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8F_E7FB372F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71_A4FDC052.xml" ContentType="application/vnd.ms-powerpoint.comments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23" r:id="rId1"/>
    <p:sldMasterId id="2147483735" r:id="rId2"/>
  </p:sldMasterIdLst>
  <p:notesMasterIdLst>
    <p:notesMasterId r:id="rId99"/>
  </p:notesMasterIdLst>
  <p:sldIdLst>
    <p:sldId id="260" r:id="rId3"/>
    <p:sldId id="392" r:id="rId4"/>
    <p:sldId id="401" r:id="rId5"/>
    <p:sldId id="402" r:id="rId6"/>
    <p:sldId id="403" r:id="rId7"/>
    <p:sldId id="404" r:id="rId8"/>
    <p:sldId id="405" r:id="rId9"/>
    <p:sldId id="419" r:id="rId10"/>
    <p:sldId id="407" r:id="rId11"/>
    <p:sldId id="339" r:id="rId12"/>
    <p:sldId id="337" r:id="rId13"/>
    <p:sldId id="460" r:id="rId14"/>
    <p:sldId id="331" r:id="rId15"/>
    <p:sldId id="332" r:id="rId16"/>
    <p:sldId id="333" r:id="rId17"/>
    <p:sldId id="458" r:id="rId18"/>
    <p:sldId id="461" r:id="rId19"/>
    <p:sldId id="462" r:id="rId20"/>
    <p:sldId id="265" r:id="rId21"/>
    <p:sldId id="420" r:id="rId22"/>
    <p:sldId id="281" r:id="rId23"/>
    <p:sldId id="356" r:id="rId24"/>
    <p:sldId id="357" r:id="rId25"/>
    <p:sldId id="358" r:id="rId26"/>
    <p:sldId id="359" r:id="rId27"/>
    <p:sldId id="282" r:id="rId28"/>
    <p:sldId id="285" r:id="rId29"/>
    <p:sldId id="284" r:id="rId30"/>
    <p:sldId id="275" r:id="rId31"/>
    <p:sldId id="377" r:id="rId32"/>
    <p:sldId id="423" r:id="rId33"/>
    <p:sldId id="379" r:id="rId34"/>
    <p:sldId id="414" r:id="rId35"/>
    <p:sldId id="299" r:id="rId36"/>
    <p:sldId id="280" r:id="rId37"/>
    <p:sldId id="463" r:id="rId38"/>
    <p:sldId id="464" r:id="rId39"/>
    <p:sldId id="426" r:id="rId40"/>
    <p:sldId id="427" r:id="rId41"/>
    <p:sldId id="430" r:id="rId42"/>
    <p:sldId id="431" r:id="rId43"/>
    <p:sldId id="432" r:id="rId44"/>
    <p:sldId id="433" r:id="rId45"/>
    <p:sldId id="395" r:id="rId46"/>
    <p:sldId id="347" r:id="rId47"/>
    <p:sldId id="278" r:id="rId48"/>
    <p:sldId id="301" r:id="rId49"/>
    <p:sldId id="415" r:id="rId50"/>
    <p:sldId id="330" r:id="rId51"/>
    <p:sldId id="338" r:id="rId52"/>
    <p:sldId id="416" r:id="rId53"/>
    <p:sldId id="417" r:id="rId54"/>
    <p:sldId id="418" r:id="rId55"/>
    <p:sldId id="439" r:id="rId56"/>
    <p:sldId id="452" r:id="rId57"/>
    <p:sldId id="468" r:id="rId58"/>
    <p:sldId id="469" r:id="rId59"/>
    <p:sldId id="470" r:id="rId60"/>
    <p:sldId id="471" r:id="rId61"/>
    <p:sldId id="472" r:id="rId62"/>
    <p:sldId id="399" r:id="rId63"/>
    <p:sldId id="465" r:id="rId64"/>
    <p:sldId id="397" r:id="rId65"/>
    <p:sldId id="441" r:id="rId66"/>
    <p:sldId id="442" r:id="rId67"/>
    <p:sldId id="445" r:id="rId68"/>
    <p:sldId id="398" r:id="rId69"/>
    <p:sldId id="446" r:id="rId70"/>
    <p:sldId id="447" r:id="rId71"/>
    <p:sldId id="448" r:id="rId72"/>
    <p:sldId id="450" r:id="rId73"/>
    <p:sldId id="451" r:id="rId74"/>
    <p:sldId id="474" r:id="rId75"/>
    <p:sldId id="456" r:id="rId76"/>
    <p:sldId id="320" r:id="rId77"/>
    <p:sldId id="262" r:id="rId78"/>
    <p:sldId id="422" r:id="rId79"/>
    <p:sldId id="268" r:id="rId80"/>
    <p:sldId id="321" r:id="rId81"/>
    <p:sldId id="291" r:id="rId82"/>
    <p:sldId id="480" r:id="rId83"/>
    <p:sldId id="482" r:id="rId84"/>
    <p:sldId id="483" r:id="rId85"/>
    <p:sldId id="475" r:id="rId86"/>
    <p:sldId id="476" r:id="rId87"/>
    <p:sldId id="477" r:id="rId88"/>
    <p:sldId id="478" r:id="rId89"/>
    <p:sldId id="484" r:id="rId90"/>
    <p:sldId id="479" r:id="rId91"/>
    <p:sldId id="369" r:id="rId92"/>
    <p:sldId id="370" r:id="rId93"/>
    <p:sldId id="371" r:id="rId94"/>
    <p:sldId id="372" r:id="rId95"/>
    <p:sldId id="373" r:id="rId96"/>
    <p:sldId id="374" r:id="rId97"/>
    <p:sldId id="381" r:id="rId9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6EC348A-0B7A-511B-F455-24E5D28BC55F}" name="Gotou Akitomo" initials="GA" userId="Gotou Akitomo" providerId="None"/>
  <p188:author id="{5BEAD7EE-33F5-52C6-09B1-D81BE11F3F2A}" name="晟友 後藤" initials="晟後" userId="a7c64ff4f6e794f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E75D"/>
    <a:srgbClr val="FF6233"/>
    <a:srgbClr val="E47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395"/>
    <p:restoredTop sz="87250"/>
  </p:normalViewPr>
  <p:slideViewPr>
    <p:cSldViewPr snapToGrid="0">
      <p:cViewPr varScale="1">
        <p:scale>
          <a:sx n="74" d="100"/>
          <a:sy n="74" d="100"/>
        </p:scale>
        <p:origin x="-14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8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microsoft.com/office/2018/10/relationships/authors" Target="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comments/modernComment_171_A4FDC0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5947BA-B9A8-6F45-95FB-E3CDC1F79429}" authorId="{5BEAD7EE-33F5-52C6-09B1-D81BE11F3F2A}" created="2024-06-24T07:44:38.301">
    <pc:sldMkLst xmlns:pc="http://schemas.microsoft.com/office/powerpoint/2013/main/command">
      <pc:docMk/>
      <pc:sldMk cId="382664896" sldId="360"/>
    </pc:sldMkLst>
    <p188:txBody>
      <a:bodyPr/>
      <a:lstStyle/>
      <a:p>
        <a:r>
          <a:rPr lang="ja-JP" altLang="en-US"/>
          <a:t>補足行き濃厚</a:t>
        </a:r>
      </a:p>
    </p188:txBody>
  </p188:cm>
</p188:cmLst>
</file>

<file path=ppt/comments/modernComment_18F_E7FB37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32FF63-B423-5D49-923A-E383857E5EDB}" authorId="{5BEAD7EE-33F5-52C6-09B1-D81BE11F3F2A}" created="2024-06-26T07:11:29.094">
    <pc:sldMkLst xmlns:pc="http://schemas.microsoft.com/office/powerpoint/2013/main/command">
      <pc:docMk/>
      <pc:sldMk cId="2040450671" sldId="399"/>
    </pc:sldMkLst>
    <p188:txBody>
      <a:bodyPr/>
      <a:lstStyle/>
      <a:p>
        <a:r>
          <a:rPr lang="ja-JP" altLang="en-US"/>
          <a:t>推論時は順次行うから未来の情報は入っていないという説明。→学習データは完全に情報が揃っているにも関わらず、逐次処理を行わないということは答えを教えているのでは？
→未来の情報をマスクして隠して学習しているから大丈夫だよ！
という流れで説明したい！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5144E-188D-2B4C-AE9B-F099B11D4E0C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1C788-CD8F-7E45-8AB1-7B0D6CD3C6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58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1C788-CD8F-7E45-8AB1-7B0D6CD3C667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02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1C788-CD8F-7E45-8AB1-7B0D6CD3C667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828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1C788-CD8F-7E45-8AB1-7B0D6CD3C66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5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CLS</a:t>
            </a:r>
            <a:r>
              <a:rPr kumimoji="1" lang="ja-JP" altLang="en-US"/>
              <a:t>  </a:t>
            </a:r>
            <a:r>
              <a:rPr kumimoji="1" lang="en-US" altLang="ja-JP" dirty="0"/>
              <a:t>SEP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1C788-CD8F-7E45-8AB1-7B0D6CD3C66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864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1C788-CD8F-7E45-8AB1-7B0D6CD3C66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273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1C788-CD8F-7E45-8AB1-7B0D6CD3C66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470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1C788-CD8F-7E45-8AB1-7B0D6CD3C667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308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学習時の動きを説明していく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1C788-CD8F-7E45-8AB1-7B0D6CD3C66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4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1C788-CD8F-7E45-8AB1-7B0D6CD3C667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510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デカすぎるとコンピュータの浮動小数点表現では不安定に</a:t>
            </a:r>
            <a:endParaRPr kumimoji="1" lang="en-US" altLang="ja-JP" dirty="0"/>
          </a:p>
          <a:p>
            <a:r>
              <a:rPr kumimoji="1" lang="ja-JP" altLang="en-US"/>
              <a:t>大きなスコアがソフトマックスに入力されると勾配が大きくなる　これによって勾配が爆発するかも　　　逆伝播中に勾配が小さくなりすぎる（勾配消失）が起こる可能性も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1C788-CD8F-7E45-8AB1-7B0D6CD3C667}" type="slidenum">
              <a:rPr kumimoji="1" lang="ja-JP" altLang="en-US" smtClean="0"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624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83C9A7-C7C9-3B2E-DE77-6F1B4E481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0065"/>
            <a:ext cx="9144000" cy="3900669"/>
          </a:xfrm>
        </p:spPr>
        <p:txBody>
          <a:bodyPr anchor="ctr"/>
          <a:lstStyle>
            <a:lvl1pPr algn="ctr">
              <a:defRPr sz="6000"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DBC018-8DA2-D809-058E-D6519C86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081C-42E6-C144-AEB5-D0465A53A29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0A926CC-F797-5D85-6314-4C011740795A}"/>
              </a:ext>
            </a:extLst>
          </p:cNvPr>
          <p:cNvCxnSpPr>
            <a:cxnSpLocks/>
          </p:cNvCxnSpPr>
          <p:nvPr userDrawn="1"/>
        </p:nvCxnSpPr>
        <p:spPr>
          <a:xfrm>
            <a:off x="0" y="5578997"/>
            <a:ext cx="12192000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36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C72331-0919-7A64-6DF2-9422E1F5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D25DF6-2A35-65EB-FD43-65E8C0CFE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B3E396-1D80-8391-8DBE-7A0E80ED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7B112C-FC30-D228-D853-E1FCE03E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408D96-A59B-E1A6-0CD1-B72EF4B56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2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6335D45-9F25-EC6C-420A-AD65488F7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402289-61E6-510A-CB6B-8194AA6A4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D91062-5542-7C97-B767-0801CF17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2F0CBB-2B88-94B8-B0A0-B39D011A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73EC6B-CDA9-A54A-69B3-5BE47B71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44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58C126-CBA4-67B8-019F-FC6315BE5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23255D-8715-E953-7940-D57333B63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3EE5E7-1479-2365-3B0B-5F6334B6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1C4D92-F074-4233-95A2-66E900F8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5237A4-E50E-00F5-2C77-CF38F6EA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6640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1D90A6-DB79-F302-0D8E-F67E0D90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C5ADC7-945F-1A7F-9CEA-2EB54F36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E250AD-EA02-D8ED-5C35-64954FAEB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F54779-83C2-B132-7B54-C94F3A6C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5CE73E-99C7-5F2B-7A67-E76F82FE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957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8F8A3D-15B4-0031-2DE3-20AB117EB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27C057-CB9C-4C88-C53A-C335A9AD8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0E74E3-C1FC-986F-9536-4625D5EA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D7A4E3-B8EF-C122-9EA5-27AF9BE9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110090-9C61-BFB3-ECFB-CD992E0C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3205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51385-3BD0-A8A6-9318-B14ACCD7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D3DFFD-C8AC-EF32-4079-8F50E3F72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DA0561-B664-C474-E484-3EEC26E3C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5AF44E-6E6D-A9D9-87D0-68F86629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921B7A-5E50-13E8-EA83-B9AE8A31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77DA2F-33D2-DB4B-195A-C0CF2A9D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874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624324-702B-C709-D4F7-92A0388C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94D4237-C65B-D5C1-012A-DF536F86B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B9025F-BCB4-123E-78F3-738E04F88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FA0F36B-70EA-6981-F529-8F104B81D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DD523C9-D2ED-FDFE-8265-0E7F29F18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83EEE5F-399E-863C-B60C-2FEC8613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5581551-12EF-1E33-12BA-474195804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CC30A4F-3B54-2CC3-D51E-DC06C2EE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3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53F252-1199-0825-AE2D-16C6C72C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3F69676-F5F4-CE18-380B-1F0850CA3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79EA306-C088-AC1F-6CCB-71A55305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4C6AFC-1276-F117-6980-EB896A44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2353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37DC5D2-FEFF-C55C-33FF-62910CC04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C7D3F9-A45F-ACAD-902A-158E16C2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84A991-62E7-206C-D376-6A41256F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7607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4980CF-1EAB-E45E-2CB7-EC8DC383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91CE52-7FCF-25C6-37A8-D6D9E215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136530-5D75-EC6B-1109-59845A7BD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BF3AA9-014D-CEAC-2E80-C233F38C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298382-8CEC-64C3-E191-68F2F02A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A826A7-CB79-54A8-415E-D383F3F2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22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14D258-E975-DF7D-07AD-E03E2AD3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89" y="0"/>
            <a:ext cx="11470512" cy="1228726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72B92E-42E5-F626-0AA9-DB0634706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6" y="1299079"/>
            <a:ext cx="11972081" cy="548856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4D8AE5-95F4-0EE3-AEA0-A6201FD59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312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021E69-6BCC-EF97-6668-0C71BA52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10A290-771A-BC21-0245-81C1F140E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66D5B24-6891-CC41-9984-31CD5CDAA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C7F5BF-711B-B41D-A100-B27E012D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4381F6D-6E29-4AD5-32EA-AC7675F4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392167-4075-0F35-5656-F6FADD29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2741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6ED93D-1687-47EA-0670-0604FFCE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54E86BC-01C7-6708-B14E-45B9F1B85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2B5D1-5EEA-081A-E04C-0B8DF7C3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1F3771-CF64-9D5F-2EE9-9C87EF6C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54B6DB-84CE-EA39-1AC5-AFE51330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671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9241A7-4198-41CA-11D7-FFCD7DDBF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8A10C32-82A5-1067-4179-3A964D1C4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619213-0CFF-C4CB-BDEF-2C339C77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DF0322-EC8E-D628-A59D-95EC4EB0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7B692C-66F0-7C26-F329-10F372FD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59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87440E-4D45-CB5D-C31F-E2C5048B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E445A10-2801-0833-FD8D-F283C537D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33FDC3-5BF9-C3EE-C318-544EB9D5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9A2798-2925-B0D3-0A89-B55B30008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23FCFF-2E7B-3FB5-7F3C-EC694C78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081C-42E6-C144-AEB5-D0465A53A2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55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2D4F98-9058-6748-62B8-4B1BF9C9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67C0F8-6084-FCD8-7601-916627651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6C282B7-A7AE-BC7B-A956-C9833E28D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09F9055-B99E-B934-B8EB-D5CE53B8F2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416943-015C-004C-9413-7C59F87E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F095F93-8193-B4CC-4471-8DE43490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2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BE468A-5BF5-66A3-130E-2F4E794B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88DD9C-9E7F-2450-4DD7-C363D7914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DDC4E6-6F7E-F49B-0243-39973FF8F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22BA3E6-FC20-A58E-F1CB-1565E23A3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9F9D916-21A5-9CCF-7985-9F64956E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E7FD39B-A3BF-2669-9D46-EBBD96F2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F5657EB-18D5-EF5A-8EDA-899B5A53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E60F382-A63F-E6CC-C8DC-BD7044A7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5DD71-BC9F-B63A-E9B9-B4E39F13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BBC9D21-3A6D-4D14-1B02-647D8C0C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0A697F-91F6-AC5D-AA37-A3D17D16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C8A3A14-B9FA-39F2-AC89-5287ED5F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081C-42E6-C144-AEB5-D0465A53A2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897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42869E5-655B-DC75-A66C-59111DF4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DD07181-B53F-9AEF-2231-3649A750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15AF48-A2D5-FF35-BB12-ED2F8F54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081C-42E6-C144-AEB5-D0465A53A2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38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2351C1-6B82-D3FF-E658-76B4DE53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006FEE-48FD-5F6E-D2F8-CEB82A88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D3039FF-33CB-BBA9-A68E-252718841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1E1385-1F9A-5992-7F52-85E77B71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E6B69A-68CC-62FD-1EF8-583D8F23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B19E4F-1BDA-3213-068D-633C49C8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6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6343FD-546A-D8C3-AB79-A231F4C6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8C3652-1074-2D5D-7383-B5E667289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BA77547-1C0A-839E-4966-B70B22BCA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D472F3-6208-93E5-59CF-355DD8230B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3400BC-DE65-858B-0071-35CE24640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56B5E2-0CF4-C7FE-1F3C-25E010B9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081C-42E6-C144-AEB5-D0465A53A2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199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223A780-333D-1B70-A872-B7968BE93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89" y="0"/>
            <a:ext cx="10515600" cy="1228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9DC5D2-6972-22B7-583F-7829DB0F0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47" y="1053302"/>
            <a:ext cx="11972081" cy="5668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9B356C-F7AA-A204-050A-404C3E2C7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4628" y="70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0E895B2-853F-7177-54ED-B36F09ED1B89}"/>
              </a:ext>
            </a:extLst>
          </p:cNvPr>
          <p:cNvCxnSpPr/>
          <p:nvPr userDrawn="1"/>
        </p:nvCxnSpPr>
        <p:spPr>
          <a:xfrm>
            <a:off x="0" y="925976"/>
            <a:ext cx="12192000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41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2E99733-B39B-181E-504D-C6C735B4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3F0592-3DD8-4F3D-7D80-341BEBD9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1844BE-F5A7-A5B0-943A-2580605E8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D7B70-A614-994A-804D-9AB916BF3E62}" type="datetimeFigureOut">
              <a:rPr kumimoji="1" lang="ja-JP" altLang="en-US" smtClean="0"/>
              <a:t>2025/5/26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FD3F44-C6E3-D6BE-85DF-B6C38C96E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6253B3-E617-0E1D-5A20-45B62F0FE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B04BE-D69C-6C47-BC96-4F007330D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42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40.png"/><Relationship Id="rId7" Type="http://schemas.openxmlformats.org/officeDocument/2006/relationships/image" Target="../media/image7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450.png"/><Relationship Id="rId9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86.png"/><Relationship Id="rId3" Type="http://schemas.openxmlformats.org/officeDocument/2006/relationships/image" Target="../media/image480.png"/><Relationship Id="rId7" Type="http://schemas.openxmlformats.org/officeDocument/2006/relationships/image" Target="../media/image510.png"/><Relationship Id="rId12" Type="http://schemas.openxmlformats.org/officeDocument/2006/relationships/image" Target="../media/image8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490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image" Target="../media/image490.png"/><Relationship Id="rId12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94.png"/><Relationship Id="rId5" Type="http://schemas.openxmlformats.org/officeDocument/2006/relationships/image" Target="../media/image470.png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490.png"/><Relationship Id="rId12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94.png"/><Relationship Id="rId5" Type="http://schemas.openxmlformats.org/officeDocument/2006/relationships/image" Target="../media/image470.png"/><Relationship Id="rId10" Type="http://schemas.openxmlformats.org/officeDocument/2006/relationships/image" Target="../media/image93.png"/><Relationship Id="rId4" Type="http://schemas.openxmlformats.org/officeDocument/2006/relationships/image" Target="../media/image97.png"/><Relationship Id="rId9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490.png"/><Relationship Id="rId12" Type="http://schemas.openxmlformats.org/officeDocument/2006/relationships/image" Target="../media/image9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94.png"/><Relationship Id="rId5" Type="http://schemas.openxmlformats.org/officeDocument/2006/relationships/image" Target="../media/image470.png"/><Relationship Id="rId10" Type="http://schemas.openxmlformats.org/officeDocument/2006/relationships/image" Target="../media/image93.png"/><Relationship Id="rId4" Type="http://schemas.openxmlformats.org/officeDocument/2006/relationships/image" Target="../media/image97.png"/><Relationship Id="rId9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490.png"/><Relationship Id="rId12" Type="http://schemas.openxmlformats.org/officeDocument/2006/relationships/image" Target="../media/image9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94.png"/><Relationship Id="rId5" Type="http://schemas.openxmlformats.org/officeDocument/2006/relationships/image" Target="../media/image470.png"/><Relationship Id="rId10" Type="http://schemas.openxmlformats.org/officeDocument/2006/relationships/image" Target="../media/image93.png"/><Relationship Id="rId4" Type="http://schemas.openxmlformats.org/officeDocument/2006/relationships/image" Target="../media/image97.png"/><Relationship Id="rId9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490.png"/><Relationship Id="rId12" Type="http://schemas.openxmlformats.org/officeDocument/2006/relationships/image" Target="../media/image9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94.png"/><Relationship Id="rId5" Type="http://schemas.openxmlformats.org/officeDocument/2006/relationships/image" Target="../media/image470.png"/><Relationship Id="rId10" Type="http://schemas.openxmlformats.org/officeDocument/2006/relationships/image" Target="../media/image93.png"/><Relationship Id="rId4" Type="http://schemas.openxmlformats.org/officeDocument/2006/relationships/image" Target="../media/image97.png"/><Relationship Id="rId9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490.png"/><Relationship Id="rId12" Type="http://schemas.openxmlformats.org/officeDocument/2006/relationships/image" Target="../media/image9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94.png"/><Relationship Id="rId5" Type="http://schemas.openxmlformats.org/officeDocument/2006/relationships/image" Target="../media/image470.png"/><Relationship Id="rId10" Type="http://schemas.openxmlformats.org/officeDocument/2006/relationships/image" Target="../media/image93.png"/><Relationship Id="rId4" Type="http://schemas.openxmlformats.org/officeDocument/2006/relationships/image" Target="../media/image97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8F_E7FB372F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39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microsoft.com/office/2018/10/relationships/comments" Target="../comments/modernComment_171_A4FDC0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5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28241E-301F-20B1-49D9-D124D479C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193" y="2075997"/>
            <a:ext cx="10933611" cy="1472157"/>
          </a:xfrm>
        </p:spPr>
        <p:txBody>
          <a:bodyPr/>
          <a:lstStyle/>
          <a:p>
            <a:r>
              <a:rPr kumimoji="1" lang="en-US" altLang="ja-JP" dirty="0"/>
              <a:t>Attention Is All You Need 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634DD72-0E85-8673-5DC1-1BDC7D4D3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193" y="3781103"/>
            <a:ext cx="11562807" cy="1655762"/>
          </a:xfrm>
        </p:spPr>
        <p:txBody>
          <a:bodyPr>
            <a:normAutofit/>
          </a:bodyPr>
          <a:lstStyle/>
          <a:p>
            <a:pPr algn="l"/>
            <a:r>
              <a:rPr lang="ja-JP" altLang="en-US"/>
              <a:t>著者：</a:t>
            </a:r>
            <a:r>
              <a:rPr lang="en" altLang="ja-JP" dirty="0"/>
              <a:t>Ashish Vaswani, Noam </a:t>
            </a:r>
            <a:r>
              <a:rPr lang="en" altLang="ja-JP" dirty="0" err="1"/>
              <a:t>Shazeer</a:t>
            </a:r>
            <a:r>
              <a:rPr lang="en" altLang="ja-JP" dirty="0"/>
              <a:t>, Niki Parmar, Jakob </a:t>
            </a:r>
            <a:r>
              <a:rPr lang="en" altLang="ja-JP" dirty="0" err="1"/>
              <a:t>Uszkoreit</a:t>
            </a:r>
            <a:r>
              <a:rPr lang="en" altLang="ja-JP" dirty="0"/>
              <a:t>, </a:t>
            </a:r>
          </a:p>
          <a:p>
            <a:pPr algn="l"/>
            <a:r>
              <a:rPr lang="en" altLang="ja-JP" dirty="0"/>
              <a:t>	</a:t>
            </a:r>
            <a:r>
              <a:rPr lang="en" altLang="ja-JP" dirty="0" err="1"/>
              <a:t>Llion</a:t>
            </a:r>
            <a:r>
              <a:rPr lang="en" altLang="ja-JP" dirty="0"/>
              <a:t> 	Jones, Aidan N. Gomez, </a:t>
            </a:r>
            <a:r>
              <a:rPr lang="en" altLang="ja-JP" dirty="0" err="1"/>
              <a:t>Łukasz</a:t>
            </a:r>
            <a:r>
              <a:rPr lang="en" altLang="ja-JP" dirty="0"/>
              <a:t> Kaiser, Illia </a:t>
            </a:r>
            <a:r>
              <a:rPr lang="en" altLang="ja-JP" dirty="0" err="1"/>
              <a:t>Polosukhin</a:t>
            </a:r>
            <a:endParaRPr lang="en" altLang="ja-JP" dirty="0"/>
          </a:p>
          <a:p>
            <a:pPr algn="l"/>
            <a:r>
              <a:rPr lang="ja-JP" altLang="en-US"/>
              <a:t>出典：</a:t>
            </a:r>
            <a:r>
              <a:rPr lang="en" altLang="ja-JP" dirty="0"/>
              <a:t>Advances in Neural Information Processing Systems 30 (NIPS 2017)</a:t>
            </a:r>
            <a:endParaRPr lang="en-US" altLang="ja-JP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57E3AF3-1EE4-E58B-F6DD-728231B3885E}"/>
              </a:ext>
            </a:extLst>
          </p:cNvPr>
          <p:cNvCxnSpPr/>
          <p:nvPr/>
        </p:nvCxnSpPr>
        <p:spPr>
          <a:xfrm>
            <a:off x="0" y="3620997"/>
            <a:ext cx="121920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69A685-F425-F4D2-A895-8256F67CFDC8}"/>
              </a:ext>
            </a:extLst>
          </p:cNvPr>
          <p:cNvSpPr txBox="1"/>
          <p:nvPr/>
        </p:nvSpPr>
        <p:spPr>
          <a:xfrm>
            <a:off x="10091269" y="6218711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aki-goto-27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0073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51D871-5BF2-4DB0-1010-8D54897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事前準備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B07995-B464-F503-A043-D64B0BA3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3037AAF0-E61B-626E-A68B-5395576FAD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746" y="1299079"/>
                <a:ext cx="11972081" cy="5488568"/>
              </a:xfrm>
            </p:spPr>
            <p:txBody>
              <a:bodyPr/>
              <a:lstStyle/>
              <a:p>
                <a:r>
                  <a:rPr lang="ja-JP" altLang="en-US"/>
                  <a:t>入力</a:t>
                </a:r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kumimoji="1" lang="en-US" altLang="ja-JP" dirty="0"/>
                  <a:t> 	</a:t>
                </a:r>
                <a:r>
                  <a:rPr lang="en-US" altLang="ja-JP" dirty="0"/>
                  <a:t>: </a:t>
                </a:r>
                <a:r>
                  <a:rPr lang="ja-JP" altLang="en-US"/>
                  <a:t>参照したい情報</a:t>
                </a:r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kumimoji="1" lang="en-US" altLang="ja-JP" dirty="0"/>
                  <a:t>	</a:t>
                </a:r>
                <a:r>
                  <a:rPr lang="en-US" altLang="ja-JP" dirty="0"/>
                  <a:t>	</a:t>
                </a:r>
                <a:r>
                  <a:rPr kumimoji="1" lang="en-US" altLang="ja-JP" dirty="0"/>
                  <a:t>: </a:t>
                </a:r>
                <a:r>
                  <a:rPr lang="ja-JP" altLang="en-US"/>
                  <a:t>主となる情報</a:t>
                </a:r>
                <a:endParaRPr kumimoji="1" lang="en-US" altLang="ja-JP" dirty="0"/>
              </a:p>
              <a:p>
                <a:pPr lvl="1"/>
                <a:endParaRPr lang="en-US" altLang="ja-JP" dirty="0"/>
              </a:p>
              <a:p>
                <a:r>
                  <a:rPr kumimoji="1" lang="ja-JP" altLang="en-US"/>
                  <a:t>機械翻訳の例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lang="en-US" altLang="ja-JP" dirty="0"/>
                  <a:t>		</a:t>
                </a:r>
                <a:r>
                  <a:rPr kumimoji="1" lang="en-US" altLang="ja-JP" dirty="0"/>
                  <a:t>:</a:t>
                </a:r>
                <a:r>
                  <a:rPr kumimoji="1" lang="en-US" altLang="ja-JP" sz="2800" dirty="0"/>
                  <a:t>This  is  a  pen</a:t>
                </a:r>
                <a:r>
                  <a:rPr kumimoji="1" lang="ja-JP" altLang="en-US" sz="2800"/>
                  <a:t>　</a:t>
                </a:r>
                <a:r>
                  <a:rPr kumimoji="1" lang="en-US" altLang="ja-JP" sz="2800" dirty="0"/>
                  <a:t>	</a:t>
                </a:r>
                <a:r>
                  <a:rPr kumimoji="1" lang="ja-JP" altLang="en-US" sz="2800"/>
                  <a:t>（元の文）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	:</a:t>
                </a:r>
                <a:r>
                  <a:rPr lang="ja-JP" altLang="en-US" sz="2800"/>
                  <a:t>これ</a:t>
                </a:r>
                <a:r>
                  <a:rPr kumimoji="1" lang="en-US" altLang="ja-JP" sz="2800" dirty="0"/>
                  <a:t>  </a:t>
                </a:r>
                <a:r>
                  <a:rPr kumimoji="1" lang="ja-JP" altLang="en-US" sz="2800"/>
                  <a:t>は</a:t>
                </a:r>
                <a:r>
                  <a:rPr kumimoji="1" lang="en-US" altLang="ja-JP" dirty="0"/>
                  <a:t>  </a:t>
                </a:r>
                <a:r>
                  <a:rPr lang="ja-JP" altLang="en-US" sz="2800"/>
                  <a:t>ペン</a:t>
                </a:r>
                <a:r>
                  <a:rPr lang="en-US" altLang="ja-JP" sz="2800" dirty="0"/>
                  <a:t>  </a:t>
                </a:r>
                <a:r>
                  <a:rPr lang="ja-JP" altLang="en-US" sz="2800"/>
                  <a:t>です</a:t>
                </a:r>
                <a:r>
                  <a:rPr kumimoji="1" lang="en-US" altLang="ja-JP" sz="2800" dirty="0"/>
                  <a:t> </a:t>
                </a:r>
                <a:r>
                  <a:rPr lang="en-US" altLang="ja-JP" dirty="0"/>
                  <a:t>	</a:t>
                </a:r>
                <a:r>
                  <a:rPr kumimoji="1" lang="ja-JP" altLang="en-US" sz="2800"/>
                  <a:t>（翻訳文）</a:t>
                </a:r>
              </a:p>
              <a:p>
                <a:pPr lvl="1"/>
                <a:endParaRPr kumimoji="1" lang="en-US" altLang="ja-JP" dirty="0"/>
              </a:p>
              <a:p>
                <a:pPr lvl="1"/>
                <a:endParaRPr lang="en-US" altLang="ja-JP" dirty="0"/>
              </a:p>
              <a:p>
                <a:pPr marL="457200" lvl="1" indent="0">
                  <a:buNone/>
                </a:pPr>
                <a:r>
                  <a:rPr kumimoji="1" lang="en-US" altLang="ja-JP" dirty="0"/>
                  <a:t> </a:t>
                </a:r>
              </a:p>
              <a:p>
                <a:pPr lvl="1"/>
                <a:endParaRPr kumimoji="1" lang="ja-JP" altLang="en-US"/>
              </a:p>
            </p:txBody>
          </p:sp>
        </mc:Choice>
        <mc:Fallback xmlns="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3037AAF0-E61B-626E-A68B-5395576FAD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746" y="1299079"/>
                <a:ext cx="11972081" cy="5488568"/>
              </a:xfrm>
              <a:blipFill>
                <a:blip r:embed="rId2"/>
                <a:stretch>
                  <a:fillRect l="-1166" t="-25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05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1AEFE-EEBE-F43B-0BF8-25B080E0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事前準備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7F65AF-D10F-37C5-F769-BE7A121FA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959" y="1093080"/>
                <a:ext cx="11972081" cy="2278134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/>
                  <a:t>入力を</a:t>
                </a:r>
                <a:r>
                  <a:rPr kumimoji="1" lang="en-US" altLang="ja-JP" dirty="0"/>
                  <a:t> Query , Key , Value </a:t>
                </a:r>
                <a:r>
                  <a:rPr kumimoji="1" lang="ja-JP" altLang="en-US"/>
                  <a:t>にマッピング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ja-JP" dirty="0"/>
                  <a:t>	</a:t>
                </a:r>
                <a:r>
                  <a:rPr kumimoji="1" lang="ja-JP" altLang="en-US"/>
                  <a:t>：学習可能なパラメータ行列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en-US" altLang="ja-JP" dirty="0"/>
                  <a:t>	</a:t>
                </a:r>
                <a:r>
                  <a:rPr lang="en-US" altLang="ja-JP" dirty="0"/>
                  <a:t>	</a:t>
                </a:r>
                <a:r>
                  <a:rPr kumimoji="1" lang="ja-JP" altLang="en-US"/>
                  <a:t>：入力行列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7F65AF-D10F-37C5-F769-BE7A121FA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959" y="1093080"/>
                <a:ext cx="11972081" cy="2278134"/>
              </a:xfrm>
              <a:blipFill>
                <a:blip r:embed="rId2"/>
                <a:stretch>
                  <a:fillRect l="-1165" t="-55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64ADF6-E63A-7387-209E-D99B97D2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844CA22-296B-BDE6-BD8A-012BA05EC83F}"/>
                  </a:ext>
                </a:extLst>
              </p:cNvPr>
              <p:cNvSpPr txBox="1"/>
              <p:nvPr/>
            </p:nvSpPr>
            <p:spPr>
              <a:xfrm>
                <a:off x="633046" y="3371214"/>
                <a:ext cx="3419911" cy="267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kumimoji="1"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𝑆𝑜𝑢𝑟𝑐𝑒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𝑆𝑜𝑢𝑟𝑐𝑒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844CA22-296B-BDE6-BD8A-012BA05EC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" y="3371214"/>
                <a:ext cx="3419911" cy="2674899"/>
              </a:xfrm>
              <a:prstGeom prst="rect">
                <a:avLst/>
              </a:prstGeom>
              <a:blipFill>
                <a:blip r:embed="rId3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EA7DCF1-053C-01D9-8DAC-838AFE0E47D8}"/>
                  </a:ext>
                </a:extLst>
              </p:cNvPr>
              <p:cNvSpPr/>
              <p:nvPr/>
            </p:nvSpPr>
            <p:spPr>
              <a:xfrm>
                <a:off x="5625064" y="3503367"/>
                <a:ext cx="1336431" cy="53256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</m:sub>
                      </m:sSub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EA7DCF1-053C-01D9-8DAC-838AFE0E4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64" y="3503367"/>
                <a:ext cx="1336431" cy="532563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  <a:ln w="19050"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E191F99B-549F-EEEA-1E99-D632BD4789D4}"/>
                  </a:ext>
                </a:extLst>
              </p:cNvPr>
              <p:cNvSpPr/>
              <p:nvPr/>
            </p:nvSpPr>
            <p:spPr>
              <a:xfrm>
                <a:off x="5625064" y="5281085"/>
                <a:ext cx="1336431" cy="53256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𝑆𝑜𝑢𝑟𝑐𝑒</m:t>
                          </m:r>
                        </m:sub>
                      </m:sSub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E191F99B-549F-EEEA-1E99-D632BD478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64" y="5281085"/>
                <a:ext cx="1336431" cy="532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18D041-DE26-6DBF-C62A-D065E3597872}"/>
              </a:ext>
            </a:extLst>
          </p:cNvPr>
          <p:cNvSpPr/>
          <p:nvPr/>
        </p:nvSpPr>
        <p:spPr>
          <a:xfrm>
            <a:off x="9344628" y="3503368"/>
            <a:ext cx="1336431" cy="5325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Q</a:t>
            </a:r>
            <a:r>
              <a:rPr kumimoji="1" lang="en-US" altLang="ja-JP" sz="2400" dirty="0">
                <a:solidFill>
                  <a:schemeClr val="tx1"/>
                </a:solidFill>
              </a:rPr>
              <a:t>uery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2551FED-EA30-5345-4FF2-DBD0F819A371}"/>
              </a:ext>
            </a:extLst>
          </p:cNvPr>
          <p:cNvSpPr/>
          <p:nvPr/>
        </p:nvSpPr>
        <p:spPr>
          <a:xfrm>
            <a:off x="9344628" y="4768628"/>
            <a:ext cx="1336431" cy="5325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Key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145CD76-A2F8-ABC1-1423-692C45DF70F3}"/>
              </a:ext>
            </a:extLst>
          </p:cNvPr>
          <p:cNvSpPr/>
          <p:nvPr/>
        </p:nvSpPr>
        <p:spPr>
          <a:xfrm>
            <a:off x="9344628" y="5957355"/>
            <a:ext cx="1336431" cy="5325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Value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D8F5BA2-900E-0D1E-CAE4-72341A7AD8D2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961495" y="3769649"/>
            <a:ext cx="2383133" cy="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63F6D63-5F1B-4FA2-E976-CBF3CBCFD88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6961495" y="5034910"/>
            <a:ext cx="2383133" cy="5124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52087EC-958B-F9BF-949B-412916F6DC8F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961495" y="5547367"/>
            <a:ext cx="2383133" cy="6762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42FA934-A615-0840-C897-D8D963447B93}"/>
                  </a:ext>
                </a:extLst>
              </p:cNvPr>
              <p:cNvSpPr txBox="1"/>
              <p:nvPr/>
            </p:nvSpPr>
            <p:spPr>
              <a:xfrm>
                <a:off x="7583919" y="3210905"/>
                <a:ext cx="834972" cy="52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42FA934-A615-0840-C897-D8D963447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919" y="3210905"/>
                <a:ext cx="834972" cy="524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B3F21C3-58FD-27A6-94F1-0A2A7C57E1E2}"/>
                  </a:ext>
                </a:extLst>
              </p:cNvPr>
              <p:cNvSpPr txBox="1"/>
              <p:nvPr/>
            </p:nvSpPr>
            <p:spPr>
              <a:xfrm>
                <a:off x="7927238" y="4719959"/>
                <a:ext cx="8422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B3F21C3-58FD-27A6-94F1-0A2A7C57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238" y="4719959"/>
                <a:ext cx="84228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6F7656D-5299-3CCC-DF47-50E1BAE2348E}"/>
                  </a:ext>
                </a:extLst>
              </p:cNvPr>
              <p:cNvSpPr txBox="1"/>
              <p:nvPr/>
            </p:nvSpPr>
            <p:spPr>
              <a:xfrm>
                <a:off x="7826026" y="5985705"/>
                <a:ext cx="824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46F7656D-5299-3CCC-DF47-50E1BAE23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026" y="5985705"/>
                <a:ext cx="82464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7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8A30E8-ECD0-47BB-9D01-D16916E6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Q, K, V </a:t>
            </a:r>
            <a:r>
              <a:rPr kumimoji="1" lang="ja-JP" altLang="en-US"/>
              <a:t>の次元数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D21CA14-6A28-43BE-E650-96CF90EFC7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Query</a:t>
                </a:r>
                <a:r>
                  <a:rPr kumimoji="1" lang="en-US" altLang="ja-JP" dirty="0"/>
                  <a:t>			</a:t>
                </a:r>
                <a:r>
                  <a:rPr kumimoji="1" lang="ja-JP" altLang="en-US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kumimoji="1" lang="ja-JP" altLang="en-US" sz="3200" b="0">
                    <a:latin typeface="Cambria Math" panose="02040503050406030204" pitchFamily="18" charset="0"/>
                  </a:rPr>
                  <a:t>のトークン数</a:t>
                </a:r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ja-JP" dirty="0"/>
                  <a:t>512</a:t>
                </a:r>
              </a:p>
              <a:p>
                <a:r>
                  <a:rPr kumimoji="1" lang="en-US" altLang="ja-JP" dirty="0"/>
                  <a:t>Key , Value		</a:t>
                </a:r>
                <a:r>
                  <a:rPr kumimoji="1" lang="ja-JP" altLang="en-US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kumimoji="1" lang="ja-JP" altLang="en-US" sz="3200" b="0">
                    <a:latin typeface="Cambria Math" panose="02040503050406030204" pitchFamily="18" charset="0"/>
                  </a:rPr>
                  <a:t>のトークン数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ja-JP" dirty="0"/>
                  <a:t>512</a:t>
                </a:r>
              </a:p>
              <a:p>
                <a:pPr algn="l"/>
                <a:endParaRPr kumimoji="1" lang="ja-JP" altLang="en-US" sz="3200" b="0">
                  <a:latin typeface="Cambria Math" panose="02040503050406030204" pitchFamily="18" charset="0"/>
                </a:endParaRPr>
              </a:p>
              <a:p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D21CA14-6A28-43BE-E650-96CF90EFC7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66" t="-18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AD4A23-98A2-BA46-16C6-573326CE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6C5FBD8-5E3D-14B6-ED70-F730A486C363}"/>
              </a:ext>
            </a:extLst>
          </p:cNvPr>
          <p:cNvGrpSpPr/>
          <p:nvPr/>
        </p:nvGrpSpPr>
        <p:grpSpPr>
          <a:xfrm>
            <a:off x="948136" y="3710257"/>
            <a:ext cx="3216147" cy="1732026"/>
            <a:chOff x="42824" y="3672502"/>
            <a:chExt cx="2166737" cy="1627689"/>
          </a:xfrm>
        </p:grpSpPr>
        <p:sp>
          <p:nvSpPr>
            <p:cNvPr id="6" name="大かっこ 5">
              <a:extLst>
                <a:ext uri="{FF2B5EF4-FFF2-40B4-BE49-F238E27FC236}">
                  <a16:creationId xmlns:a16="http://schemas.microsoft.com/office/drawing/2014/main" id="{F07F5516-6DA7-D287-A1DC-EB9201B1E847}"/>
                </a:ext>
              </a:extLst>
            </p:cNvPr>
            <p:cNvSpPr/>
            <p:nvPr/>
          </p:nvSpPr>
          <p:spPr>
            <a:xfrm>
              <a:off x="42824" y="3672502"/>
              <a:ext cx="2166737" cy="1627689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514EE00-88F0-E074-AA0F-6FB5E552251D}"/>
                </a:ext>
              </a:extLst>
            </p:cNvPr>
            <p:cNvSpPr/>
            <p:nvPr/>
          </p:nvSpPr>
          <p:spPr>
            <a:xfrm>
              <a:off x="186425" y="3788224"/>
              <a:ext cx="1879538" cy="278280"/>
            </a:xfrm>
            <a:prstGeom prst="rect">
              <a:avLst/>
            </a:prstGeom>
            <a:solidFill>
              <a:schemeClr val="accent5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0489B47-1481-85FB-B440-4954A7B5FAAB}"/>
                </a:ext>
              </a:extLst>
            </p:cNvPr>
            <p:cNvSpPr/>
            <p:nvPr/>
          </p:nvSpPr>
          <p:spPr>
            <a:xfrm>
              <a:off x="186425" y="4185677"/>
              <a:ext cx="1879538" cy="278280"/>
            </a:xfrm>
            <a:prstGeom prst="rect">
              <a:avLst/>
            </a:prstGeom>
            <a:solidFill>
              <a:schemeClr val="accent5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8506B14-31B0-7BF0-1759-EE48B5791E97}"/>
                </a:ext>
              </a:extLst>
            </p:cNvPr>
            <p:cNvSpPr/>
            <p:nvPr/>
          </p:nvSpPr>
          <p:spPr>
            <a:xfrm>
              <a:off x="186425" y="4855674"/>
              <a:ext cx="1879538" cy="278280"/>
            </a:xfrm>
            <a:prstGeom prst="rect">
              <a:avLst/>
            </a:prstGeom>
            <a:solidFill>
              <a:schemeClr val="accent5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7C6928AF-E826-5FB5-25B6-7CB468302710}"/>
                    </a:ext>
                  </a:extLst>
                </p:cNvPr>
                <p:cNvSpPr txBox="1"/>
                <p:nvPr/>
              </p:nvSpPr>
              <p:spPr>
                <a:xfrm>
                  <a:off x="938482" y="4398206"/>
                  <a:ext cx="3754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28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7C6928AF-E826-5FB5-25B6-7CB468302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82" y="4398206"/>
                  <a:ext cx="37542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C854BFD-3D6B-096D-0E52-8E6E6D79F21F}"/>
              </a:ext>
            </a:extLst>
          </p:cNvPr>
          <p:cNvGrpSpPr/>
          <p:nvPr/>
        </p:nvGrpSpPr>
        <p:grpSpPr>
          <a:xfrm>
            <a:off x="4371067" y="3524091"/>
            <a:ext cx="3120140" cy="2060874"/>
            <a:chOff x="42824" y="3672502"/>
            <a:chExt cx="2166737" cy="1627689"/>
          </a:xfrm>
        </p:grpSpPr>
        <p:sp>
          <p:nvSpPr>
            <p:cNvPr id="12" name="大かっこ 11">
              <a:extLst>
                <a:ext uri="{FF2B5EF4-FFF2-40B4-BE49-F238E27FC236}">
                  <a16:creationId xmlns:a16="http://schemas.microsoft.com/office/drawing/2014/main" id="{C48505C8-0FE2-6C87-C1DE-8486BDEBED88}"/>
                </a:ext>
              </a:extLst>
            </p:cNvPr>
            <p:cNvSpPr/>
            <p:nvPr/>
          </p:nvSpPr>
          <p:spPr>
            <a:xfrm>
              <a:off x="42824" y="3672502"/>
              <a:ext cx="2166737" cy="1627689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9485846-401A-6C49-E0FC-7EF0AE214F2D}"/>
                </a:ext>
              </a:extLst>
            </p:cNvPr>
            <p:cNvSpPr/>
            <p:nvPr/>
          </p:nvSpPr>
          <p:spPr>
            <a:xfrm>
              <a:off x="186425" y="3788224"/>
              <a:ext cx="1879538" cy="278280"/>
            </a:xfrm>
            <a:prstGeom prst="rect">
              <a:avLst/>
            </a:prstGeom>
            <a:solidFill>
              <a:schemeClr val="accent4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89CB09F-8D6D-CD40-10D2-1FF2BD6D8BF8}"/>
                </a:ext>
              </a:extLst>
            </p:cNvPr>
            <p:cNvSpPr/>
            <p:nvPr/>
          </p:nvSpPr>
          <p:spPr>
            <a:xfrm>
              <a:off x="186425" y="4185677"/>
              <a:ext cx="1879538" cy="278280"/>
            </a:xfrm>
            <a:prstGeom prst="rect">
              <a:avLst/>
            </a:prstGeom>
            <a:solidFill>
              <a:schemeClr val="accent4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15AED15-893A-0CDE-25E1-4E5F7D4BCA34}"/>
                </a:ext>
              </a:extLst>
            </p:cNvPr>
            <p:cNvSpPr/>
            <p:nvPr/>
          </p:nvSpPr>
          <p:spPr>
            <a:xfrm>
              <a:off x="186425" y="4855674"/>
              <a:ext cx="1879538" cy="278280"/>
            </a:xfrm>
            <a:prstGeom prst="rect">
              <a:avLst/>
            </a:prstGeom>
            <a:solidFill>
              <a:schemeClr val="accent4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C5656157-EB45-49FA-9BF3-E39A4F5E45EC}"/>
                    </a:ext>
                  </a:extLst>
                </p:cNvPr>
                <p:cNvSpPr txBox="1"/>
                <p:nvPr/>
              </p:nvSpPr>
              <p:spPr>
                <a:xfrm>
                  <a:off x="938482" y="4398206"/>
                  <a:ext cx="3754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28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C5656157-EB45-49FA-9BF3-E39A4F5E4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82" y="4398206"/>
                  <a:ext cx="37542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6ECBA58-41DD-B434-D275-E1F83570FD9B}"/>
              </a:ext>
            </a:extLst>
          </p:cNvPr>
          <p:cNvGrpSpPr/>
          <p:nvPr/>
        </p:nvGrpSpPr>
        <p:grpSpPr>
          <a:xfrm>
            <a:off x="8987686" y="3481603"/>
            <a:ext cx="3088568" cy="1990108"/>
            <a:chOff x="4433101" y="4076557"/>
            <a:chExt cx="2166737" cy="1627689"/>
          </a:xfrm>
        </p:grpSpPr>
        <p:sp>
          <p:nvSpPr>
            <p:cNvPr id="18" name="大かっこ 17">
              <a:extLst>
                <a:ext uri="{FF2B5EF4-FFF2-40B4-BE49-F238E27FC236}">
                  <a16:creationId xmlns:a16="http://schemas.microsoft.com/office/drawing/2014/main" id="{64E29B35-2B6F-1902-7D46-6A88A3811230}"/>
                </a:ext>
              </a:extLst>
            </p:cNvPr>
            <p:cNvSpPr/>
            <p:nvPr/>
          </p:nvSpPr>
          <p:spPr>
            <a:xfrm>
              <a:off x="4433101" y="4076557"/>
              <a:ext cx="2166737" cy="1627689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E4810E9-58E5-02FA-40AE-B0B876AE8F62}"/>
                </a:ext>
              </a:extLst>
            </p:cNvPr>
            <p:cNvSpPr/>
            <p:nvPr/>
          </p:nvSpPr>
          <p:spPr>
            <a:xfrm>
              <a:off x="4600551" y="4196104"/>
              <a:ext cx="1879538" cy="278280"/>
            </a:xfrm>
            <a:prstGeom prst="rect">
              <a:avLst/>
            </a:prstGeom>
            <a:solidFill>
              <a:srgbClr val="FF623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789ACE8-6B23-E5F7-FE61-2D4E661A3ED4}"/>
                </a:ext>
              </a:extLst>
            </p:cNvPr>
            <p:cNvSpPr/>
            <p:nvPr/>
          </p:nvSpPr>
          <p:spPr>
            <a:xfrm>
              <a:off x="4600551" y="4593557"/>
              <a:ext cx="1879538" cy="278280"/>
            </a:xfrm>
            <a:prstGeom prst="rect">
              <a:avLst/>
            </a:prstGeom>
            <a:solidFill>
              <a:srgbClr val="FF623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92E2A30B-5D04-089B-D1EB-749E99BC7A5A}"/>
                </a:ext>
              </a:extLst>
            </p:cNvPr>
            <p:cNvSpPr/>
            <p:nvPr/>
          </p:nvSpPr>
          <p:spPr>
            <a:xfrm>
              <a:off x="4600551" y="5263554"/>
              <a:ext cx="1879538" cy="278280"/>
            </a:xfrm>
            <a:prstGeom prst="rect">
              <a:avLst/>
            </a:prstGeom>
            <a:solidFill>
              <a:srgbClr val="FF623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A1AF8A93-187D-8809-5419-EAE012FB5425}"/>
                    </a:ext>
                  </a:extLst>
                </p:cNvPr>
                <p:cNvSpPr txBox="1"/>
                <p:nvPr/>
              </p:nvSpPr>
              <p:spPr>
                <a:xfrm>
                  <a:off x="5352608" y="4806086"/>
                  <a:ext cx="3754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28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A1AF8A93-187D-8809-5419-EAE012FB5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608" y="4806086"/>
                  <a:ext cx="37542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3D95692-7138-86B5-6D99-F7AE7BC16FD1}"/>
              </a:ext>
            </a:extLst>
          </p:cNvPr>
          <p:cNvSpPr txBox="1"/>
          <p:nvPr/>
        </p:nvSpPr>
        <p:spPr>
          <a:xfrm>
            <a:off x="1922563" y="3073961"/>
            <a:ext cx="124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+mn-ea"/>
              </a:rPr>
              <a:t>Query</a:t>
            </a:r>
            <a:endParaRPr kumimoji="1" lang="ja-JP" altLang="en-US" sz="1600" b="0" dirty="0" err="1">
              <a:latin typeface="+mn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1007A1C-24FE-F269-7467-D9FD73914D04}"/>
              </a:ext>
            </a:extLst>
          </p:cNvPr>
          <p:cNvSpPr txBox="1"/>
          <p:nvPr/>
        </p:nvSpPr>
        <p:spPr>
          <a:xfrm>
            <a:off x="5507241" y="3026755"/>
            <a:ext cx="821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+mn-ea"/>
              </a:rPr>
              <a:t>Key</a:t>
            </a:r>
            <a:endParaRPr kumimoji="1" lang="ja-JP" altLang="en-US" sz="1600" b="0" dirty="0" err="1">
              <a:latin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A78D881-433F-60DF-4C8E-6FE445F0B1F9}"/>
              </a:ext>
            </a:extLst>
          </p:cNvPr>
          <p:cNvSpPr txBox="1"/>
          <p:nvPr/>
        </p:nvSpPr>
        <p:spPr>
          <a:xfrm>
            <a:off x="10051750" y="3026755"/>
            <a:ext cx="114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b="0" dirty="0">
                <a:latin typeface="+mn-ea"/>
              </a:rPr>
              <a:t>Value</a:t>
            </a:r>
            <a:endParaRPr kumimoji="1" lang="ja-JP" altLang="en-US" sz="1600" b="0" dirty="0" err="1">
              <a:latin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7B29F5B-A604-915A-AF49-733C4B8BD683}"/>
              </a:ext>
            </a:extLst>
          </p:cNvPr>
          <p:cNvSpPr txBox="1"/>
          <p:nvPr/>
        </p:nvSpPr>
        <p:spPr>
          <a:xfrm>
            <a:off x="2433835" y="5775894"/>
            <a:ext cx="780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0" dirty="0">
                <a:latin typeface="Cambria Math" panose="02040503050406030204" pitchFamily="18" charset="0"/>
              </a:rPr>
              <a:t>512</a:t>
            </a:r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3D58BA0A-D096-FA08-55C3-1DC6E5ADDF72}"/>
              </a:ext>
            </a:extLst>
          </p:cNvPr>
          <p:cNvSpPr/>
          <p:nvPr/>
        </p:nvSpPr>
        <p:spPr>
          <a:xfrm rot="5400000">
            <a:off x="2405000" y="4154565"/>
            <a:ext cx="279635" cy="2767062"/>
          </a:xfrm>
          <a:prstGeom prst="rightBrace">
            <a:avLst>
              <a:gd name="adj1" fmla="val 8333"/>
              <a:gd name="adj2" fmla="val 396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左中かっこ 27">
            <a:extLst>
              <a:ext uri="{FF2B5EF4-FFF2-40B4-BE49-F238E27FC236}">
                <a16:creationId xmlns:a16="http://schemas.microsoft.com/office/drawing/2014/main" id="{34684405-9DCC-2831-703F-BAC3A38CE00D}"/>
              </a:ext>
            </a:extLst>
          </p:cNvPr>
          <p:cNvSpPr/>
          <p:nvPr/>
        </p:nvSpPr>
        <p:spPr>
          <a:xfrm>
            <a:off x="663126" y="3678705"/>
            <a:ext cx="291377" cy="1747479"/>
          </a:xfrm>
          <a:prstGeom prst="leftBrace">
            <a:avLst>
              <a:gd name="adj1" fmla="val 8333"/>
              <a:gd name="adj2" fmla="val 922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08BC9CE4-4EDC-CC83-567C-D4879E38AA5A}"/>
                  </a:ext>
                </a:extLst>
              </p:cNvPr>
              <p:cNvSpPr txBox="1"/>
              <p:nvPr/>
            </p:nvSpPr>
            <p:spPr>
              <a:xfrm>
                <a:off x="42513" y="5559070"/>
                <a:ext cx="1980029" cy="989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kumimoji="1" lang="ja-JP" altLang="en-US" sz="28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8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8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08BC9CE4-4EDC-CC83-567C-D4879E38A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" y="5559070"/>
                <a:ext cx="1980029" cy="989117"/>
              </a:xfrm>
              <a:prstGeom prst="rect">
                <a:avLst/>
              </a:prstGeom>
              <a:blipFill>
                <a:blip r:embed="rId7"/>
                <a:stretch>
                  <a:fillRect l="-6369" t="-2532" r="-5096" b="-177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左中かっこ 35">
            <a:extLst>
              <a:ext uri="{FF2B5EF4-FFF2-40B4-BE49-F238E27FC236}">
                <a16:creationId xmlns:a16="http://schemas.microsoft.com/office/drawing/2014/main" id="{60F98866-0A40-EF19-77EF-6CF6DBA7F506}"/>
              </a:ext>
            </a:extLst>
          </p:cNvPr>
          <p:cNvSpPr/>
          <p:nvPr/>
        </p:nvSpPr>
        <p:spPr>
          <a:xfrm flipH="1">
            <a:off x="7550514" y="3627768"/>
            <a:ext cx="333009" cy="1762933"/>
          </a:xfrm>
          <a:prstGeom prst="leftBrace">
            <a:avLst>
              <a:gd name="adj1" fmla="val 8333"/>
              <a:gd name="adj2" fmla="val 814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113425E-2F95-01AE-59DB-AB476DA39045}"/>
                  </a:ext>
                </a:extLst>
              </p:cNvPr>
              <p:cNvSpPr txBox="1"/>
              <p:nvPr/>
            </p:nvSpPr>
            <p:spPr>
              <a:xfrm>
                <a:off x="7300652" y="5494459"/>
                <a:ext cx="19800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kumimoji="1" lang="ja-JP" altLang="en-US" sz="28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8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8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113425E-2F95-01AE-59DB-AB476DA39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652" y="5494459"/>
                <a:ext cx="1980029" cy="954107"/>
              </a:xfrm>
              <a:prstGeom prst="rect">
                <a:avLst/>
              </a:prstGeom>
              <a:blipFill>
                <a:blip r:embed="rId8"/>
                <a:stretch>
                  <a:fillRect l="-7051" t="-5263" r="-5769" b="-184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795F3D0-9236-E460-8BBC-2021A6ADB72C}"/>
              </a:ext>
            </a:extLst>
          </p:cNvPr>
          <p:cNvSpPr txBox="1"/>
          <p:nvPr/>
        </p:nvSpPr>
        <p:spPr>
          <a:xfrm>
            <a:off x="5451755" y="5873398"/>
            <a:ext cx="780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0" dirty="0">
                <a:latin typeface="Cambria Math" panose="02040503050406030204" pitchFamily="18" charset="0"/>
              </a:rPr>
              <a:t>512</a:t>
            </a:r>
          </a:p>
        </p:txBody>
      </p: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ECE311ED-BFA4-04C1-75CA-FE37A096611D}"/>
              </a:ext>
            </a:extLst>
          </p:cNvPr>
          <p:cNvSpPr/>
          <p:nvPr/>
        </p:nvSpPr>
        <p:spPr>
          <a:xfrm rot="5400000">
            <a:off x="5783521" y="4282492"/>
            <a:ext cx="269396" cy="28494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A628114-009F-AC11-45D4-56015D36FBA0}"/>
              </a:ext>
            </a:extLst>
          </p:cNvPr>
          <p:cNvSpPr txBox="1"/>
          <p:nvPr/>
        </p:nvSpPr>
        <p:spPr>
          <a:xfrm>
            <a:off x="10231511" y="5798027"/>
            <a:ext cx="780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0" dirty="0">
                <a:latin typeface="Cambria Math" panose="02040503050406030204" pitchFamily="18" charset="0"/>
              </a:rPr>
              <a:t>512</a:t>
            </a:r>
          </a:p>
        </p:txBody>
      </p:sp>
      <p:sp>
        <p:nvSpPr>
          <p:cNvPr id="41" name="右中かっこ 40">
            <a:extLst>
              <a:ext uri="{FF2B5EF4-FFF2-40B4-BE49-F238E27FC236}">
                <a16:creationId xmlns:a16="http://schemas.microsoft.com/office/drawing/2014/main" id="{266FF998-2D79-82E1-1690-3A7442799A9B}"/>
              </a:ext>
            </a:extLst>
          </p:cNvPr>
          <p:cNvSpPr/>
          <p:nvPr/>
        </p:nvSpPr>
        <p:spPr>
          <a:xfrm rot="5400000">
            <a:off x="10500564" y="4201615"/>
            <a:ext cx="242878" cy="28494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左中かっこ 41">
            <a:extLst>
              <a:ext uri="{FF2B5EF4-FFF2-40B4-BE49-F238E27FC236}">
                <a16:creationId xmlns:a16="http://schemas.microsoft.com/office/drawing/2014/main" id="{3DE1C003-DF38-E58C-AAD3-D3E02D44C5E7}"/>
              </a:ext>
            </a:extLst>
          </p:cNvPr>
          <p:cNvSpPr/>
          <p:nvPr/>
        </p:nvSpPr>
        <p:spPr>
          <a:xfrm>
            <a:off x="8525174" y="3636013"/>
            <a:ext cx="291377" cy="1762933"/>
          </a:xfrm>
          <a:prstGeom prst="leftBrace">
            <a:avLst>
              <a:gd name="adj1" fmla="val 8333"/>
              <a:gd name="adj2" fmla="val 814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14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7DD171-823D-C3E8-4A72-697BF5AD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/>
              <a:t>計算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5A9D76-6955-EB7E-F044-D3F2A638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/>
              <p:nvPr/>
            </p:nvSpPr>
            <p:spPr>
              <a:xfrm>
                <a:off x="370389" y="1457340"/>
                <a:ext cx="10827451" cy="1627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457340"/>
                <a:ext cx="10827451" cy="1627690"/>
              </a:xfrm>
              <a:prstGeom prst="rect">
                <a:avLst/>
              </a:prstGeom>
              <a:blipFill>
                <a:blip r:embed="rId2"/>
                <a:stretch>
                  <a:fillRect b="-38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E9AE1E2D-83B1-C034-6432-8CBE34BB3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746" y="1299078"/>
                <a:ext cx="11972081" cy="5330321"/>
              </a:xfrm>
            </p:spPr>
            <p:txBody>
              <a:bodyPr/>
              <a:lstStyle/>
              <a:p>
                <a:endParaRPr kumimoji="1" lang="en-US" altLang="ja-JP" dirty="0"/>
              </a:p>
              <a:p>
                <a:endParaRPr lang="en-US" altLang="ja-JP" dirty="0"/>
              </a:p>
              <a:p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/>
                  <a:t>データ</a:t>
                </a:r>
                <a:r>
                  <a:rPr lang="ja-JP" altLang="en-US"/>
                  <a:t>同士</a:t>
                </a:r>
                <a:r>
                  <a:rPr kumimoji="1" lang="ja-JP" altLang="en-US"/>
                  <a:t>の関連度計算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/>
                  <a:t>関連度のスケーリング</a:t>
                </a:r>
                <a:endParaRPr kumimoji="1" lang="en-US" altLang="ja-JP" dirty="0"/>
              </a:p>
              <a:p>
                <a:r>
                  <a:rPr kumimoji="1" lang="ja-JP" altLang="en-US"/>
                  <a:t>関連度のソフトマックス正規化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ja-JP" altLang="en-US"/>
                  <a:t>と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ja-JP" altLang="en-US"/>
                  <a:t>の関連度で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Value</m:t>
                    </m:r>
                  </m:oMath>
                </a14:m>
                <a:r>
                  <a:rPr kumimoji="1" lang="ja-JP" altLang="en-US"/>
                  <a:t>の重みつけ</a:t>
                </a:r>
              </a:p>
              <a:p>
                <a:endParaRPr kumimoji="1" lang="ja-JP" altLang="en-US"/>
              </a:p>
            </p:txBody>
          </p:sp>
        </mc:Choice>
        <mc:Fallback xmlns="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E9AE1E2D-83B1-C034-6432-8CBE34BB3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746" y="1299078"/>
                <a:ext cx="11972081" cy="5330321"/>
              </a:xfrm>
              <a:blipFill>
                <a:blip r:embed="rId3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03A7680-EAAC-169C-519C-3AF59A5ABEAF}"/>
                  </a:ext>
                </a:extLst>
              </p:cNvPr>
              <p:cNvSpPr txBox="1"/>
              <p:nvPr/>
            </p:nvSpPr>
            <p:spPr>
              <a:xfrm>
                <a:off x="6823662" y="3243292"/>
                <a:ext cx="52525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ja-JP" altLang="en-US" sz="2400" b="0">
                    <a:latin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ja-JP" altLang="en-US" sz="2400" b="0">
                    <a:latin typeface="Cambria Math" panose="02040503050406030204" pitchFamily="18" charset="0"/>
                  </a:rPr>
                  <a:t>の</a:t>
                </a:r>
                <a:r>
                  <a:rPr lang="ja-JP" altLang="en-US" sz="2400">
                    <a:latin typeface="Cambria Math" panose="02040503050406030204" pitchFamily="18" charset="0"/>
                  </a:rPr>
                  <a:t>埋め込みベクトルの</a:t>
                </a:r>
                <a:r>
                  <a:rPr kumimoji="1" lang="ja-JP" altLang="en-US" sz="2400" b="0">
                    <a:latin typeface="Cambria Math" panose="02040503050406030204" pitchFamily="18" charset="0"/>
                  </a:rPr>
                  <a:t>次元数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03A7680-EAAC-169C-519C-3AF59A5AB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62" y="3243292"/>
                <a:ext cx="5252592" cy="461665"/>
              </a:xfrm>
              <a:prstGeom prst="rect">
                <a:avLst/>
              </a:prstGeom>
              <a:blipFill>
                <a:blip r:embed="rId4"/>
                <a:stretch>
                  <a:fillRect l="-483" t="-13514" r="-966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66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7DD171-823D-C3E8-4A72-697BF5AD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/>
              <a:t>計算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5A9D76-6955-EB7E-F044-D3F2A638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/>
              <p:nvPr/>
            </p:nvSpPr>
            <p:spPr>
              <a:xfrm>
                <a:off x="370389" y="1457340"/>
                <a:ext cx="10827451" cy="1627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457340"/>
                <a:ext cx="10827451" cy="1627690"/>
              </a:xfrm>
              <a:prstGeom prst="rect">
                <a:avLst/>
              </a:prstGeom>
              <a:blipFill>
                <a:blip r:embed="rId2"/>
                <a:stretch>
                  <a:fillRect b="-38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角丸四角形 5">
            <a:extLst>
              <a:ext uri="{FF2B5EF4-FFF2-40B4-BE49-F238E27FC236}">
                <a16:creationId xmlns:a16="http://schemas.microsoft.com/office/drawing/2014/main" id="{31179022-47C1-D5DB-4EB2-D1DC757397A5}"/>
              </a:ext>
            </a:extLst>
          </p:cNvPr>
          <p:cNvSpPr/>
          <p:nvPr/>
        </p:nvSpPr>
        <p:spPr>
          <a:xfrm>
            <a:off x="8641243" y="1457339"/>
            <a:ext cx="1406769" cy="775921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>
                <a:extLst>
                  <a:ext uri="{FF2B5EF4-FFF2-40B4-BE49-F238E27FC236}">
                    <a16:creationId xmlns:a16="http://schemas.microsoft.com/office/drawing/2014/main" id="{AA77A760-8779-07AF-6318-272A07EB2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746" y="1299078"/>
                <a:ext cx="11972081" cy="5330321"/>
              </a:xfrm>
            </p:spPr>
            <p:txBody>
              <a:bodyPr/>
              <a:lstStyle/>
              <a:p>
                <a:endParaRPr kumimoji="1" lang="en-US" altLang="ja-JP" dirty="0"/>
              </a:p>
              <a:p>
                <a:endParaRPr lang="en-US" altLang="ja-JP" dirty="0"/>
              </a:p>
              <a:p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>
                    <a:solidFill>
                      <a:schemeClr val="accent1"/>
                    </a:solidFill>
                  </a:rPr>
                  <a:t>データ</a:t>
                </a:r>
                <a:r>
                  <a:rPr lang="ja-JP" altLang="en-US">
                    <a:solidFill>
                      <a:schemeClr val="accent1"/>
                    </a:solidFill>
                  </a:rPr>
                  <a:t>同士</a:t>
                </a:r>
                <a:r>
                  <a:rPr kumimoji="1" lang="ja-JP" altLang="en-US">
                    <a:solidFill>
                      <a:schemeClr val="accent1"/>
                    </a:solidFill>
                  </a:rPr>
                  <a:t>の関連度計算</a:t>
                </a:r>
                <a:endParaRPr kumimoji="1" lang="en-US" altLang="ja-JP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>
                    <a:solidFill>
                      <a:srgbClr val="FF0000"/>
                    </a:solidFill>
                  </a:rPr>
                  <a:t>関連度のスケーリング</a:t>
                </a:r>
                <a:endParaRPr kumimoji="1" lang="en-US" altLang="ja-JP" dirty="0">
                  <a:solidFill>
                    <a:srgbClr val="FF0000"/>
                  </a:solidFill>
                </a:endParaRPr>
              </a:p>
              <a:p>
                <a:r>
                  <a:rPr kumimoji="1" lang="ja-JP" altLang="en-US"/>
                  <a:t>関連度のソフトマックス正規化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ja-JP" altLang="en-US"/>
                  <a:t>と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ja-JP" altLang="en-US"/>
                  <a:t>の関連度で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Value</m:t>
                    </m:r>
                  </m:oMath>
                </a14:m>
                <a:r>
                  <a:rPr kumimoji="1" lang="ja-JP" altLang="en-US"/>
                  <a:t>の重みつけ</a:t>
                </a:r>
              </a:p>
              <a:p>
                <a:endParaRPr kumimoji="1" lang="ja-JP" altLang="en-US"/>
              </a:p>
            </p:txBody>
          </p:sp>
        </mc:Choice>
        <mc:Fallback xmlns="">
          <p:sp>
            <p:nvSpPr>
              <p:cNvPr id="8" name="コンテンツ プレースホルダー 2">
                <a:extLst>
                  <a:ext uri="{FF2B5EF4-FFF2-40B4-BE49-F238E27FC236}">
                    <a16:creationId xmlns:a16="http://schemas.microsoft.com/office/drawing/2014/main" id="{AA77A760-8779-07AF-6318-272A07EB2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746" y="1299078"/>
                <a:ext cx="11972081" cy="5330321"/>
              </a:xfrm>
              <a:blipFill>
                <a:blip r:embed="rId3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角丸四角形 8">
            <a:extLst>
              <a:ext uri="{FF2B5EF4-FFF2-40B4-BE49-F238E27FC236}">
                <a16:creationId xmlns:a16="http://schemas.microsoft.com/office/drawing/2014/main" id="{A0EF256B-922A-8445-21B0-08BCABADA967}"/>
              </a:ext>
            </a:extLst>
          </p:cNvPr>
          <p:cNvSpPr/>
          <p:nvPr/>
        </p:nvSpPr>
        <p:spPr>
          <a:xfrm>
            <a:off x="8641242" y="2391522"/>
            <a:ext cx="1406769" cy="77592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45315E7-C85F-5005-7A73-B024C10DFC97}"/>
                  </a:ext>
                </a:extLst>
              </p:cNvPr>
              <p:cNvSpPr txBox="1"/>
              <p:nvPr/>
            </p:nvSpPr>
            <p:spPr>
              <a:xfrm>
                <a:off x="6823662" y="3243292"/>
                <a:ext cx="52525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ja-JP" altLang="en-US" sz="2400" b="0">
                    <a:latin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ja-JP" altLang="en-US" sz="2400" b="0">
                    <a:latin typeface="Cambria Math" panose="02040503050406030204" pitchFamily="18" charset="0"/>
                  </a:rPr>
                  <a:t>の</a:t>
                </a:r>
                <a:r>
                  <a:rPr lang="ja-JP" altLang="en-US" sz="2400">
                    <a:latin typeface="Cambria Math" panose="02040503050406030204" pitchFamily="18" charset="0"/>
                  </a:rPr>
                  <a:t>埋め込みベクトルの</a:t>
                </a:r>
                <a:r>
                  <a:rPr kumimoji="1" lang="ja-JP" altLang="en-US" sz="2400" b="0">
                    <a:latin typeface="Cambria Math" panose="02040503050406030204" pitchFamily="18" charset="0"/>
                  </a:rPr>
                  <a:t>次元数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45315E7-C85F-5005-7A73-B024C10DF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62" y="3243292"/>
                <a:ext cx="5252592" cy="461665"/>
              </a:xfrm>
              <a:prstGeom prst="rect">
                <a:avLst/>
              </a:prstGeom>
              <a:blipFill>
                <a:blip r:embed="rId4"/>
                <a:stretch>
                  <a:fillRect l="-483" t="-13514" r="-966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515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7DD171-823D-C3E8-4A72-697BF5AD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/>
              <a:t>計算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5A9D76-6955-EB7E-F044-D3F2A638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/>
              <p:nvPr/>
            </p:nvSpPr>
            <p:spPr>
              <a:xfrm>
                <a:off x="370389" y="1457340"/>
                <a:ext cx="10827451" cy="1627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457340"/>
                <a:ext cx="10827451" cy="1627690"/>
              </a:xfrm>
              <a:prstGeom prst="rect">
                <a:avLst/>
              </a:prstGeom>
              <a:blipFill>
                <a:blip r:embed="rId2"/>
                <a:stretch>
                  <a:fillRect b="-38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角丸四角形 5">
            <a:extLst>
              <a:ext uri="{FF2B5EF4-FFF2-40B4-BE49-F238E27FC236}">
                <a16:creationId xmlns:a16="http://schemas.microsoft.com/office/drawing/2014/main" id="{31179022-47C1-D5DB-4EB2-D1DC757397A5}"/>
              </a:ext>
            </a:extLst>
          </p:cNvPr>
          <p:cNvSpPr/>
          <p:nvPr/>
        </p:nvSpPr>
        <p:spPr>
          <a:xfrm>
            <a:off x="5722197" y="1457340"/>
            <a:ext cx="4740649" cy="1735539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>
                <a:extLst>
                  <a:ext uri="{FF2B5EF4-FFF2-40B4-BE49-F238E27FC236}">
                    <a16:creationId xmlns:a16="http://schemas.microsoft.com/office/drawing/2014/main" id="{AA77A760-8779-07AF-6318-272A07EB2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746" y="1299078"/>
                <a:ext cx="11972081" cy="5330321"/>
              </a:xfrm>
            </p:spPr>
            <p:txBody>
              <a:bodyPr/>
              <a:lstStyle/>
              <a:p>
                <a:endParaRPr kumimoji="1" lang="en-US" altLang="ja-JP" dirty="0"/>
              </a:p>
              <a:p>
                <a:endParaRPr lang="en-US" altLang="ja-JP" dirty="0"/>
              </a:p>
              <a:p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r>
                  <a:rPr kumimoji="1" lang="ja-JP" altLang="en-US"/>
                  <a:t>データ</a:t>
                </a:r>
                <a:r>
                  <a:rPr lang="ja-JP" altLang="en-US"/>
                  <a:t>同士</a:t>
                </a:r>
                <a:r>
                  <a:rPr kumimoji="1" lang="ja-JP" altLang="en-US"/>
                  <a:t>の関連度計算</a:t>
                </a:r>
                <a:endParaRPr kumimoji="1" lang="en-US" altLang="ja-JP" dirty="0"/>
              </a:p>
              <a:p>
                <a:r>
                  <a:rPr kumimoji="1" lang="ja-JP" altLang="en-US"/>
                  <a:t>関連度のスケーリング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>
                    <a:solidFill>
                      <a:srgbClr val="0070C0"/>
                    </a:solidFill>
                  </a:rPr>
                  <a:t>関連度のソフトマックス正規化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ja-JP" altLang="en-US">
                    <a:solidFill>
                      <a:srgbClr val="FF0000"/>
                    </a:solidFill>
                  </a:rPr>
                  <a:t>と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ja-JP" altLang="en-US">
                    <a:solidFill>
                      <a:srgbClr val="FF0000"/>
                    </a:solidFill>
                  </a:rPr>
                  <a:t>の関連度で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Value</m:t>
                    </m:r>
                  </m:oMath>
                </a14:m>
                <a:r>
                  <a:rPr kumimoji="1" lang="ja-JP" altLang="en-US">
                    <a:solidFill>
                      <a:srgbClr val="FF0000"/>
                    </a:solidFill>
                  </a:rPr>
                  <a:t>の重みつけ</a:t>
                </a:r>
              </a:p>
              <a:p>
                <a:endParaRPr kumimoji="1" lang="ja-JP" altLang="en-US"/>
              </a:p>
            </p:txBody>
          </p:sp>
        </mc:Choice>
        <mc:Fallback xmlns="">
          <p:sp>
            <p:nvSpPr>
              <p:cNvPr id="8" name="コンテンツ プレースホルダー 2">
                <a:extLst>
                  <a:ext uri="{FF2B5EF4-FFF2-40B4-BE49-F238E27FC236}">
                    <a16:creationId xmlns:a16="http://schemas.microsoft.com/office/drawing/2014/main" id="{AA77A760-8779-07AF-6318-272A07EB2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746" y="1299078"/>
                <a:ext cx="11972081" cy="5330321"/>
              </a:xfrm>
              <a:blipFill>
                <a:blip r:embed="rId3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角丸四角形 8">
            <a:extLst>
              <a:ext uri="{FF2B5EF4-FFF2-40B4-BE49-F238E27FC236}">
                <a16:creationId xmlns:a16="http://schemas.microsoft.com/office/drawing/2014/main" id="{A0EF256B-922A-8445-21B0-08BCABADA967}"/>
              </a:ext>
            </a:extLst>
          </p:cNvPr>
          <p:cNvSpPr/>
          <p:nvPr/>
        </p:nvSpPr>
        <p:spPr>
          <a:xfrm>
            <a:off x="5591909" y="1299079"/>
            <a:ext cx="5730966" cy="205206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3A6C1F4-41F5-D6CE-5DEE-7E21BBCF4E64}"/>
                  </a:ext>
                </a:extLst>
              </p:cNvPr>
              <p:cNvSpPr txBox="1"/>
              <p:nvPr/>
            </p:nvSpPr>
            <p:spPr>
              <a:xfrm>
                <a:off x="6835235" y="3444042"/>
                <a:ext cx="52525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ja-JP" altLang="en-US" sz="2400" b="0">
                    <a:latin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ja-JP" altLang="en-US" sz="2400" b="0">
                    <a:latin typeface="Cambria Math" panose="02040503050406030204" pitchFamily="18" charset="0"/>
                  </a:rPr>
                  <a:t>の</a:t>
                </a:r>
                <a:r>
                  <a:rPr lang="ja-JP" altLang="en-US" sz="2400">
                    <a:latin typeface="Cambria Math" panose="02040503050406030204" pitchFamily="18" charset="0"/>
                  </a:rPr>
                  <a:t>埋め込みベクトルの</a:t>
                </a:r>
                <a:r>
                  <a:rPr kumimoji="1" lang="ja-JP" altLang="en-US" sz="2400" b="0">
                    <a:latin typeface="Cambria Math" panose="02040503050406030204" pitchFamily="18" charset="0"/>
                  </a:rPr>
                  <a:t>次元数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3A6C1F4-41F5-D6CE-5DEE-7E21BBCF4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35" y="3444042"/>
                <a:ext cx="5252592" cy="461665"/>
              </a:xfrm>
              <a:prstGeom prst="rect">
                <a:avLst/>
              </a:prstGeom>
              <a:blipFill>
                <a:blip r:embed="rId4"/>
                <a:stretch>
                  <a:fillRect l="-483" t="-13514" r="-966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78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7DD171-823D-C3E8-4A72-697BF5AD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/>
              <a:t>計算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5A9D76-6955-EB7E-F044-D3F2A638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/>
              <p:nvPr/>
            </p:nvSpPr>
            <p:spPr>
              <a:xfrm>
                <a:off x="370389" y="1153754"/>
                <a:ext cx="10827451" cy="1627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153754"/>
                <a:ext cx="10827451" cy="1627690"/>
              </a:xfrm>
              <a:prstGeom prst="rect">
                <a:avLst/>
              </a:prstGeom>
              <a:blipFill>
                <a:blip r:embed="rId3"/>
                <a:stretch>
                  <a:fillRect b="-38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9F57EFF-03F2-544E-0004-8245497D128F}"/>
                  </a:ext>
                </a:extLst>
              </p:cNvPr>
              <p:cNvSpPr txBox="1"/>
              <p:nvPr/>
            </p:nvSpPr>
            <p:spPr>
              <a:xfrm>
                <a:off x="808639" y="2688257"/>
                <a:ext cx="635110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000" i="1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9F57EFF-03F2-544E-0004-8245497D1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39" y="2688257"/>
                <a:ext cx="635110" cy="707886"/>
              </a:xfrm>
              <a:prstGeom prst="rect">
                <a:avLst/>
              </a:prstGeom>
              <a:blipFill>
                <a:blip r:embed="rId4"/>
                <a:stretch>
                  <a:fillRect l="-9804" r="-11765" b="-1754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45D80D3-033A-AEE2-47BA-1295C11BA5CF}"/>
                  </a:ext>
                </a:extLst>
              </p:cNvPr>
              <p:cNvSpPr txBox="1"/>
              <p:nvPr/>
            </p:nvSpPr>
            <p:spPr>
              <a:xfrm>
                <a:off x="4657666" y="2737182"/>
                <a:ext cx="635110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000" i="1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45D80D3-033A-AEE2-47BA-1295C11BA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666" y="2737182"/>
                <a:ext cx="635110" cy="707886"/>
              </a:xfrm>
              <a:prstGeom prst="rect">
                <a:avLst/>
              </a:prstGeom>
              <a:blipFill>
                <a:blip r:embed="rId5"/>
                <a:stretch>
                  <a:fillRect l="-9804" r="-9804" b="-1754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1057954-D9FD-DE52-D822-5F958ECF8CC3}"/>
                  </a:ext>
                </a:extLst>
              </p:cNvPr>
              <p:cNvSpPr txBox="1"/>
              <p:nvPr/>
            </p:nvSpPr>
            <p:spPr>
              <a:xfrm>
                <a:off x="6910637" y="2692691"/>
                <a:ext cx="907300" cy="71885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4000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40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1057954-D9FD-DE52-D822-5F958ECF8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37" y="2692691"/>
                <a:ext cx="907300" cy="718851"/>
              </a:xfrm>
              <a:prstGeom prst="rect">
                <a:avLst/>
              </a:prstGeom>
              <a:blipFill>
                <a:blip r:embed="rId6"/>
                <a:stretch>
                  <a:fillRect l="-277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75CEA65-6EAE-FCE0-A665-2F6FE2F2372B}"/>
                  </a:ext>
                </a:extLst>
              </p:cNvPr>
              <p:cNvSpPr txBox="1"/>
              <p:nvPr/>
            </p:nvSpPr>
            <p:spPr>
              <a:xfrm>
                <a:off x="10120370" y="2723512"/>
                <a:ext cx="1307473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75CEA65-6EAE-FCE0-A665-2F6FE2F23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370" y="2723512"/>
                <a:ext cx="1307473" cy="707886"/>
              </a:xfrm>
              <a:prstGeom prst="rect">
                <a:avLst/>
              </a:prstGeom>
              <a:blipFill>
                <a:blip r:embed="rId7"/>
                <a:stretch>
                  <a:fillRect l="-3810" b="-1754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6941A0F-34ED-E659-DFCE-036D3B54D01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443749" y="3042200"/>
            <a:ext cx="3213917" cy="48925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AF5FE4E7-69B5-5718-C174-590622E17D00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7817937" y="3052117"/>
            <a:ext cx="2302433" cy="25338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56E4546-ABAB-00C9-6D55-AAF0E901B419}"/>
              </a:ext>
            </a:extLst>
          </p:cNvPr>
          <p:cNvSpPr txBox="1"/>
          <p:nvPr/>
        </p:nvSpPr>
        <p:spPr>
          <a:xfrm>
            <a:off x="299650" y="5741306"/>
            <a:ext cx="3719095" cy="95410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latin typeface="Cambria Math" panose="02040503050406030204" pitchFamily="18" charset="0"/>
              </a:rPr>
              <a:t>Q</a:t>
            </a:r>
            <a:r>
              <a:rPr kumimoji="1" lang="en-US" altLang="ja-JP" sz="2800" b="0" dirty="0">
                <a:latin typeface="Cambria Math" panose="02040503050406030204" pitchFamily="18" charset="0"/>
              </a:rPr>
              <a:t>uery</a:t>
            </a:r>
            <a:r>
              <a:rPr lang="en-US" altLang="ja-JP" sz="2800" dirty="0">
                <a:latin typeface="Cambria Math" panose="02040503050406030204" pitchFamily="18" charset="0"/>
              </a:rPr>
              <a:t> , K</a:t>
            </a:r>
            <a:r>
              <a:rPr kumimoji="1" lang="en-US" altLang="ja-JP" sz="2800" b="0" dirty="0">
                <a:latin typeface="Cambria Math" panose="02040503050406030204" pitchFamily="18" charset="0"/>
              </a:rPr>
              <a:t>ey</a:t>
            </a:r>
            <a:r>
              <a:rPr kumimoji="1" lang="ja-JP" altLang="en-US" sz="2800" b="0">
                <a:latin typeface="Cambria Math" panose="02040503050406030204" pitchFamily="18" charset="0"/>
              </a:rPr>
              <a:t>の関連度を</a:t>
            </a:r>
            <a:endParaRPr kumimoji="1" lang="en-US" altLang="ja-JP" sz="2800" b="0" dirty="0">
              <a:latin typeface="Cambria Math" panose="02040503050406030204" pitchFamily="18" charset="0"/>
            </a:endParaRPr>
          </a:p>
          <a:p>
            <a:pPr algn="l"/>
            <a:r>
              <a:rPr lang="ja-JP" altLang="en-US" sz="2800">
                <a:latin typeface="Cambria Math" panose="02040503050406030204" pitchFamily="18" charset="0"/>
              </a:rPr>
              <a:t>内積をとって数値化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DEC7B62E-58FE-1DC4-200B-8756041653EE}"/>
              </a:ext>
            </a:extLst>
          </p:cNvPr>
          <p:cNvSpPr/>
          <p:nvPr/>
        </p:nvSpPr>
        <p:spPr>
          <a:xfrm>
            <a:off x="8524068" y="1153754"/>
            <a:ext cx="1518834" cy="79324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大かっこ 30">
            <a:extLst>
              <a:ext uri="{FF2B5EF4-FFF2-40B4-BE49-F238E27FC236}">
                <a16:creationId xmlns:a16="http://schemas.microsoft.com/office/drawing/2014/main" id="{479B86ED-10B4-3EE1-58F6-DF642E9657C5}"/>
              </a:ext>
            </a:extLst>
          </p:cNvPr>
          <p:cNvSpPr/>
          <p:nvPr/>
        </p:nvSpPr>
        <p:spPr>
          <a:xfrm>
            <a:off x="6342044" y="3329695"/>
            <a:ext cx="1853955" cy="2480991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FD6ED827-8BF5-6A01-8371-6F9D0E8CFDCF}"/>
              </a:ext>
            </a:extLst>
          </p:cNvPr>
          <p:cNvGrpSpPr/>
          <p:nvPr/>
        </p:nvGrpSpPr>
        <p:grpSpPr>
          <a:xfrm rot="16200000">
            <a:off x="6094532" y="3908826"/>
            <a:ext cx="2317297" cy="1345730"/>
            <a:chOff x="3464104" y="5244693"/>
            <a:chExt cx="1879538" cy="1345730"/>
          </a:xfrm>
        </p:grpSpPr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537BEEF3-CE94-89BE-AE48-603FA47473A2}"/>
                </a:ext>
              </a:extLst>
            </p:cNvPr>
            <p:cNvSpPr/>
            <p:nvPr/>
          </p:nvSpPr>
          <p:spPr>
            <a:xfrm>
              <a:off x="3464104" y="5244693"/>
              <a:ext cx="1879538" cy="2782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09FD09CB-406F-DA5C-326E-DAD9E99032A1}"/>
                </a:ext>
              </a:extLst>
            </p:cNvPr>
            <p:cNvSpPr/>
            <p:nvPr/>
          </p:nvSpPr>
          <p:spPr>
            <a:xfrm>
              <a:off x="3464104" y="5642146"/>
              <a:ext cx="1879538" cy="2782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24E5EDCF-E5FC-9E21-01CC-A81AB1FBBCAF}"/>
                </a:ext>
              </a:extLst>
            </p:cNvPr>
            <p:cNvSpPr/>
            <p:nvPr/>
          </p:nvSpPr>
          <p:spPr>
            <a:xfrm>
              <a:off x="3464104" y="6312143"/>
              <a:ext cx="1879538" cy="2782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テキスト ボックス 58">
                  <a:extLst>
                    <a:ext uri="{FF2B5EF4-FFF2-40B4-BE49-F238E27FC236}">
                      <a16:creationId xmlns:a16="http://schemas.microsoft.com/office/drawing/2014/main" id="{AE0F4488-6762-0CA8-E1F2-C2B82E13C947}"/>
                    </a:ext>
                  </a:extLst>
                </p:cNvPr>
                <p:cNvSpPr txBox="1"/>
                <p:nvPr/>
              </p:nvSpPr>
              <p:spPr>
                <a:xfrm>
                  <a:off x="4216161" y="5854675"/>
                  <a:ext cx="3754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28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テキスト ボックス 58">
                  <a:extLst>
                    <a:ext uri="{FF2B5EF4-FFF2-40B4-BE49-F238E27FC236}">
                      <a16:creationId xmlns:a16="http://schemas.microsoft.com/office/drawing/2014/main" id="{AE0F4488-6762-0CA8-E1F2-C2B82E13C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161" y="5854675"/>
                  <a:ext cx="37542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左中かっこ 63">
            <a:extLst>
              <a:ext uri="{FF2B5EF4-FFF2-40B4-BE49-F238E27FC236}">
                <a16:creationId xmlns:a16="http://schemas.microsoft.com/office/drawing/2014/main" id="{7810CC2C-622E-2863-52D8-541C3133806D}"/>
              </a:ext>
            </a:extLst>
          </p:cNvPr>
          <p:cNvSpPr/>
          <p:nvPr/>
        </p:nvSpPr>
        <p:spPr>
          <a:xfrm>
            <a:off x="3444148" y="3631267"/>
            <a:ext cx="291377" cy="1533877"/>
          </a:xfrm>
          <a:prstGeom prst="leftBrace">
            <a:avLst>
              <a:gd name="adj1" fmla="val 8333"/>
              <a:gd name="adj2" fmla="val 814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9C3EF5-1156-65C0-E8D6-61F7138019A6}"/>
              </a:ext>
            </a:extLst>
          </p:cNvPr>
          <p:cNvSpPr txBox="1"/>
          <p:nvPr/>
        </p:nvSpPr>
        <p:spPr>
          <a:xfrm>
            <a:off x="4732067" y="56709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0" dirty="0">
                <a:latin typeface="Cambria Math" panose="02040503050406030204" pitchFamily="18" charset="0"/>
              </a:rPr>
              <a:t>512</a:t>
            </a:r>
          </a:p>
        </p:txBody>
      </p: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C148AACA-5224-F2A9-7F11-B7AB448C22B7}"/>
              </a:ext>
            </a:extLst>
          </p:cNvPr>
          <p:cNvGrpSpPr/>
          <p:nvPr/>
        </p:nvGrpSpPr>
        <p:grpSpPr>
          <a:xfrm>
            <a:off x="3718527" y="3672503"/>
            <a:ext cx="2516546" cy="1974916"/>
            <a:chOff x="4005589" y="3672503"/>
            <a:chExt cx="2166737" cy="1974916"/>
          </a:xfrm>
        </p:grpSpPr>
        <p:sp>
          <p:nvSpPr>
            <p:cNvPr id="28" name="大かっこ 27">
              <a:extLst>
                <a:ext uri="{FF2B5EF4-FFF2-40B4-BE49-F238E27FC236}">
                  <a16:creationId xmlns:a16="http://schemas.microsoft.com/office/drawing/2014/main" id="{0BDFE78B-A217-5FF9-0C98-6DEFE31F5C4B}"/>
                </a:ext>
              </a:extLst>
            </p:cNvPr>
            <p:cNvSpPr/>
            <p:nvPr/>
          </p:nvSpPr>
          <p:spPr>
            <a:xfrm>
              <a:off x="4005589" y="3672503"/>
              <a:ext cx="2166737" cy="1627689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6D8CFA4-97FC-BE88-7A40-7D1611C2193E}"/>
                </a:ext>
              </a:extLst>
            </p:cNvPr>
            <p:cNvSpPr/>
            <p:nvPr/>
          </p:nvSpPr>
          <p:spPr>
            <a:xfrm>
              <a:off x="4173039" y="3792050"/>
              <a:ext cx="1879538" cy="278280"/>
            </a:xfrm>
            <a:prstGeom prst="rect">
              <a:avLst/>
            </a:prstGeom>
            <a:solidFill>
              <a:schemeClr val="accent5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C909B7C-AAFE-D386-8A25-D60FFC0FDD15}"/>
                </a:ext>
              </a:extLst>
            </p:cNvPr>
            <p:cNvSpPr/>
            <p:nvPr/>
          </p:nvSpPr>
          <p:spPr>
            <a:xfrm>
              <a:off x="4173039" y="4189503"/>
              <a:ext cx="1879538" cy="278280"/>
            </a:xfrm>
            <a:prstGeom prst="rect">
              <a:avLst/>
            </a:prstGeom>
            <a:solidFill>
              <a:schemeClr val="accent5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8E2FBE90-21CC-F170-9982-21A89B3EA691}"/>
                </a:ext>
              </a:extLst>
            </p:cNvPr>
            <p:cNvSpPr/>
            <p:nvPr/>
          </p:nvSpPr>
          <p:spPr>
            <a:xfrm>
              <a:off x="4173039" y="4859500"/>
              <a:ext cx="1879538" cy="278280"/>
            </a:xfrm>
            <a:prstGeom prst="rect">
              <a:avLst/>
            </a:prstGeom>
            <a:solidFill>
              <a:schemeClr val="accent5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テキスト ボックス 54">
                  <a:extLst>
                    <a:ext uri="{FF2B5EF4-FFF2-40B4-BE49-F238E27FC236}">
                      <a16:creationId xmlns:a16="http://schemas.microsoft.com/office/drawing/2014/main" id="{70377766-FE3F-9B0D-9BDF-2875554790F5}"/>
                    </a:ext>
                  </a:extLst>
                </p:cNvPr>
                <p:cNvSpPr txBox="1"/>
                <p:nvPr/>
              </p:nvSpPr>
              <p:spPr>
                <a:xfrm>
                  <a:off x="4925096" y="4402032"/>
                  <a:ext cx="3754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28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テキスト ボックス 54">
                  <a:extLst>
                    <a:ext uri="{FF2B5EF4-FFF2-40B4-BE49-F238E27FC236}">
                      <a16:creationId xmlns:a16="http://schemas.microsoft.com/office/drawing/2014/main" id="{70377766-FE3F-9B0D-9BDF-287555479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096" y="4402032"/>
                  <a:ext cx="37542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右中かっこ 65">
              <a:extLst>
                <a:ext uri="{FF2B5EF4-FFF2-40B4-BE49-F238E27FC236}">
                  <a16:creationId xmlns:a16="http://schemas.microsoft.com/office/drawing/2014/main" id="{975E19DF-FE28-283A-C9A6-71C7009C3619}"/>
                </a:ext>
              </a:extLst>
            </p:cNvPr>
            <p:cNvSpPr/>
            <p:nvPr/>
          </p:nvSpPr>
          <p:spPr>
            <a:xfrm rot="5400000">
              <a:off x="4983037" y="4577879"/>
              <a:ext cx="269396" cy="186968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5DA5A25-C4C6-E944-AED3-7BFC6EBBE77C}"/>
                  </a:ext>
                </a:extLst>
              </p:cNvPr>
              <p:cNvSpPr txBox="1"/>
              <p:nvPr/>
            </p:nvSpPr>
            <p:spPr>
              <a:xfrm>
                <a:off x="2512210" y="5034265"/>
                <a:ext cx="1467068" cy="732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5DA5A25-C4C6-E944-AED3-7BFC6EBBE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210" y="5034265"/>
                <a:ext cx="1467068" cy="732829"/>
              </a:xfrm>
              <a:prstGeom prst="rect">
                <a:avLst/>
              </a:prstGeom>
              <a:blipFill>
                <a:blip r:embed="rId10"/>
                <a:stretch>
                  <a:fillRect l="-4274" t="-1695" r="-3419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右中かっこ 68">
            <a:extLst>
              <a:ext uri="{FF2B5EF4-FFF2-40B4-BE49-F238E27FC236}">
                <a16:creationId xmlns:a16="http://schemas.microsoft.com/office/drawing/2014/main" id="{CA4DC38A-5757-3B9A-C9A7-BC46F8AAE52A}"/>
              </a:ext>
            </a:extLst>
          </p:cNvPr>
          <p:cNvSpPr/>
          <p:nvPr/>
        </p:nvSpPr>
        <p:spPr>
          <a:xfrm rot="5400000">
            <a:off x="7127316" y="5273901"/>
            <a:ext cx="269396" cy="15036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0564C2E-3ED2-CA45-34E8-885FCB639985}"/>
              </a:ext>
            </a:extLst>
          </p:cNvPr>
          <p:cNvSpPr txBox="1"/>
          <p:nvPr/>
        </p:nvSpPr>
        <p:spPr>
          <a:xfrm>
            <a:off x="8557616" y="337493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0" dirty="0">
                <a:latin typeface="Cambria Math" panose="02040503050406030204" pitchFamily="18" charset="0"/>
              </a:rPr>
              <a:t>512</a:t>
            </a:r>
            <a:endParaRPr kumimoji="1" lang="ja-JP" altLang="en-US" sz="2400" b="0">
              <a:latin typeface="Cambria Math" panose="02040503050406030204" pitchFamily="18" charset="0"/>
            </a:endParaRPr>
          </a:p>
        </p:txBody>
      </p:sp>
      <p:sp>
        <p:nvSpPr>
          <p:cNvPr id="72" name="右中かっこ 71">
            <a:extLst>
              <a:ext uri="{FF2B5EF4-FFF2-40B4-BE49-F238E27FC236}">
                <a16:creationId xmlns:a16="http://schemas.microsoft.com/office/drawing/2014/main" id="{5A5F56E1-7112-4392-02E3-9AE311E7D9E9}"/>
              </a:ext>
            </a:extLst>
          </p:cNvPr>
          <p:cNvSpPr/>
          <p:nvPr/>
        </p:nvSpPr>
        <p:spPr>
          <a:xfrm>
            <a:off x="8248572" y="3386948"/>
            <a:ext cx="299975" cy="2317298"/>
          </a:xfrm>
          <a:prstGeom prst="rightBrace">
            <a:avLst>
              <a:gd name="adj1" fmla="val 8333"/>
              <a:gd name="adj2" fmla="val 74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83B8CDF7-D273-1554-F36F-A60CD753B691}"/>
                  </a:ext>
                </a:extLst>
              </p:cNvPr>
              <p:cNvSpPr txBox="1"/>
              <p:nvPr/>
            </p:nvSpPr>
            <p:spPr>
              <a:xfrm>
                <a:off x="6599052" y="6206157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83B8CDF7-D273-1554-F36F-A60CD753B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52" y="6206157"/>
                <a:ext cx="1467068" cy="707886"/>
              </a:xfrm>
              <a:prstGeom prst="rect">
                <a:avLst/>
              </a:prstGeom>
              <a:blipFill>
                <a:blip r:embed="rId11"/>
                <a:stretch>
                  <a:fillRect l="-4274" t="-1754" r="-256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71D3A63C-D31B-4842-0BAE-73FB21585FA8}"/>
              </a:ext>
            </a:extLst>
          </p:cNvPr>
          <p:cNvCxnSpPr>
            <a:cxnSpLocks/>
            <a:stCxn id="101" idx="3"/>
            <a:endCxn id="28" idx="1"/>
          </p:cNvCxnSpPr>
          <p:nvPr/>
        </p:nvCxnSpPr>
        <p:spPr>
          <a:xfrm>
            <a:off x="2564010" y="4486348"/>
            <a:ext cx="11545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0ECA0923-312B-EC4D-1637-032261CDCEED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 flipV="1">
            <a:off x="8195999" y="4568426"/>
            <a:ext cx="1494739" cy="1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24970ACD-8818-C6DB-CDE4-EEC6BCEE6A05}"/>
              </a:ext>
            </a:extLst>
          </p:cNvPr>
          <p:cNvGrpSpPr/>
          <p:nvPr/>
        </p:nvGrpSpPr>
        <p:grpSpPr>
          <a:xfrm>
            <a:off x="9690738" y="3754581"/>
            <a:ext cx="1879538" cy="1627689"/>
            <a:chOff x="9690738" y="3754581"/>
            <a:chExt cx="2150164" cy="1627689"/>
          </a:xfrm>
        </p:grpSpPr>
        <p:sp>
          <p:nvSpPr>
            <p:cNvPr id="39" name="大かっこ 38">
              <a:extLst>
                <a:ext uri="{FF2B5EF4-FFF2-40B4-BE49-F238E27FC236}">
                  <a16:creationId xmlns:a16="http://schemas.microsoft.com/office/drawing/2014/main" id="{41A35217-BB33-5CDE-4573-B9DB39E851AC}"/>
                </a:ext>
              </a:extLst>
            </p:cNvPr>
            <p:cNvSpPr/>
            <p:nvPr/>
          </p:nvSpPr>
          <p:spPr>
            <a:xfrm>
              <a:off x="9690738" y="3754581"/>
              <a:ext cx="2150164" cy="1627689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CD039618-3083-43AE-61F2-6F96C2EA94BA}"/>
                </a:ext>
              </a:extLst>
            </p:cNvPr>
            <p:cNvSpPr/>
            <p:nvPr/>
          </p:nvSpPr>
          <p:spPr>
            <a:xfrm>
              <a:off x="9838990" y="3895560"/>
              <a:ext cx="1879538" cy="278280"/>
            </a:xfrm>
            <a:prstGeom prst="rect">
              <a:avLst/>
            </a:prstGeom>
            <a:solidFill>
              <a:schemeClr val="accent6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237F6CBB-AE54-542C-6112-D0685366F556}"/>
                </a:ext>
              </a:extLst>
            </p:cNvPr>
            <p:cNvSpPr/>
            <p:nvPr/>
          </p:nvSpPr>
          <p:spPr>
            <a:xfrm>
              <a:off x="9838990" y="4293013"/>
              <a:ext cx="1879538" cy="278280"/>
            </a:xfrm>
            <a:prstGeom prst="rect">
              <a:avLst/>
            </a:prstGeom>
            <a:solidFill>
              <a:schemeClr val="accent6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68F90EDB-576B-EF75-0432-617DCC6A25E3}"/>
                </a:ext>
              </a:extLst>
            </p:cNvPr>
            <p:cNvSpPr/>
            <p:nvPr/>
          </p:nvSpPr>
          <p:spPr>
            <a:xfrm>
              <a:off x="9838990" y="4963010"/>
              <a:ext cx="1879538" cy="278280"/>
            </a:xfrm>
            <a:prstGeom prst="rect">
              <a:avLst/>
            </a:prstGeom>
            <a:solidFill>
              <a:schemeClr val="accent6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テキスト ボックス 90">
                  <a:extLst>
                    <a:ext uri="{FF2B5EF4-FFF2-40B4-BE49-F238E27FC236}">
                      <a16:creationId xmlns:a16="http://schemas.microsoft.com/office/drawing/2014/main" id="{08689E42-B10C-0E63-2072-7CE3F53AA541}"/>
                    </a:ext>
                  </a:extLst>
                </p:cNvPr>
                <p:cNvSpPr txBox="1"/>
                <p:nvPr/>
              </p:nvSpPr>
              <p:spPr>
                <a:xfrm>
                  <a:off x="10591047" y="4505542"/>
                  <a:ext cx="3754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28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テキスト ボックス 90">
                  <a:extLst>
                    <a:ext uri="{FF2B5EF4-FFF2-40B4-BE49-F238E27FC236}">
                      <a16:creationId xmlns:a16="http://schemas.microsoft.com/office/drawing/2014/main" id="{08689E42-B10C-0E63-2072-7CE3F53AA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1047" y="4505542"/>
                  <a:ext cx="375423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370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2" name="左中かっこ 91">
            <a:extLst>
              <a:ext uri="{FF2B5EF4-FFF2-40B4-BE49-F238E27FC236}">
                <a16:creationId xmlns:a16="http://schemas.microsoft.com/office/drawing/2014/main" id="{8314DF9F-89FE-CC6E-91DA-A94B1BFE29D4}"/>
              </a:ext>
            </a:extLst>
          </p:cNvPr>
          <p:cNvSpPr/>
          <p:nvPr/>
        </p:nvSpPr>
        <p:spPr>
          <a:xfrm>
            <a:off x="9426444" y="3814752"/>
            <a:ext cx="291377" cy="1533877"/>
          </a:xfrm>
          <a:prstGeom prst="leftBrace">
            <a:avLst>
              <a:gd name="adj1" fmla="val 8333"/>
              <a:gd name="adj2" fmla="val 965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A1D50B74-08C6-EC6D-EB99-6B764348C418}"/>
                  </a:ext>
                </a:extLst>
              </p:cNvPr>
              <p:cNvSpPr txBox="1"/>
              <p:nvPr/>
            </p:nvSpPr>
            <p:spPr>
              <a:xfrm>
                <a:off x="8511733" y="5305062"/>
                <a:ext cx="1467068" cy="732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A1D50B74-08C6-EC6D-EB99-6B764348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733" y="5305062"/>
                <a:ext cx="1467068" cy="732829"/>
              </a:xfrm>
              <a:prstGeom prst="rect">
                <a:avLst/>
              </a:prstGeom>
              <a:blipFill>
                <a:blip r:embed="rId13"/>
                <a:stretch>
                  <a:fillRect l="-4310" r="-3448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右中かっこ 93">
            <a:extLst>
              <a:ext uri="{FF2B5EF4-FFF2-40B4-BE49-F238E27FC236}">
                <a16:creationId xmlns:a16="http://schemas.microsoft.com/office/drawing/2014/main" id="{7728B515-149E-3BA5-A51F-A4051CF3B778}"/>
              </a:ext>
            </a:extLst>
          </p:cNvPr>
          <p:cNvSpPr/>
          <p:nvPr/>
        </p:nvSpPr>
        <p:spPr>
          <a:xfrm rot="5400000">
            <a:off x="10569935" y="4681931"/>
            <a:ext cx="269396" cy="17312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E5323E73-2337-A4E0-2FFE-D9B25CB10075}"/>
                  </a:ext>
                </a:extLst>
              </p:cNvPr>
              <p:cNvSpPr txBox="1"/>
              <p:nvPr/>
            </p:nvSpPr>
            <p:spPr>
              <a:xfrm>
                <a:off x="10294535" y="5704246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E5323E73-2337-A4E0-2FFE-D9B25CB10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535" y="5704246"/>
                <a:ext cx="1467068" cy="707886"/>
              </a:xfrm>
              <a:prstGeom prst="rect">
                <a:avLst/>
              </a:prstGeom>
              <a:blipFill>
                <a:blip r:embed="rId14"/>
                <a:stretch>
                  <a:fillRect l="-4310" t="-3571" r="-4310" b="-160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EB001E88-1548-21FA-1923-1EB2312662FB}"/>
              </a:ext>
            </a:extLst>
          </p:cNvPr>
          <p:cNvGrpSpPr/>
          <p:nvPr/>
        </p:nvGrpSpPr>
        <p:grpSpPr>
          <a:xfrm>
            <a:off x="47464" y="3672503"/>
            <a:ext cx="2516546" cy="1627689"/>
            <a:chOff x="4005589" y="3672503"/>
            <a:chExt cx="2166737" cy="1627689"/>
          </a:xfrm>
        </p:grpSpPr>
        <p:sp>
          <p:nvSpPr>
            <p:cNvPr id="101" name="大かっこ 100">
              <a:extLst>
                <a:ext uri="{FF2B5EF4-FFF2-40B4-BE49-F238E27FC236}">
                  <a16:creationId xmlns:a16="http://schemas.microsoft.com/office/drawing/2014/main" id="{E5784481-0AAA-A2AC-796E-FD2AA77EECF3}"/>
                </a:ext>
              </a:extLst>
            </p:cNvPr>
            <p:cNvSpPr/>
            <p:nvPr/>
          </p:nvSpPr>
          <p:spPr>
            <a:xfrm>
              <a:off x="4005589" y="3672503"/>
              <a:ext cx="2166737" cy="1627689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B658D0E3-CA99-5CDC-A49F-D8BFD0B12E2D}"/>
                </a:ext>
              </a:extLst>
            </p:cNvPr>
            <p:cNvSpPr/>
            <p:nvPr/>
          </p:nvSpPr>
          <p:spPr>
            <a:xfrm>
              <a:off x="4173039" y="3792050"/>
              <a:ext cx="1879538" cy="278280"/>
            </a:xfrm>
            <a:prstGeom prst="rect">
              <a:avLst/>
            </a:prstGeom>
            <a:solidFill>
              <a:schemeClr val="accent5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06FF2E4-011D-BE31-87A2-C070635C0DC3}"/>
                </a:ext>
              </a:extLst>
            </p:cNvPr>
            <p:cNvSpPr/>
            <p:nvPr/>
          </p:nvSpPr>
          <p:spPr>
            <a:xfrm>
              <a:off x="4173039" y="4189503"/>
              <a:ext cx="1879538" cy="278280"/>
            </a:xfrm>
            <a:prstGeom prst="rect">
              <a:avLst/>
            </a:prstGeom>
            <a:solidFill>
              <a:schemeClr val="accent5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A6E3A9E3-5F41-3A55-6BC0-C056D31E48BC}"/>
                </a:ext>
              </a:extLst>
            </p:cNvPr>
            <p:cNvSpPr/>
            <p:nvPr/>
          </p:nvSpPr>
          <p:spPr>
            <a:xfrm>
              <a:off x="4173039" y="4859500"/>
              <a:ext cx="1879538" cy="278280"/>
            </a:xfrm>
            <a:prstGeom prst="rect">
              <a:avLst/>
            </a:prstGeom>
            <a:solidFill>
              <a:schemeClr val="accent5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テキスト ボックス 104">
                  <a:extLst>
                    <a:ext uri="{FF2B5EF4-FFF2-40B4-BE49-F238E27FC236}">
                      <a16:creationId xmlns:a16="http://schemas.microsoft.com/office/drawing/2014/main" id="{DEA79D41-CC7E-2966-6872-92B9D90F1AB0}"/>
                    </a:ext>
                  </a:extLst>
                </p:cNvPr>
                <p:cNvSpPr txBox="1"/>
                <p:nvPr/>
              </p:nvSpPr>
              <p:spPr>
                <a:xfrm>
                  <a:off x="4925096" y="4402032"/>
                  <a:ext cx="3754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28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5" name="テキスト ボックス 104">
                  <a:extLst>
                    <a:ext uri="{FF2B5EF4-FFF2-40B4-BE49-F238E27FC236}">
                      <a16:creationId xmlns:a16="http://schemas.microsoft.com/office/drawing/2014/main" id="{DEA79D41-CC7E-2966-6872-92B9D90F1A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096" y="4402032"/>
                  <a:ext cx="37542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6322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C7462935-BDF9-8225-74E0-85F8EFB2FBB3}"/>
              </a:ext>
            </a:extLst>
          </p:cNvPr>
          <p:cNvCxnSpPr>
            <a:cxnSpLocks/>
          </p:cNvCxnSpPr>
          <p:nvPr/>
        </p:nvCxnSpPr>
        <p:spPr>
          <a:xfrm>
            <a:off x="2971805" y="4832087"/>
            <a:ext cx="3014514" cy="7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68243F5-4126-8FA9-8734-75B084D8CB30}"/>
              </a:ext>
            </a:extLst>
          </p:cNvPr>
          <p:cNvSpPr/>
          <p:nvPr/>
        </p:nvSpPr>
        <p:spPr>
          <a:xfrm>
            <a:off x="3551449" y="3177233"/>
            <a:ext cx="1633810" cy="29807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s</a:t>
            </a:r>
            <a:r>
              <a:rPr kumimoji="1" lang="en-US" altLang="ja-JP" sz="3200" dirty="0">
                <a:solidFill>
                  <a:schemeClr val="tx1"/>
                </a:solidFill>
              </a:rPr>
              <a:t>cale</a:t>
            </a:r>
          </a:p>
          <a:p>
            <a:pPr algn="ctr"/>
            <a:r>
              <a:rPr lang="ja-JP" altLang="en-US" sz="2800">
                <a:solidFill>
                  <a:schemeClr val="tx1"/>
                </a:solidFill>
              </a:rPr>
              <a:t>＆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en-US" altLang="ja-JP" sz="3200" dirty="0" err="1">
                <a:solidFill>
                  <a:schemeClr val="tx1"/>
                </a:solidFill>
              </a:rPr>
              <a:t>s</a:t>
            </a:r>
            <a:r>
              <a:rPr kumimoji="1" lang="en-US" altLang="ja-JP" sz="3200" dirty="0" err="1">
                <a:solidFill>
                  <a:schemeClr val="tx1"/>
                </a:solidFill>
              </a:rPr>
              <a:t>oftmax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B7DD171-823D-C3E8-4A72-697BF5AD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/>
              <a:t>計算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5A9D76-6955-EB7E-F044-D3F2A638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/>
              <p:nvPr/>
            </p:nvSpPr>
            <p:spPr>
              <a:xfrm>
                <a:off x="370389" y="1153754"/>
                <a:ext cx="10827451" cy="1627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153754"/>
                <a:ext cx="10827451" cy="1627690"/>
              </a:xfrm>
              <a:prstGeom prst="rect">
                <a:avLst/>
              </a:prstGeom>
              <a:blipFill>
                <a:blip r:embed="rId3"/>
                <a:stretch>
                  <a:fillRect b="-38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75CEA65-6EAE-FCE0-A665-2F6FE2F2372B}"/>
                  </a:ext>
                </a:extLst>
              </p:cNvPr>
              <p:cNvSpPr txBox="1"/>
              <p:nvPr/>
            </p:nvSpPr>
            <p:spPr>
              <a:xfrm>
                <a:off x="1318003" y="3119231"/>
                <a:ext cx="1307473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75CEA65-6EAE-FCE0-A665-2F6FE2F23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003" y="3119231"/>
                <a:ext cx="1307473" cy="707886"/>
              </a:xfrm>
              <a:prstGeom prst="rect">
                <a:avLst/>
              </a:prstGeom>
              <a:blipFill>
                <a:blip r:embed="rId4"/>
                <a:stretch>
                  <a:fillRect l="-4808" b="-1754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DEC7B62E-58FE-1DC4-200B-8756041653EE}"/>
              </a:ext>
            </a:extLst>
          </p:cNvPr>
          <p:cNvSpPr/>
          <p:nvPr/>
        </p:nvSpPr>
        <p:spPr>
          <a:xfrm>
            <a:off x="5642092" y="1153754"/>
            <a:ext cx="4867570" cy="158342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6B979B-5EE8-3C9E-A495-625346937954}"/>
              </a:ext>
            </a:extLst>
          </p:cNvPr>
          <p:cNvSpPr txBox="1"/>
          <p:nvPr/>
        </p:nvSpPr>
        <p:spPr>
          <a:xfrm>
            <a:off x="8603761" y="5680208"/>
            <a:ext cx="3467616" cy="107721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b="0" dirty="0" err="1">
                <a:latin typeface="Cambria Math" panose="02040503050406030204" pitchFamily="18" charset="0"/>
              </a:rPr>
              <a:t>softmax</a:t>
            </a:r>
            <a:r>
              <a:rPr kumimoji="1" lang="ja-JP" altLang="en-US" sz="3200" b="0">
                <a:latin typeface="Cambria Math" panose="02040503050406030204" pitchFamily="18" charset="0"/>
              </a:rPr>
              <a:t>を取り</a:t>
            </a:r>
            <a:endParaRPr kumimoji="1" lang="en-US" altLang="ja-JP" sz="3200" b="0" dirty="0">
              <a:latin typeface="Cambria Math" panose="02040503050406030204" pitchFamily="18" charset="0"/>
            </a:endParaRPr>
          </a:p>
          <a:p>
            <a:pPr algn="l"/>
            <a:r>
              <a:rPr lang="ja-JP" altLang="en-US" sz="3200">
                <a:latin typeface="Cambria Math" panose="02040503050406030204" pitchFamily="18" charset="0"/>
              </a:rPr>
              <a:t>関連度を行正規化</a:t>
            </a:r>
            <a:endParaRPr kumimoji="1" lang="ja-JP" altLang="en-US" sz="3200" b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0152C02-F76C-7DCC-8FF7-E177AE97CE4E}"/>
                  </a:ext>
                </a:extLst>
              </p:cNvPr>
              <p:cNvSpPr txBox="1"/>
              <p:nvPr/>
            </p:nvSpPr>
            <p:spPr>
              <a:xfrm>
                <a:off x="5703836" y="2831904"/>
                <a:ext cx="3163193" cy="106939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0152C02-F76C-7DCC-8FF7-E177AE97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836" y="2831904"/>
                <a:ext cx="3163193" cy="1069395"/>
              </a:xfrm>
              <a:prstGeom prst="rect">
                <a:avLst/>
              </a:prstGeom>
              <a:blipFill>
                <a:blip r:embed="rId5"/>
                <a:stretch>
                  <a:fillRect l="-2000" b="-117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左中かっこ 29">
            <a:extLst>
              <a:ext uri="{FF2B5EF4-FFF2-40B4-BE49-F238E27FC236}">
                <a16:creationId xmlns:a16="http://schemas.microsoft.com/office/drawing/2014/main" id="{414165AF-41C7-6CD2-DFF9-5ECD73A7E9D9}"/>
              </a:ext>
            </a:extLst>
          </p:cNvPr>
          <p:cNvSpPr/>
          <p:nvPr/>
        </p:nvSpPr>
        <p:spPr>
          <a:xfrm>
            <a:off x="526185" y="4020177"/>
            <a:ext cx="291377" cy="1533877"/>
          </a:xfrm>
          <a:prstGeom prst="leftBrace">
            <a:avLst>
              <a:gd name="adj1" fmla="val 8333"/>
              <a:gd name="adj2" fmla="val 95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52CCAE1-DAC4-DC73-533A-44B232040D18}"/>
                  </a:ext>
                </a:extLst>
              </p:cNvPr>
              <p:cNvSpPr txBox="1"/>
              <p:nvPr/>
            </p:nvSpPr>
            <p:spPr>
              <a:xfrm>
                <a:off x="3208" y="5704688"/>
                <a:ext cx="1467068" cy="732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52CCAE1-DAC4-DC73-533A-44B232040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" y="5704688"/>
                <a:ext cx="1467068" cy="732829"/>
              </a:xfrm>
              <a:prstGeom prst="rect">
                <a:avLst/>
              </a:prstGeom>
              <a:blipFill>
                <a:blip r:embed="rId6"/>
                <a:stretch>
                  <a:fillRect l="-4310" t="-1724" r="-344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右中かっこ 33">
            <a:extLst>
              <a:ext uri="{FF2B5EF4-FFF2-40B4-BE49-F238E27FC236}">
                <a16:creationId xmlns:a16="http://schemas.microsoft.com/office/drawing/2014/main" id="{B85AF239-4AB7-79EB-37D9-D57A8684D200}"/>
              </a:ext>
            </a:extLst>
          </p:cNvPr>
          <p:cNvSpPr/>
          <p:nvPr/>
        </p:nvSpPr>
        <p:spPr>
          <a:xfrm rot="5400000">
            <a:off x="1753739" y="4789499"/>
            <a:ext cx="269396" cy="1879538"/>
          </a:xfrm>
          <a:prstGeom prst="rightBrace">
            <a:avLst>
              <a:gd name="adj1" fmla="val 8333"/>
              <a:gd name="adj2" fmla="val 119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474210D5-54E5-D325-319E-15FAD7B2F725}"/>
                  </a:ext>
                </a:extLst>
              </p:cNvPr>
              <p:cNvSpPr txBox="1"/>
              <p:nvPr/>
            </p:nvSpPr>
            <p:spPr>
              <a:xfrm>
                <a:off x="1765424" y="5908457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474210D5-54E5-D325-319E-15FAD7B2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424" y="5908457"/>
                <a:ext cx="1467068" cy="707886"/>
              </a:xfrm>
              <a:prstGeom prst="rect">
                <a:avLst/>
              </a:prstGeom>
              <a:blipFill>
                <a:blip r:embed="rId7"/>
                <a:stretch>
                  <a:fillRect l="-5172" t="-3571" r="-3448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左中かっこ 35">
            <a:extLst>
              <a:ext uri="{FF2B5EF4-FFF2-40B4-BE49-F238E27FC236}">
                <a16:creationId xmlns:a16="http://schemas.microsoft.com/office/drawing/2014/main" id="{E9AF6946-9DC1-97F4-C8F4-76F12FF751B8}"/>
              </a:ext>
            </a:extLst>
          </p:cNvPr>
          <p:cNvSpPr/>
          <p:nvPr/>
        </p:nvSpPr>
        <p:spPr>
          <a:xfrm flipH="1">
            <a:off x="8286757" y="4072343"/>
            <a:ext cx="390763" cy="1533877"/>
          </a:xfrm>
          <a:prstGeom prst="leftBrace">
            <a:avLst>
              <a:gd name="adj1" fmla="val 8333"/>
              <a:gd name="adj2" fmla="val 247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A0A4351-13F4-3339-7F07-E36C210781FA}"/>
                  </a:ext>
                </a:extLst>
              </p:cNvPr>
              <p:cNvSpPr txBox="1"/>
              <p:nvPr/>
            </p:nvSpPr>
            <p:spPr>
              <a:xfrm>
                <a:off x="8677520" y="4072343"/>
                <a:ext cx="1467068" cy="732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A0A4351-13F4-3339-7F07-E36C21078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520" y="4072343"/>
                <a:ext cx="1467068" cy="732829"/>
              </a:xfrm>
              <a:prstGeom prst="rect">
                <a:avLst/>
              </a:prstGeom>
              <a:blipFill>
                <a:blip r:embed="rId8"/>
                <a:stretch>
                  <a:fillRect l="-4310" r="-3448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右中かっこ 37">
            <a:extLst>
              <a:ext uri="{FF2B5EF4-FFF2-40B4-BE49-F238E27FC236}">
                <a16:creationId xmlns:a16="http://schemas.microsoft.com/office/drawing/2014/main" id="{37C5BA58-55F5-F63F-D5A2-585E3EEBE060}"/>
              </a:ext>
            </a:extLst>
          </p:cNvPr>
          <p:cNvSpPr/>
          <p:nvPr/>
        </p:nvSpPr>
        <p:spPr>
          <a:xfrm rot="5400000">
            <a:off x="6975203" y="4744282"/>
            <a:ext cx="269396" cy="1879538"/>
          </a:xfrm>
          <a:prstGeom prst="rightBrace">
            <a:avLst>
              <a:gd name="adj1" fmla="val 8333"/>
              <a:gd name="adj2" fmla="val 775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51664F21-83BA-1DA3-AABB-3D63E8D18C83}"/>
                  </a:ext>
                </a:extLst>
              </p:cNvPr>
              <p:cNvSpPr txBox="1"/>
              <p:nvPr/>
            </p:nvSpPr>
            <p:spPr>
              <a:xfrm>
                <a:off x="5960625" y="5863966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51664F21-83BA-1DA3-AABB-3D63E8D1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625" y="5863966"/>
                <a:ext cx="1467068" cy="707886"/>
              </a:xfrm>
              <a:prstGeom prst="rect">
                <a:avLst/>
              </a:prstGeom>
              <a:blipFill>
                <a:blip r:embed="rId9"/>
                <a:stretch>
                  <a:fillRect l="-4310" t="-1754" r="-3448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A200B141-210E-F6DE-7DE8-FF5924B6264E}"/>
              </a:ext>
            </a:extLst>
          </p:cNvPr>
          <p:cNvGrpSpPr/>
          <p:nvPr/>
        </p:nvGrpSpPr>
        <p:grpSpPr>
          <a:xfrm>
            <a:off x="6170132" y="3876447"/>
            <a:ext cx="1879538" cy="1627689"/>
            <a:chOff x="9690738" y="3754581"/>
            <a:chExt cx="2150164" cy="1627689"/>
          </a:xfrm>
        </p:grpSpPr>
        <p:sp>
          <p:nvSpPr>
            <p:cNvPr id="71" name="大かっこ 70">
              <a:extLst>
                <a:ext uri="{FF2B5EF4-FFF2-40B4-BE49-F238E27FC236}">
                  <a16:creationId xmlns:a16="http://schemas.microsoft.com/office/drawing/2014/main" id="{6F9B523E-EA59-F4F6-EB45-A98B80BC81B4}"/>
                </a:ext>
              </a:extLst>
            </p:cNvPr>
            <p:cNvSpPr/>
            <p:nvPr/>
          </p:nvSpPr>
          <p:spPr>
            <a:xfrm>
              <a:off x="9690738" y="3754581"/>
              <a:ext cx="2150164" cy="1627689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151EA6A8-7190-EB8C-3D67-AD06D1168F58}"/>
                </a:ext>
              </a:extLst>
            </p:cNvPr>
            <p:cNvSpPr/>
            <p:nvPr/>
          </p:nvSpPr>
          <p:spPr>
            <a:xfrm>
              <a:off x="9838990" y="3895560"/>
              <a:ext cx="1879538" cy="2782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DEF62D29-5E5E-86C8-A441-D95FEF857EFC}"/>
                </a:ext>
              </a:extLst>
            </p:cNvPr>
            <p:cNvSpPr/>
            <p:nvPr/>
          </p:nvSpPr>
          <p:spPr>
            <a:xfrm>
              <a:off x="9838990" y="4293013"/>
              <a:ext cx="1879538" cy="278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34B68763-A4D8-BB7C-817A-591A98913226}"/>
                </a:ext>
              </a:extLst>
            </p:cNvPr>
            <p:cNvSpPr/>
            <p:nvPr/>
          </p:nvSpPr>
          <p:spPr>
            <a:xfrm>
              <a:off x="9838990" y="4963010"/>
              <a:ext cx="1879538" cy="2782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テキスト ボックス 77">
                  <a:extLst>
                    <a:ext uri="{FF2B5EF4-FFF2-40B4-BE49-F238E27FC236}">
                      <a16:creationId xmlns:a16="http://schemas.microsoft.com/office/drawing/2014/main" id="{FD593DE9-21FE-248E-119C-520499BFDBC0}"/>
                    </a:ext>
                  </a:extLst>
                </p:cNvPr>
                <p:cNvSpPr txBox="1"/>
                <p:nvPr/>
              </p:nvSpPr>
              <p:spPr>
                <a:xfrm>
                  <a:off x="10591047" y="4505542"/>
                  <a:ext cx="3754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28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8" name="テキスト ボックス 77">
                  <a:extLst>
                    <a:ext uri="{FF2B5EF4-FFF2-40B4-BE49-F238E27FC236}">
                      <a16:creationId xmlns:a16="http://schemas.microsoft.com/office/drawing/2014/main" id="{FD593DE9-21FE-248E-119C-520499BFDB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1047" y="4505542"/>
                  <a:ext cx="375423" cy="523220"/>
                </a:xfrm>
                <a:prstGeom prst="rect">
                  <a:avLst/>
                </a:prstGeom>
                <a:blipFill>
                  <a:blip r:embed="rId11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362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7DD171-823D-C3E8-4A72-697BF5AD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/>
              <a:t>計算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5A9D76-6955-EB7E-F044-D3F2A638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/>
              <p:nvPr/>
            </p:nvSpPr>
            <p:spPr>
              <a:xfrm>
                <a:off x="370389" y="1153754"/>
                <a:ext cx="10827451" cy="1627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153754"/>
                <a:ext cx="10827451" cy="1627690"/>
              </a:xfrm>
              <a:prstGeom prst="rect">
                <a:avLst/>
              </a:prstGeom>
              <a:blipFill>
                <a:blip r:embed="rId2"/>
                <a:stretch>
                  <a:fillRect b="-38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DEC7B62E-58FE-1DC4-200B-8756041653EE}"/>
              </a:ext>
            </a:extLst>
          </p:cNvPr>
          <p:cNvSpPr/>
          <p:nvPr/>
        </p:nvSpPr>
        <p:spPr>
          <a:xfrm>
            <a:off x="5642092" y="1153754"/>
            <a:ext cx="5555748" cy="158342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0152C02-F76C-7DCC-8FF7-E177AE97CE4E}"/>
                  </a:ext>
                </a:extLst>
              </p:cNvPr>
              <p:cNvSpPr txBox="1"/>
              <p:nvPr/>
            </p:nvSpPr>
            <p:spPr>
              <a:xfrm>
                <a:off x="501281" y="2868863"/>
                <a:ext cx="3163193" cy="92987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0152C02-F76C-7DCC-8FF7-E177AE97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81" y="2868863"/>
                <a:ext cx="3163193" cy="929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EA649F-2D12-A9E8-5E4A-70240F93736C}"/>
              </a:ext>
            </a:extLst>
          </p:cNvPr>
          <p:cNvSpPr txBox="1"/>
          <p:nvPr/>
        </p:nvSpPr>
        <p:spPr>
          <a:xfrm>
            <a:off x="8548269" y="5795311"/>
            <a:ext cx="3539559" cy="95410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ja-JP" altLang="en-US" sz="2800">
                <a:latin typeface="Cambria Math" panose="02040503050406030204" pitchFamily="18" charset="0"/>
              </a:rPr>
              <a:t>正規化した関連度で</a:t>
            </a:r>
            <a:endParaRPr lang="en-US" altLang="ja-JP" sz="2800" dirty="0">
              <a:latin typeface="Cambria Math" panose="02040503050406030204" pitchFamily="18" charset="0"/>
            </a:endParaRPr>
          </a:p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Value</a:t>
            </a:r>
            <a:r>
              <a:rPr kumimoji="1" lang="ja-JP" altLang="en-US" sz="2800" b="0">
                <a:latin typeface="Cambria Math" panose="02040503050406030204" pitchFamily="18" charset="0"/>
              </a:rPr>
              <a:t>に重みをつける</a:t>
            </a:r>
            <a:endParaRPr kumimoji="1" lang="en-US" altLang="ja-JP" sz="2800" b="0" dirty="0">
              <a:latin typeface="Cambria Math" panose="02040503050406030204" pitchFamily="18" charset="0"/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7C56BE6-255A-A627-4FE4-9ED3679EA68C}"/>
              </a:ext>
            </a:extLst>
          </p:cNvPr>
          <p:cNvGrpSpPr/>
          <p:nvPr/>
        </p:nvGrpSpPr>
        <p:grpSpPr>
          <a:xfrm>
            <a:off x="3002754" y="4033449"/>
            <a:ext cx="2407594" cy="1627689"/>
            <a:chOff x="4433101" y="4076557"/>
            <a:chExt cx="2166737" cy="1627689"/>
          </a:xfrm>
        </p:grpSpPr>
        <p:sp>
          <p:nvSpPr>
            <p:cNvPr id="8" name="大かっこ 7">
              <a:extLst>
                <a:ext uri="{FF2B5EF4-FFF2-40B4-BE49-F238E27FC236}">
                  <a16:creationId xmlns:a16="http://schemas.microsoft.com/office/drawing/2014/main" id="{BFA59821-5581-3A6D-40B1-6B4A73D95CD3}"/>
                </a:ext>
              </a:extLst>
            </p:cNvPr>
            <p:cNvSpPr/>
            <p:nvPr/>
          </p:nvSpPr>
          <p:spPr>
            <a:xfrm>
              <a:off x="4433101" y="4076557"/>
              <a:ext cx="2166737" cy="1627689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04E5E3C-47A9-3D64-1333-DB0071EF306C}"/>
                </a:ext>
              </a:extLst>
            </p:cNvPr>
            <p:cNvSpPr/>
            <p:nvPr/>
          </p:nvSpPr>
          <p:spPr>
            <a:xfrm>
              <a:off x="4600551" y="4196104"/>
              <a:ext cx="1879538" cy="278280"/>
            </a:xfrm>
            <a:prstGeom prst="rect">
              <a:avLst/>
            </a:prstGeom>
            <a:solidFill>
              <a:srgbClr val="FF623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2955315-92EF-49A5-CD31-00AB416C30B0}"/>
                </a:ext>
              </a:extLst>
            </p:cNvPr>
            <p:cNvSpPr/>
            <p:nvPr/>
          </p:nvSpPr>
          <p:spPr>
            <a:xfrm>
              <a:off x="4600551" y="4593557"/>
              <a:ext cx="1879538" cy="278280"/>
            </a:xfrm>
            <a:prstGeom prst="rect">
              <a:avLst/>
            </a:prstGeom>
            <a:solidFill>
              <a:srgbClr val="FF623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236EDF1-0C69-B81E-6B9F-0F57E406C244}"/>
                </a:ext>
              </a:extLst>
            </p:cNvPr>
            <p:cNvSpPr/>
            <p:nvPr/>
          </p:nvSpPr>
          <p:spPr>
            <a:xfrm>
              <a:off x="4600551" y="5263554"/>
              <a:ext cx="1879538" cy="278280"/>
            </a:xfrm>
            <a:prstGeom prst="rect">
              <a:avLst/>
            </a:prstGeom>
            <a:solidFill>
              <a:srgbClr val="FF6233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44AC837F-C1DB-ED67-BFAF-7AAA563CB812}"/>
                    </a:ext>
                  </a:extLst>
                </p:cNvPr>
                <p:cNvSpPr txBox="1"/>
                <p:nvPr/>
              </p:nvSpPr>
              <p:spPr>
                <a:xfrm>
                  <a:off x="5352608" y="4806086"/>
                  <a:ext cx="3754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28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44AC837F-C1DB-ED67-BFAF-7AAA563CB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608" y="4806086"/>
                  <a:ext cx="37542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03F471C-09C6-F3C9-D581-0A5185A724F3}"/>
                  </a:ext>
                </a:extLst>
              </p:cNvPr>
              <p:cNvSpPr txBox="1"/>
              <p:nvPr/>
            </p:nvSpPr>
            <p:spPr>
              <a:xfrm>
                <a:off x="4057459" y="3045421"/>
                <a:ext cx="609461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000" i="1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03F471C-09C6-F3C9-D581-0A5185A7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459" y="3045421"/>
                <a:ext cx="609461" cy="707886"/>
              </a:xfrm>
              <a:prstGeom prst="rect">
                <a:avLst/>
              </a:prstGeom>
              <a:blipFill>
                <a:blip r:embed="rId5"/>
                <a:stretch>
                  <a:fillRect l="-4082" r="-408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左中かっこ 27">
            <a:extLst>
              <a:ext uri="{FF2B5EF4-FFF2-40B4-BE49-F238E27FC236}">
                <a16:creationId xmlns:a16="http://schemas.microsoft.com/office/drawing/2014/main" id="{2FBD9D41-928F-8E48-D397-E7FC38812C1E}"/>
              </a:ext>
            </a:extLst>
          </p:cNvPr>
          <p:cNvSpPr/>
          <p:nvPr/>
        </p:nvSpPr>
        <p:spPr>
          <a:xfrm>
            <a:off x="670922" y="4088543"/>
            <a:ext cx="291377" cy="1533877"/>
          </a:xfrm>
          <a:prstGeom prst="leftBrace">
            <a:avLst>
              <a:gd name="adj1" fmla="val 8333"/>
              <a:gd name="adj2" fmla="val 95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94039975-AE72-25DE-1B9B-B962C51A124B}"/>
                  </a:ext>
                </a:extLst>
              </p:cNvPr>
              <p:cNvSpPr txBox="1"/>
              <p:nvPr/>
            </p:nvSpPr>
            <p:spPr>
              <a:xfrm>
                <a:off x="3208" y="5704688"/>
                <a:ext cx="1467068" cy="732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94039975-AE72-25DE-1B9B-B962C51A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" y="5704688"/>
                <a:ext cx="1467068" cy="732829"/>
              </a:xfrm>
              <a:prstGeom prst="rect">
                <a:avLst/>
              </a:prstGeom>
              <a:blipFill>
                <a:blip r:embed="rId6"/>
                <a:stretch>
                  <a:fillRect l="-4310" t="-1724" r="-3448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右中かっこ 29">
            <a:extLst>
              <a:ext uri="{FF2B5EF4-FFF2-40B4-BE49-F238E27FC236}">
                <a16:creationId xmlns:a16="http://schemas.microsoft.com/office/drawing/2014/main" id="{815E9350-C153-0131-8ADA-DEF059D58782}"/>
              </a:ext>
            </a:extLst>
          </p:cNvPr>
          <p:cNvSpPr/>
          <p:nvPr/>
        </p:nvSpPr>
        <p:spPr>
          <a:xfrm rot="5400000">
            <a:off x="1850524" y="4980598"/>
            <a:ext cx="236742" cy="1642974"/>
          </a:xfrm>
          <a:prstGeom prst="rightBrace">
            <a:avLst>
              <a:gd name="adj1" fmla="val 8333"/>
              <a:gd name="adj2" fmla="val 119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C1BD10A5-C9C0-E11A-60B0-8D5212B085C8}"/>
                  </a:ext>
                </a:extLst>
              </p:cNvPr>
              <p:cNvSpPr txBox="1"/>
              <p:nvPr/>
            </p:nvSpPr>
            <p:spPr>
              <a:xfrm>
                <a:off x="1697468" y="5917156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C1BD10A5-C9C0-E11A-60B0-8D5212B0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468" y="5917156"/>
                <a:ext cx="1467068" cy="707886"/>
              </a:xfrm>
              <a:prstGeom prst="rect">
                <a:avLst/>
              </a:prstGeom>
              <a:blipFill>
                <a:blip r:embed="rId7"/>
                <a:stretch>
                  <a:fillRect l="-4274" t="-3571" r="-2564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832C6B2-C280-5BFF-9181-817A96935007}"/>
              </a:ext>
            </a:extLst>
          </p:cNvPr>
          <p:cNvSpPr txBox="1"/>
          <p:nvPr/>
        </p:nvSpPr>
        <p:spPr>
          <a:xfrm>
            <a:off x="3970088" y="597430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0" dirty="0">
                <a:latin typeface="Cambria Math" panose="02040503050406030204" pitchFamily="18" charset="0"/>
              </a:rPr>
              <a:t>512</a:t>
            </a:r>
          </a:p>
        </p:txBody>
      </p:sp>
      <p:sp>
        <p:nvSpPr>
          <p:cNvPr id="33" name="右中かっこ 32">
            <a:extLst>
              <a:ext uri="{FF2B5EF4-FFF2-40B4-BE49-F238E27FC236}">
                <a16:creationId xmlns:a16="http://schemas.microsoft.com/office/drawing/2014/main" id="{16C6A7DC-8657-3565-136C-CB3807756BBE}"/>
              </a:ext>
            </a:extLst>
          </p:cNvPr>
          <p:cNvSpPr/>
          <p:nvPr/>
        </p:nvSpPr>
        <p:spPr>
          <a:xfrm rot="5400000">
            <a:off x="4122991" y="4783142"/>
            <a:ext cx="289609" cy="20456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中かっこ 33">
            <a:extLst>
              <a:ext uri="{FF2B5EF4-FFF2-40B4-BE49-F238E27FC236}">
                <a16:creationId xmlns:a16="http://schemas.microsoft.com/office/drawing/2014/main" id="{1DC636E2-D79C-167C-DE18-C4C47F1B3121}"/>
              </a:ext>
            </a:extLst>
          </p:cNvPr>
          <p:cNvSpPr/>
          <p:nvPr/>
        </p:nvSpPr>
        <p:spPr>
          <a:xfrm>
            <a:off x="5410347" y="4095460"/>
            <a:ext cx="353121" cy="1526962"/>
          </a:xfrm>
          <a:prstGeom prst="rightBrace">
            <a:avLst>
              <a:gd name="adj1" fmla="val 8333"/>
              <a:gd name="adj2" fmla="val 957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3320457C-36EB-6317-3BFF-7BD2AC6F0DBA}"/>
                  </a:ext>
                </a:extLst>
              </p:cNvPr>
              <p:cNvSpPr txBox="1"/>
              <p:nvPr/>
            </p:nvSpPr>
            <p:spPr>
              <a:xfrm>
                <a:off x="5521382" y="5820413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3320457C-36EB-6317-3BFF-7BD2AC6F0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382" y="5820413"/>
                <a:ext cx="1467068" cy="707886"/>
              </a:xfrm>
              <a:prstGeom prst="rect">
                <a:avLst/>
              </a:prstGeom>
              <a:blipFill>
                <a:blip r:embed="rId8"/>
                <a:stretch>
                  <a:fillRect l="-4274" t="-3509" r="-3419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99CEC80C-C1C7-3A6A-1D56-94422F997223}"/>
              </a:ext>
            </a:extLst>
          </p:cNvPr>
          <p:cNvGrpSpPr/>
          <p:nvPr/>
        </p:nvGrpSpPr>
        <p:grpSpPr>
          <a:xfrm>
            <a:off x="7611200" y="4033448"/>
            <a:ext cx="2438711" cy="1627689"/>
            <a:chOff x="4433101" y="4076557"/>
            <a:chExt cx="2166737" cy="1627689"/>
          </a:xfrm>
        </p:grpSpPr>
        <p:sp>
          <p:nvSpPr>
            <p:cNvPr id="37" name="大かっこ 36">
              <a:extLst>
                <a:ext uri="{FF2B5EF4-FFF2-40B4-BE49-F238E27FC236}">
                  <a16:creationId xmlns:a16="http://schemas.microsoft.com/office/drawing/2014/main" id="{1FE7E38B-12D6-8055-DB70-62D2BECBB03D}"/>
                </a:ext>
              </a:extLst>
            </p:cNvPr>
            <p:cNvSpPr/>
            <p:nvPr/>
          </p:nvSpPr>
          <p:spPr>
            <a:xfrm>
              <a:off x="4433101" y="4076557"/>
              <a:ext cx="2166737" cy="1627689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0D74CC7-1869-B656-40ED-2C3F56FD051C}"/>
                </a:ext>
              </a:extLst>
            </p:cNvPr>
            <p:cNvSpPr/>
            <p:nvPr/>
          </p:nvSpPr>
          <p:spPr>
            <a:xfrm>
              <a:off x="4600551" y="4196104"/>
              <a:ext cx="1879538" cy="278280"/>
            </a:xfrm>
            <a:prstGeom prst="rect">
              <a:avLst/>
            </a:prstGeom>
            <a:solidFill>
              <a:srgbClr val="D8E75D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C55344C-74D1-3D40-7A38-6D8B72770C8A}"/>
                </a:ext>
              </a:extLst>
            </p:cNvPr>
            <p:cNvSpPr/>
            <p:nvPr/>
          </p:nvSpPr>
          <p:spPr>
            <a:xfrm>
              <a:off x="4600551" y="4593557"/>
              <a:ext cx="1879538" cy="278280"/>
            </a:xfrm>
            <a:prstGeom prst="rect">
              <a:avLst/>
            </a:prstGeom>
            <a:solidFill>
              <a:srgbClr val="D8E75D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BAF6489F-A526-674F-1DED-125D28BB8161}"/>
                </a:ext>
              </a:extLst>
            </p:cNvPr>
            <p:cNvSpPr/>
            <p:nvPr/>
          </p:nvSpPr>
          <p:spPr>
            <a:xfrm>
              <a:off x="4600551" y="5263554"/>
              <a:ext cx="1879538" cy="278280"/>
            </a:xfrm>
            <a:prstGeom prst="rect">
              <a:avLst/>
            </a:prstGeom>
            <a:solidFill>
              <a:srgbClr val="D8E75D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AE7BA25E-CFFC-0584-5ABF-2E57F8521C67}"/>
                    </a:ext>
                  </a:extLst>
                </p:cNvPr>
                <p:cNvSpPr txBox="1"/>
                <p:nvPr/>
              </p:nvSpPr>
              <p:spPr>
                <a:xfrm>
                  <a:off x="5352608" y="4806086"/>
                  <a:ext cx="3754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28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AE7BA25E-CFFC-0584-5ABF-2E57F8521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608" y="4806086"/>
                  <a:ext cx="37542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E01D7340-8949-BBFB-8E17-8FBDC5DC3434}"/>
                  </a:ext>
                </a:extLst>
              </p:cNvPr>
              <p:cNvSpPr txBox="1"/>
              <p:nvPr/>
            </p:nvSpPr>
            <p:spPr>
              <a:xfrm>
                <a:off x="7525082" y="3039032"/>
                <a:ext cx="23389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</m:oMath>
                  </m:oMathPara>
                </a14:m>
                <a:endParaRPr kumimoji="1" lang="ja-JP" altLang="en-US" sz="3600" b="0" dirty="0" err="1">
                  <a:latin typeface="+mn-ea"/>
                </a:endParaRPr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E01D7340-8949-BBFB-8E17-8FBDC5DC3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082" y="3039032"/>
                <a:ext cx="233897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左中かっこ 44">
            <a:extLst>
              <a:ext uri="{FF2B5EF4-FFF2-40B4-BE49-F238E27FC236}">
                <a16:creationId xmlns:a16="http://schemas.microsoft.com/office/drawing/2014/main" id="{82FFA711-D2FC-175D-B995-F4B7C58FAA5F}"/>
              </a:ext>
            </a:extLst>
          </p:cNvPr>
          <p:cNvSpPr/>
          <p:nvPr/>
        </p:nvSpPr>
        <p:spPr>
          <a:xfrm flipH="1">
            <a:off x="10140109" y="4102128"/>
            <a:ext cx="319171" cy="1533877"/>
          </a:xfrm>
          <a:prstGeom prst="leftBrace">
            <a:avLst>
              <a:gd name="adj1" fmla="val 8333"/>
              <a:gd name="adj2" fmla="val 505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982D5485-4E5B-597F-B375-106AA6117B7C}"/>
                  </a:ext>
                </a:extLst>
              </p:cNvPr>
              <p:cNvSpPr txBox="1"/>
              <p:nvPr/>
            </p:nvSpPr>
            <p:spPr>
              <a:xfrm>
                <a:off x="10549479" y="4550448"/>
                <a:ext cx="1467068" cy="732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kumimoji="1" lang="ja-JP" altLang="en-US" sz="2000" b="0">
                    <a:latin typeface="Cambria Math" panose="02040503050406030204" pitchFamily="18" charset="0"/>
                  </a:rPr>
                  <a:t>の</a:t>
                </a:r>
                <a:endParaRPr kumimoji="1" lang="en-US" altLang="ja-JP" sz="20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kumimoji="1" lang="ja-JP" altLang="en-US" sz="2000" b="0">
                    <a:latin typeface="Cambria Math" panose="02040503050406030204" pitchFamily="18" charset="0"/>
                  </a:rPr>
                  <a:t>トークン数</a:t>
                </a: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982D5485-4E5B-597F-B375-106AA6117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479" y="4550448"/>
                <a:ext cx="1467068" cy="732829"/>
              </a:xfrm>
              <a:prstGeom prst="rect">
                <a:avLst/>
              </a:prstGeom>
              <a:blipFill>
                <a:blip r:embed="rId11"/>
                <a:stretch>
                  <a:fillRect l="-4274" t="-1695" r="-2564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D5BAD9D-8C0D-8015-5EC4-207B120F4069}"/>
              </a:ext>
            </a:extLst>
          </p:cNvPr>
          <p:cNvSpPr txBox="1"/>
          <p:nvPr/>
        </p:nvSpPr>
        <p:spPr>
          <a:xfrm>
            <a:off x="8517403" y="358506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0" dirty="0">
                <a:latin typeface="Cambria Math" panose="02040503050406030204" pitchFamily="18" charset="0"/>
              </a:rPr>
              <a:t>512</a:t>
            </a:r>
          </a:p>
        </p:txBody>
      </p:sp>
      <p:sp>
        <p:nvSpPr>
          <p:cNvPr id="49" name="右大かっこ 48">
            <a:extLst>
              <a:ext uri="{FF2B5EF4-FFF2-40B4-BE49-F238E27FC236}">
                <a16:creationId xmlns:a16="http://schemas.microsoft.com/office/drawing/2014/main" id="{6C53FC3B-7D3E-5E57-77D4-2E1C6BB44710}"/>
              </a:ext>
            </a:extLst>
          </p:cNvPr>
          <p:cNvSpPr/>
          <p:nvPr/>
        </p:nvSpPr>
        <p:spPr>
          <a:xfrm rot="16200000">
            <a:off x="8793682" y="2955611"/>
            <a:ext cx="141865" cy="21010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880D64A-D9F2-9016-E5C8-5C0B1E5E66BC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>
          <a:xfrm flipV="1">
            <a:off x="5410348" y="4847293"/>
            <a:ext cx="22008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591DED40-666C-1422-2201-BECA3424E76D}"/>
              </a:ext>
            </a:extLst>
          </p:cNvPr>
          <p:cNvGrpSpPr/>
          <p:nvPr/>
        </p:nvGrpSpPr>
        <p:grpSpPr>
          <a:xfrm>
            <a:off x="1042757" y="4055223"/>
            <a:ext cx="1879538" cy="1627689"/>
            <a:chOff x="9690738" y="3754581"/>
            <a:chExt cx="2150164" cy="1627689"/>
          </a:xfrm>
        </p:grpSpPr>
        <p:sp>
          <p:nvSpPr>
            <p:cNvPr id="54" name="大かっこ 53">
              <a:extLst>
                <a:ext uri="{FF2B5EF4-FFF2-40B4-BE49-F238E27FC236}">
                  <a16:creationId xmlns:a16="http://schemas.microsoft.com/office/drawing/2014/main" id="{6A93519F-93D2-11D5-CD40-30035EBEE5C9}"/>
                </a:ext>
              </a:extLst>
            </p:cNvPr>
            <p:cNvSpPr/>
            <p:nvPr/>
          </p:nvSpPr>
          <p:spPr>
            <a:xfrm>
              <a:off x="9690738" y="3754581"/>
              <a:ext cx="2150164" cy="1627689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71C4AFAA-FF57-AF6C-6A7C-8CB9C5441123}"/>
                </a:ext>
              </a:extLst>
            </p:cNvPr>
            <p:cNvSpPr/>
            <p:nvPr/>
          </p:nvSpPr>
          <p:spPr>
            <a:xfrm>
              <a:off x="9838990" y="3895560"/>
              <a:ext cx="1879538" cy="2782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B66F3844-D86A-8710-FA24-88667072757E}"/>
                </a:ext>
              </a:extLst>
            </p:cNvPr>
            <p:cNvSpPr/>
            <p:nvPr/>
          </p:nvSpPr>
          <p:spPr>
            <a:xfrm>
              <a:off x="9838990" y="4293013"/>
              <a:ext cx="1879538" cy="278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06D12892-050E-F416-302D-32AC03B8C5E8}"/>
                </a:ext>
              </a:extLst>
            </p:cNvPr>
            <p:cNvSpPr/>
            <p:nvPr/>
          </p:nvSpPr>
          <p:spPr>
            <a:xfrm>
              <a:off x="9838990" y="4963010"/>
              <a:ext cx="1879538" cy="2782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380577D1-15E0-A650-CC29-3130BDB56576}"/>
                    </a:ext>
                  </a:extLst>
                </p:cNvPr>
                <p:cNvSpPr txBox="1"/>
                <p:nvPr/>
              </p:nvSpPr>
              <p:spPr>
                <a:xfrm>
                  <a:off x="10591047" y="4505542"/>
                  <a:ext cx="3754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28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380577D1-15E0-A650-CC29-3130BDB56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1047" y="4505542"/>
                  <a:ext cx="375423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3846" r="-384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5665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C8330-16AF-F95E-95A7-DC4DF41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Transformer</a:t>
            </a:r>
            <a:r>
              <a:rPr kumimoji="1" lang="ja-JP" altLang="en-US"/>
              <a:t>の全体像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E7D896-C281-E3BE-8629-7248A931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33AAC9-84EB-3F52-F9F7-A48047B798AC}"/>
              </a:ext>
            </a:extLst>
          </p:cNvPr>
          <p:cNvSpPr/>
          <p:nvPr/>
        </p:nvSpPr>
        <p:spPr>
          <a:xfrm>
            <a:off x="2933933" y="2682330"/>
            <a:ext cx="2272665" cy="29783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3C782B-957B-C4ED-13F8-3AB6518A9632}"/>
              </a:ext>
            </a:extLst>
          </p:cNvPr>
          <p:cNvSpPr/>
          <p:nvPr/>
        </p:nvSpPr>
        <p:spPr>
          <a:xfrm>
            <a:off x="3395745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BF8A69-2702-8197-6C97-8D38AA1C15DA}"/>
              </a:ext>
            </a:extLst>
          </p:cNvPr>
          <p:cNvSpPr/>
          <p:nvPr/>
        </p:nvSpPr>
        <p:spPr>
          <a:xfrm>
            <a:off x="3395746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2454B4-A626-C9A6-E138-D5C008307A21}"/>
              </a:ext>
            </a:extLst>
          </p:cNvPr>
          <p:cNvSpPr/>
          <p:nvPr/>
        </p:nvSpPr>
        <p:spPr>
          <a:xfrm>
            <a:off x="5954103" y="1658296"/>
            <a:ext cx="2272665" cy="40023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C16D47-883D-0377-5376-CD15792C95CC}"/>
              </a:ext>
            </a:extLst>
          </p:cNvPr>
          <p:cNvSpPr/>
          <p:nvPr/>
        </p:nvSpPr>
        <p:spPr>
          <a:xfrm>
            <a:off x="3395745" y="3493779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6C3EE6-4E4B-BBD1-B531-31A0A1F06F97}"/>
              </a:ext>
            </a:extLst>
          </p:cNvPr>
          <p:cNvSpPr/>
          <p:nvPr/>
        </p:nvSpPr>
        <p:spPr>
          <a:xfrm>
            <a:off x="3395745" y="296216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C75190-1890-67B9-316F-C3CBAA298B1E}"/>
              </a:ext>
            </a:extLst>
          </p:cNvPr>
          <p:cNvSpPr/>
          <p:nvPr/>
        </p:nvSpPr>
        <p:spPr>
          <a:xfrm>
            <a:off x="6411266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39A8A9-8FA1-148A-2EA9-A0B2E6186D7F}"/>
              </a:ext>
            </a:extLst>
          </p:cNvPr>
          <p:cNvSpPr/>
          <p:nvPr/>
        </p:nvSpPr>
        <p:spPr>
          <a:xfrm>
            <a:off x="6411267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B69954-29C7-E732-D586-400C826BEC76}"/>
              </a:ext>
            </a:extLst>
          </p:cNvPr>
          <p:cNvSpPr/>
          <p:nvPr/>
        </p:nvSpPr>
        <p:spPr>
          <a:xfrm>
            <a:off x="6411265" y="3491245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C8A6C94-53CA-A66A-079D-CAEDC13495DD}"/>
              </a:ext>
            </a:extLst>
          </p:cNvPr>
          <p:cNvSpPr/>
          <p:nvPr/>
        </p:nvSpPr>
        <p:spPr>
          <a:xfrm>
            <a:off x="6411265" y="295836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779FA6-A696-C85F-E286-AB271876611F}"/>
              </a:ext>
            </a:extLst>
          </p:cNvPr>
          <p:cNvSpPr/>
          <p:nvPr/>
        </p:nvSpPr>
        <p:spPr>
          <a:xfrm>
            <a:off x="6411266" y="2337556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A581F0-7F10-03A3-A755-15E56DEB9ECB}"/>
              </a:ext>
            </a:extLst>
          </p:cNvPr>
          <p:cNvSpPr/>
          <p:nvPr/>
        </p:nvSpPr>
        <p:spPr>
          <a:xfrm>
            <a:off x="6411265" y="180467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ED69C6B-9848-F951-FECD-260BD29CF302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H="1" flipV="1">
            <a:off x="4070264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19B44C-F524-2998-71DC-C8C1D293E27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4070264" y="3306936"/>
            <a:ext cx="0" cy="1868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F5EAF-F6C0-29EB-41B5-2848A49ED4F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4070264" y="3838553"/>
            <a:ext cx="0" cy="373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EE6D3E5C-C6B4-8FE7-3569-19BB02F49D6C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rot="16200000" flipH="1">
            <a:off x="5141095" y="1891330"/>
            <a:ext cx="873857" cy="3015520"/>
          </a:xfrm>
          <a:prstGeom prst="bentConnector5">
            <a:avLst>
              <a:gd name="adj1" fmla="val -53232"/>
              <a:gd name="adj2" fmla="val 50000"/>
              <a:gd name="adj3" fmla="val 11798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EF499F5D-5AF6-D1AD-C9A1-131E0830E9DF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3273585" y="3256710"/>
            <a:ext cx="918841" cy="674519"/>
          </a:xfrm>
          <a:prstGeom prst="bentConnector4">
            <a:avLst>
              <a:gd name="adj1" fmla="val -644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論理和 43">
            <a:extLst>
              <a:ext uri="{FF2B5EF4-FFF2-40B4-BE49-F238E27FC236}">
                <a16:creationId xmlns:a16="http://schemas.microsoft.com/office/drawing/2014/main" id="{E4E6A752-CD47-FA7A-364E-D70D215AC529}"/>
              </a:ext>
            </a:extLst>
          </p:cNvPr>
          <p:cNvSpPr/>
          <p:nvPr/>
        </p:nvSpPr>
        <p:spPr>
          <a:xfrm>
            <a:off x="3909946" y="5744717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576B16F5-D427-8F03-4036-803DCB10290E}"/>
              </a:ext>
            </a:extLst>
          </p:cNvPr>
          <p:cNvSpPr/>
          <p:nvPr/>
        </p:nvSpPr>
        <p:spPr>
          <a:xfrm>
            <a:off x="2491509" y="5681754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327D9A39-D51E-29CF-76BA-7A552FC1722F}"/>
              </a:ext>
            </a:extLst>
          </p:cNvPr>
          <p:cNvSpPr/>
          <p:nvPr/>
        </p:nvSpPr>
        <p:spPr>
          <a:xfrm>
            <a:off x="2495999" y="5803152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242F56D-1455-968E-10F4-25F2C754EE8E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2933930" y="5905034"/>
            <a:ext cx="97601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25AF4A7-6069-39C4-839C-DE50D9164B41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flipV="1">
            <a:off x="4070263" y="5112184"/>
            <a:ext cx="2" cy="632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25EA5A41-57CF-F4C1-D971-FDFD22131D8A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3150104" y="4630268"/>
            <a:ext cx="1165801" cy="674518"/>
          </a:xfrm>
          <a:prstGeom prst="bentConnector4">
            <a:avLst>
              <a:gd name="adj1" fmla="val 2200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カギ線コネクタ 69">
            <a:extLst>
              <a:ext uri="{FF2B5EF4-FFF2-40B4-BE49-F238E27FC236}">
                <a16:creationId xmlns:a16="http://schemas.microsoft.com/office/drawing/2014/main" id="{B0E9D042-1EC1-EA42-E640-73A90D68CE0F}"/>
              </a:ext>
            </a:extLst>
          </p:cNvPr>
          <p:cNvCxnSpPr>
            <a:cxnSpLocks/>
          </p:cNvCxnSpPr>
          <p:nvPr/>
        </p:nvCxnSpPr>
        <p:spPr>
          <a:xfrm rot="10800000">
            <a:off x="3624459" y="5138124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79F37831-6FA3-D276-CF1C-09AE959B088B}"/>
              </a:ext>
            </a:extLst>
          </p:cNvPr>
          <p:cNvCxnSpPr>
            <a:cxnSpLocks/>
          </p:cNvCxnSpPr>
          <p:nvPr/>
        </p:nvCxnSpPr>
        <p:spPr>
          <a:xfrm flipV="1">
            <a:off x="4070263" y="5138124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B3BA89A-539D-50F6-8D74-43935D923F1D}"/>
              </a:ext>
            </a:extLst>
          </p:cNvPr>
          <p:cNvCxnSpPr>
            <a:cxnSpLocks/>
          </p:cNvCxnSpPr>
          <p:nvPr/>
        </p:nvCxnSpPr>
        <p:spPr>
          <a:xfrm flipV="1">
            <a:off x="6743721" y="3841021"/>
            <a:ext cx="0" cy="1394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論理和 87">
            <a:extLst>
              <a:ext uri="{FF2B5EF4-FFF2-40B4-BE49-F238E27FC236}">
                <a16:creationId xmlns:a16="http://schemas.microsoft.com/office/drawing/2014/main" id="{25F79365-D10F-89CC-00E2-8C4295EBD289}"/>
              </a:ext>
            </a:extLst>
          </p:cNvPr>
          <p:cNvSpPr/>
          <p:nvPr/>
        </p:nvSpPr>
        <p:spPr>
          <a:xfrm>
            <a:off x="6925469" y="5742763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86A389D-F632-35E7-11DF-DE9CA406A1D3}"/>
              </a:ext>
            </a:extLst>
          </p:cNvPr>
          <p:cNvSpPr/>
          <p:nvPr/>
        </p:nvSpPr>
        <p:spPr>
          <a:xfrm>
            <a:off x="8217123" y="5679800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B464F58B-8743-2F58-5574-0374771C0D36}"/>
              </a:ext>
            </a:extLst>
          </p:cNvPr>
          <p:cNvSpPr/>
          <p:nvPr/>
        </p:nvSpPr>
        <p:spPr>
          <a:xfrm>
            <a:off x="8221613" y="5801198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63A6C159-83BD-C2B3-B4E4-EEA905270041}"/>
              </a:ext>
            </a:extLst>
          </p:cNvPr>
          <p:cNvCxnSpPr>
            <a:cxnSpLocks/>
            <a:stCxn id="89" idx="2"/>
            <a:endCxn id="88" idx="6"/>
          </p:cNvCxnSpPr>
          <p:nvPr/>
        </p:nvCxnSpPr>
        <p:spPr>
          <a:xfrm flipH="1">
            <a:off x="7246103" y="5903080"/>
            <a:ext cx="9710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564D5A1-5FF5-22E1-AE6B-B2016AE6ADC2}"/>
              </a:ext>
            </a:extLst>
          </p:cNvPr>
          <p:cNvCxnSpPr>
            <a:cxnSpLocks/>
            <a:stCxn id="88" idx="0"/>
            <a:endCxn id="15" idx="2"/>
          </p:cNvCxnSpPr>
          <p:nvPr/>
        </p:nvCxnSpPr>
        <p:spPr>
          <a:xfrm flipV="1">
            <a:off x="7085786" y="5112184"/>
            <a:ext cx="0" cy="6305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D5E66F64-69C1-3C4A-98C1-E2102D2A2CF2}"/>
              </a:ext>
            </a:extLst>
          </p:cNvPr>
          <p:cNvCxnSpPr>
            <a:cxnSpLocks/>
          </p:cNvCxnSpPr>
          <p:nvPr/>
        </p:nvCxnSpPr>
        <p:spPr>
          <a:xfrm flipV="1">
            <a:off x="7073651" y="5121587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>
            <a:extLst>
              <a:ext uri="{FF2B5EF4-FFF2-40B4-BE49-F238E27FC236}">
                <a16:creationId xmlns:a16="http://schemas.microsoft.com/office/drawing/2014/main" id="{FA767CBB-ADB7-34B1-2D5A-E66F576E051E}"/>
              </a:ext>
            </a:extLst>
          </p:cNvPr>
          <p:cNvCxnSpPr>
            <a:cxnSpLocks/>
          </p:cNvCxnSpPr>
          <p:nvPr/>
        </p:nvCxnSpPr>
        <p:spPr>
          <a:xfrm rot="10800000">
            <a:off x="6627843" y="5122059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>
            <a:extLst>
              <a:ext uri="{FF2B5EF4-FFF2-40B4-BE49-F238E27FC236}">
                <a16:creationId xmlns:a16="http://schemas.microsoft.com/office/drawing/2014/main" id="{DE9A6018-8CDD-1415-9035-3ED04674273A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6841757" y="4624914"/>
            <a:ext cx="1158834" cy="678258"/>
          </a:xfrm>
          <a:prstGeom prst="bentConnector4">
            <a:avLst>
              <a:gd name="adj1" fmla="val 2246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カギ線コネクタ 106">
            <a:extLst>
              <a:ext uri="{FF2B5EF4-FFF2-40B4-BE49-F238E27FC236}">
                <a16:creationId xmlns:a16="http://schemas.microsoft.com/office/drawing/2014/main" id="{A9DF46E8-342E-65D2-90A7-A74FA9CA77C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7077626" y="3868690"/>
            <a:ext cx="351709" cy="335391"/>
          </a:xfrm>
          <a:prstGeom prst="bentConnector3">
            <a:avLst>
              <a:gd name="adj1" fmla="val 44852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カギ線コネクタ 118">
            <a:extLst>
              <a:ext uri="{FF2B5EF4-FFF2-40B4-BE49-F238E27FC236}">
                <a16:creationId xmlns:a16="http://schemas.microsoft.com/office/drawing/2014/main" id="{CD576ADC-6E6A-E6C6-156E-6EFD081416CD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6935563" y="3285621"/>
            <a:ext cx="979611" cy="669867"/>
          </a:xfrm>
          <a:prstGeom prst="bentConnector4">
            <a:avLst>
              <a:gd name="adj1" fmla="val -2517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4CDED3A0-ED81-A19C-EFCD-15C7C8E54801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7085785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78255431-A899-4871-060E-5E838419A173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7085784" y="3303135"/>
            <a:ext cx="0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1A1AC18-D284-1462-D8AB-D28B8DCB6CF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7085784" y="2682330"/>
            <a:ext cx="1" cy="276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F7C8101B-6F5B-2D6A-A3E9-F3A42BE71679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7085784" y="2149446"/>
            <a:ext cx="1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3A2AF2F8-665C-CCAB-E415-FD2F4588970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6987757" y="2079736"/>
            <a:ext cx="875222" cy="669868"/>
          </a:xfrm>
          <a:prstGeom prst="bentConnector4">
            <a:avLst>
              <a:gd name="adj1" fmla="val 744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E78BE501-6F2E-32CC-9EBF-CD3680B26FE5}"/>
              </a:ext>
            </a:extLst>
          </p:cNvPr>
          <p:cNvSpPr/>
          <p:nvPr/>
        </p:nvSpPr>
        <p:spPr>
          <a:xfrm>
            <a:off x="6407526" y="1022815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7C144DF6-9B7A-CAE2-4C67-241447EE388C}"/>
              </a:ext>
            </a:extLst>
          </p:cNvPr>
          <p:cNvSpPr txBox="1"/>
          <p:nvPr/>
        </p:nvSpPr>
        <p:spPr>
          <a:xfrm>
            <a:off x="6613380" y="104693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CF4098F-B31B-FF2A-527D-3A0C0363224F}"/>
              </a:ext>
            </a:extLst>
          </p:cNvPr>
          <p:cNvSpPr/>
          <p:nvPr/>
        </p:nvSpPr>
        <p:spPr>
          <a:xfrm>
            <a:off x="8209986" y="1023606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4D89E6F-C994-961F-5E38-E10BE372FD15}"/>
              </a:ext>
            </a:extLst>
          </p:cNvPr>
          <p:cNvSpPr txBox="1"/>
          <p:nvPr/>
        </p:nvSpPr>
        <p:spPr>
          <a:xfrm>
            <a:off x="8270361" y="1044411"/>
            <a:ext cx="122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Softmax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FCE3965F-88D8-2679-5208-9DE95D98019A}"/>
              </a:ext>
            </a:extLst>
          </p:cNvPr>
          <p:cNvCxnSpPr>
            <a:cxnSpLocks/>
            <a:stCxn id="19" idx="0"/>
            <a:endCxn id="140" idx="2"/>
          </p:cNvCxnSpPr>
          <p:nvPr/>
        </p:nvCxnSpPr>
        <p:spPr>
          <a:xfrm flipH="1" flipV="1">
            <a:off x="7082045" y="1399191"/>
            <a:ext cx="3739" cy="405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DC783565-734B-5571-D1BF-0CB85EA3B591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>
            <a:off x="7756563" y="1211003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5656AC2-8885-E33E-8823-42C9864916D2}"/>
              </a:ext>
            </a:extLst>
          </p:cNvPr>
          <p:cNvCxnSpPr>
            <a:cxnSpLocks/>
          </p:cNvCxnSpPr>
          <p:nvPr/>
        </p:nvCxnSpPr>
        <p:spPr>
          <a:xfrm>
            <a:off x="9559023" y="1218949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DB05DED8-8932-C425-A3C5-E8A72FE127BB}"/>
              </a:ext>
            </a:extLst>
          </p:cNvPr>
          <p:cNvSpPr txBox="1"/>
          <p:nvPr/>
        </p:nvSpPr>
        <p:spPr>
          <a:xfrm>
            <a:off x="10012446" y="1023583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B0AEDFA-FF7B-1B6D-1017-DD30C18F4910}"/>
              </a:ext>
            </a:extLst>
          </p:cNvPr>
          <p:cNvSpPr/>
          <p:nvPr/>
        </p:nvSpPr>
        <p:spPr>
          <a:xfrm>
            <a:off x="3249105" y="6267468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DFA1CFFF-38F1-13EE-57EA-7E7F2435CF6E}"/>
              </a:ext>
            </a:extLst>
          </p:cNvPr>
          <p:cNvSpPr txBox="1"/>
          <p:nvPr/>
        </p:nvSpPr>
        <p:spPr>
          <a:xfrm>
            <a:off x="3274681" y="6296025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98BD3691-95C2-E15C-7705-48A96535DB1A}"/>
              </a:ext>
            </a:extLst>
          </p:cNvPr>
          <p:cNvSpPr/>
          <p:nvPr/>
        </p:nvSpPr>
        <p:spPr>
          <a:xfrm>
            <a:off x="6272813" y="6265795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D29D3112-6DA9-AC75-AC74-C8B9FB3CA474}"/>
              </a:ext>
            </a:extLst>
          </p:cNvPr>
          <p:cNvSpPr txBox="1"/>
          <p:nvPr/>
        </p:nvSpPr>
        <p:spPr>
          <a:xfrm>
            <a:off x="6290000" y="6289036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C2BEF4B9-F324-0455-FA8D-BB23A56941F7}"/>
              </a:ext>
            </a:extLst>
          </p:cNvPr>
          <p:cNvCxnSpPr>
            <a:cxnSpLocks/>
            <a:stCxn id="158" idx="0"/>
            <a:endCxn id="44" idx="4"/>
          </p:cNvCxnSpPr>
          <p:nvPr/>
        </p:nvCxnSpPr>
        <p:spPr>
          <a:xfrm flipV="1">
            <a:off x="4066725" y="6065351"/>
            <a:ext cx="3538" cy="2306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A6DC8695-04B0-5AC4-465C-F6301C28A788}"/>
              </a:ext>
            </a:extLst>
          </p:cNvPr>
          <p:cNvCxnSpPr>
            <a:cxnSpLocks/>
            <a:stCxn id="159" idx="0"/>
            <a:endCxn id="88" idx="4"/>
          </p:cNvCxnSpPr>
          <p:nvPr/>
        </p:nvCxnSpPr>
        <p:spPr>
          <a:xfrm flipH="1" flipV="1">
            <a:off x="7085786" y="6063397"/>
            <a:ext cx="4648" cy="2023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/>
              <p:nvPr/>
            </p:nvSpPr>
            <p:spPr>
              <a:xfrm>
                <a:off x="2155572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72" y="4767409"/>
                <a:ext cx="662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/>
              <p:nvPr/>
            </p:nvSpPr>
            <p:spPr>
              <a:xfrm>
                <a:off x="8341396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396" y="4767409"/>
                <a:ext cx="6623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E8985B4C-62DC-7683-777E-012673F0B4EB}"/>
              </a:ext>
            </a:extLst>
          </p:cNvPr>
          <p:cNvSpPr/>
          <p:nvPr/>
        </p:nvSpPr>
        <p:spPr>
          <a:xfrm>
            <a:off x="2826327" y="2461855"/>
            <a:ext cx="2613915" cy="3280908"/>
          </a:xfrm>
          <a:prstGeom prst="rect">
            <a:avLst/>
          </a:prstGeom>
          <a:noFill/>
          <a:ln w="101600">
            <a:solidFill>
              <a:srgbClr val="FF0000">
                <a:alpha val="4315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F4202D0B-6DD2-7835-1CB4-56411D898F2B}"/>
              </a:ext>
            </a:extLst>
          </p:cNvPr>
          <p:cNvSpPr txBox="1"/>
          <p:nvPr/>
        </p:nvSpPr>
        <p:spPr>
          <a:xfrm>
            <a:off x="2450649" y="1797528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Encoder</a:t>
            </a:r>
            <a:endParaRPr kumimoji="1" lang="ja-JP" altLang="en-US" sz="280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55B1154-957E-23AB-A38C-3A0B5060C348}"/>
              </a:ext>
            </a:extLst>
          </p:cNvPr>
          <p:cNvSpPr/>
          <p:nvPr/>
        </p:nvSpPr>
        <p:spPr>
          <a:xfrm>
            <a:off x="5720798" y="1623262"/>
            <a:ext cx="2675053" cy="4130782"/>
          </a:xfrm>
          <a:prstGeom prst="rect">
            <a:avLst/>
          </a:prstGeom>
          <a:noFill/>
          <a:ln w="101600">
            <a:solidFill>
              <a:srgbClr val="0070C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82DD276-25B8-CF0A-3B22-FF558D74DBEE}"/>
              </a:ext>
            </a:extLst>
          </p:cNvPr>
          <p:cNvSpPr txBox="1"/>
          <p:nvPr/>
        </p:nvSpPr>
        <p:spPr>
          <a:xfrm>
            <a:off x="4725905" y="1079380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kumimoji="1" lang="en-US" altLang="ja-JP" sz="28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coder</a:t>
            </a:r>
            <a:endParaRPr kumimoji="1" lang="ja-JP" altLang="en-US" sz="280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159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A16BF0-D60F-380D-6A9B-4388E06E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DC7B74-0DE8-11D5-D0DC-C00BF29A8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従来手法</a:t>
            </a:r>
            <a:endParaRPr kumimoji="1" lang="en-US" altLang="ja-JP" dirty="0"/>
          </a:p>
          <a:p>
            <a:r>
              <a:rPr kumimoji="1" lang="en-US" altLang="ja-JP" dirty="0"/>
              <a:t>Attention</a:t>
            </a:r>
          </a:p>
          <a:p>
            <a:r>
              <a:rPr kumimoji="1" lang="en-US" altLang="ja-JP" dirty="0"/>
              <a:t>Transformer</a:t>
            </a:r>
          </a:p>
          <a:p>
            <a:pPr lvl="1"/>
            <a:r>
              <a:rPr lang="ja-JP" altLang="en-US"/>
              <a:t>機構</a:t>
            </a:r>
            <a:endParaRPr lang="en-US" altLang="ja-JP" dirty="0"/>
          </a:p>
          <a:p>
            <a:pPr lvl="1"/>
            <a:r>
              <a:rPr kumimoji="1" lang="ja-JP" altLang="en-US"/>
              <a:t>推論時</a:t>
            </a:r>
            <a:r>
              <a:rPr kumimoji="1" lang="en-US" altLang="ja-JP" dirty="0"/>
              <a:t> , </a:t>
            </a:r>
            <a:r>
              <a:rPr kumimoji="1" lang="ja-JP" altLang="en-US"/>
              <a:t>学習時の流れ</a:t>
            </a:r>
            <a:endParaRPr kumimoji="1" lang="en-US" altLang="ja-JP" dirty="0"/>
          </a:p>
          <a:p>
            <a:pPr lvl="1"/>
            <a:r>
              <a:rPr kumimoji="1" lang="ja-JP" altLang="en-US"/>
              <a:t>エンコーダ</a:t>
            </a:r>
            <a:r>
              <a:rPr kumimoji="1" lang="en-US" altLang="ja-JP" dirty="0"/>
              <a:t>, </a:t>
            </a:r>
            <a:r>
              <a:rPr kumimoji="1" lang="ja-JP" altLang="en-US"/>
              <a:t>デコーダの動き</a:t>
            </a:r>
            <a:endParaRPr kumimoji="1" lang="en-US" altLang="ja-JP" dirty="0"/>
          </a:p>
          <a:p>
            <a:pPr lvl="1"/>
            <a:r>
              <a:rPr lang="ja-JP" altLang="en-US"/>
              <a:t>応用例</a:t>
            </a:r>
            <a:endParaRPr lang="en-US" altLang="ja-JP" dirty="0"/>
          </a:p>
          <a:p>
            <a:r>
              <a:rPr kumimoji="1" lang="ja-JP" altLang="en-US"/>
              <a:t>まとめ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A32D4C-D938-D4DC-9412-F47EB4C6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59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7EF2F-16AC-2AA8-5191-FEDC9119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機構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493B3C-14E2-656C-2781-7C317B5D2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/>
              <a:t>前処理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/>
              <a:t>Multi-Head Attention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フィードフォワードネットワーク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600B94-CFBD-2C8B-0049-4CFA4ECA1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7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7EF2F-16AC-2AA8-5191-FEDC9119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機構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493B3C-14E2-656C-2781-7C317B5D2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/>
              <a:t>前処理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トークン化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en-US" altLang="ja-JP" dirty="0"/>
              <a:t>Embedding</a:t>
            </a:r>
          </a:p>
          <a:p>
            <a:pPr lvl="1">
              <a:lnSpc>
                <a:spcPct val="100000"/>
              </a:lnSpc>
            </a:pPr>
            <a:r>
              <a:rPr lang="en-US" altLang="ja-JP" dirty="0"/>
              <a:t>Positional Encoding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/>
              <a:t>Multi-Head Attention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フィードフォワードネットワーク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600B94-CFBD-2C8B-0049-4CFA4ECA1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02D447-F7F4-BB39-6A6E-A4C6B092C227}"/>
              </a:ext>
            </a:extLst>
          </p:cNvPr>
          <p:cNvSpPr/>
          <p:nvPr/>
        </p:nvSpPr>
        <p:spPr>
          <a:xfrm>
            <a:off x="123462" y="1076445"/>
            <a:ext cx="5021975" cy="2352555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40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2E2143-6ACD-36DD-E1B1-9B6AC52B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トークン化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AFE81E-B054-89A7-1CBF-FDD5001E6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トークンとは</a:t>
            </a:r>
            <a:endParaRPr kumimoji="1" lang="en-US" altLang="ja-JP" dirty="0"/>
          </a:p>
          <a:p>
            <a:pPr lvl="1"/>
            <a:r>
              <a:rPr kumimoji="1" lang="ja-JP" altLang="en-US"/>
              <a:t>テキストデータを処理する際に使用される基本的な単位</a:t>
            </a:r>
            <a:endParaRPr kumimoji="1" lang="en-US" altLang="ja-JP" dirty="0"/>
          </a:p>
          <a:p>
            <a:r>
              <a:rPr kumimoji="1" lang="ja-JP" altLang="en-US"/>
              <a:t>トークン化についてのいくつかの手法がある</a:t>
            </a:r>
            <a:endParaRPr kumimoji="1" lang="en-US" altLang="ja-JP" dirty="0"/>
          </a:p>
          <a:p>
            <a:pPr lvl="1"/>
            <a:r>
              <a:rPr lang="ja-JP" altLang="en-US"/>
              <a:t>単語トークン化</a:t>
            </a:r>
            <a:endParaRPr lang="en-US" altLang="ja-JP" dirty="0"/>
          </a:p>
          <a:p>
            <a:pPr lvl="1"/>
            <a:r>
              <a:rPr kumimoji="1" lang="ja-JP" altLang="en-US"/>
              <a:t>文字トークン化</a:t>
            </a:r>
            <a:endParaRPr kumimoji="1" lang="en-US" altLang="ja-JP" dirty="0"/>
          </a:p>
          <a:p>
            <a:pPr lvl="1"/>
            <a:r>
              <a:rPr lang="ja-JP" altLang="en-US"/>
              <a:t>サブワードトークン化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1B18F1-F1EA-1A07-3DC4-13FACD94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59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0769BC-69D2-2058-8236-38F6502D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単語トークン化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1809B-0117-8FC5-7A32-37166AFD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テキストを単語ごとに分割する方法</a:t>
            </a:r>
            <a:endParaRPr kumimoji="1" lang="en-US" altLang="ja-JP" dirty="0"/>
          </a:p>
          <a:p>
            <a:pPr lvl="1"/>
            <a:r>
              <a:rPr lang="ja-JP" altLang="en-US"/>
              <a:t>スペースや句読点に基づく手法</a:t>
            </a:r>
            <a:endParaRPr lang="en-US" altLang="ja-JP" dirty="0"/>
          </a:p>
          <a:p>
            <a:pPr lvl="1"/>
            <a:r>
              <a:rPr kumimoji="1" lang="ja-JP" altLang="en-US"/>
              <a:t>辞書を使用して単語を特定する手法</a:t>
            </a:r>
            <a:r>
              <a:rPr kumimoji="1" lang="en-US" altLang="ja-JP" dirty="0"/>
              <a:t> </a:t>
            </a:r>
            <a:r>
              <a:rPr kumimoji="1" lang="ja-JP" altLang="en-US"/>
              <a:t>等がある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具体例</a:t>
            </a:r>
            <a:endParaRPr lang="en-US" altLang="ja-JP" dirty="0"/>
          </a:p>
          <a:p>
            <a:pPr lvl="1"/>
            <a:r>
              <a:rPr kumimoji="1" lang="ja-JP" altLang="en-US"/>
              <a:t>入力</a:t>
            </a:r>
            <a:r>
              <a:rPr kumimoji="1" lang="en-US" altLang="ja-JP" dirty="0"/>
              <a:t>		</a:t>
            </a:r>
            <a:r>
              <a:rPr kumimoji="1" lang="ja-JP" altLang="en-US"/>
              <a:t>：</a:t>
            </a:r>
            <a:r>
              <a:rPr kumimoji="1" lang="en-US" altLang="ja-JP" dirty="0"/>
              <a:t> “I love eating pizza”</a:t>
            </a:r>
          </a:p>
          <a:p>
            <a:pPr lvl="1"/>
            <a:r>
              <a:rPr lang="ja-JP" altLang="en-US"/>
              <a:t>トークン</a:t>
            </a:r>
            <a:r>
              <a:rPr lang="en-US" altLang="ja-JP" dirty="0"/>
              <a:t>	</a:t>
            </a:r>
            <a:r>
              <a:rPr lang="ja-JP" altLang="en-US"/>
              <a:t>：</a:t>
            </a:r>
            <a:r>
              <a:rPr lang="en-US" altLang="ja-JP" dirty="0"/>
              <a:t>[ “I” , ”love” , ”eating” , ”pizza” ]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73B9F04-A79C-4EEF-C664-29470A42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8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8B1155-3258-3730-8D1D-387800B6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文字トークン化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C9AED1-D72A-86FD-2984-B74CC7087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テキストを個々の文字に分割する方法</a:t>
            </a:r>
            <a:endParaRPr kumimoji="1" lang="en-US" altLang="ja-JP" dirty="0"/>
          </a:p>
          <a:p>
            <a:pPr lvl="1"/>
            <a:r>
              <a:rPr lang="ja-JP" altLang="en-US"/>
              <a:t>単語の境界を意識せずに文字の並びをトークンとして扱う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具体例</a:t>
            </a:r>
            <a:endParaRPr lang="en-US" altLang="ja-JP" dirty="0"/>
          </a:p>
          <a:p>
            <a:pPr lvl="1"/>
            <a:r>
              <a:rPr kumimoji="1" lang="ja-JP" altLang="en-US"/>
              <a:t>入力</a:t>
            </a:r>
            <a:r>
              <a:rPr kumimoji="1" lang="en-US" altLang="ja-JP" dirty="0"/>
              <a:t>		</a:t>
            </a:r>
            <a:r>
              <a:rPr kumimoji="1" lang="ja-JP" altLang="en-US"/>
              <a:t>：</a:t>
            </a:r>
            <a:r>
              <a:rPr kumimoji="1" lang="en-US" altLang="ja-JP" dirty="0"/>
              <a:t> “Hello”</a:t>
            </a:r>
          </a:p>
          <a:p>
            <a:pPr lvl="1"/>
            <a:r>
              <a:rPr lang="ja-JP" altLang="en-US"/>
              <a:t>トークン</a:t>
            </a:r>
            <a:r>
              <a:rPr lang="en-US" altLang="ja-JP" dirty="0"/>
              <a:t>	</a:t>
            </a:r>
            <a:r>
              <a:rPr lang="ja-JP" altLang="en-US"/>
              <a:t>：</a:t>
            </a:r>
            <a:r>
              <a:rPr lang="en-US" altLang="ja-JP" dirty="0"/>
              <a:t>[ “H” , ”e” , ”l” , ”l” , ”o” 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CB607E-90D3-941F-2D37-9ED2A9CA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516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C96B7C-F8B6-0A74-91D8-0B3EF3F3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サブワードトークン化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B8FA71-8D36-06B4-DC3D-AE9A19FC2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テキストを部分文字列に分割する方法</a:t>
            </a:r>
            <a:endParaRPr kumimoji="1" lang="en-US" altLang="ja-JP" dirty="0"/>
          </a:p>
          <a:p>
            <a:pPr lvl="1"/>
            <a:r>
              <a:rPr lang="ja-JP" altLang="en-US"/>
              <a:t>単語レベルと文字レベルの中間的手法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具体例</a:t>
            </a:r>
            <a:endParaRPr lang="en-US" altLang="ja-JP" dirty="0"/>
          </a:p>
          <a:p>
            <a:pPr lvl="1"/>
            <a:r>
              <a:rPr kumimoji="1" lang="ja-JP" altLang="en-US"/>
              <a:t>入力</a:t>
            </a:r>
            <a:r>
              <a:rPr kumimoji="1" lang="en-US" altLang="ja-JP" dirty="0"/>
              <a:t>		</a:t>
            </a:r>
            <a:r>
              <a:rPr kumimoji="1" lang="ja-JP" altLang="en-US"/>
              <a:t>：</a:t>
            </a:r>
            <a:r>
              <a:rPr kumimoji="1" lang="en-US" altLang="ja-JP" dirty="0"/>
              <a:t>“I loved eating pizza”</a:t>
            </a:r>
          </a:p>
          <a:p>
            <a:pPr lvl="1"/>
            <a:r>
              <a:rPr lang="ja-JP" altLang="en-US"/>
              <a:t>トークン</a:t>
            </a:r>
            <a:r>
              <a:rPr lang="en-US" altLang="ja-JP" dirty="0"/>
              <a:t>	</a:t>
            </a:r>
            <a:r>
              <a:rPr lang="ja-JP" altLang="en-US"/>
              <a:t>：</a:t>
            </a:r>
            <a:r>
              <a:rPr lang="en-US" altLang="ja-JP" dirty="0"/>
              <a:t> [ “I” , ”love” , “d” , ”eat” , “</a:t>
            </a:r>
            <a:r>
              <a:rPr lang="en-US" altLang="ja-JP" dirty="0" err="1"/>
              <a:t>ing</a:t>
            </a:r>
            <a:r>
              <a:rPr lang="en-US" altLang="ja-JP" dirty="0"/>
              <a:t>” , ”pizza” 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B76ADB-665B-2AC3-908C-55439F5F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8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C8330-16AF-F95E-95A7-DC4DF41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Embedding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E7D896-C281-E3BE-8629-7248A931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33AAC9-84EB-3F52-F9F7-A48047B798AC}"/>
              </a:ext>
            </a:extLst>
          </p:cNvPr>
          <p:cNvSpPr/>
          <p:nvPr/>
        </p:nvSpPr>
        <p:spPr>
          <a:xfrm>
            <a:off x="2933933" y="2682330"/>
            <a:ext cx="2272665" cy="29783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3C782B-957B-C4ED-13F8-3AB6518A9632}"/>
              </a:ext>
            </a:extLst>
          </p:cNvPr>
          <p:cNvSpPr/>
          <p:nvPr/>
        </p:nvSpPr>
        <p:spPr>
          <a:xfrm>
            <a:off x="3395745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BF8A69-2702-8197-6C97-8D38AA1C15DA}"/>
              </a:ext>
            </a:extLst>
          </p:cNvPr>
          <p:cNvSpPr/>
          <p:nvPr/>
        </p:nvSpPr>
        <p:spPr>
          <a:xfrm>
            <a:off x="3395746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2454B4-A626-C9A6-E138-D5C008307A21}"/>
              </a:ext>
            </a:extLst>
          </p:cNvPr>
          <p:cNvSpPr/>
          <p:nvPr/>
        </p:nvSpPr>
        <p:spPr>
          <a:xfrm>
            <a:off x="5954103" y="1658296"/>
            <a:ext cx="2272665" cy="40023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C16D47-883D-0377-5376-CD15792C95CC}"/>
              </a:ext>
            </a:extLst>
          </p:cNvPr>
          <p:cNvSpPr/>
          <p:nvPr/>
        </p:nvSpPr>
        <p:spPr>
          <a:xfrm>
            <a:off x="3395745" y="3493779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6C3EE6-4E4B-BBD1-B531-31A0A1F06F97}"/>
              </a:ext>
            </a:extLst>
          </p:cNvPr>
          <p:cNvSpPr/>
          <p:nvPr/>
        </p:nvSpPr>
        <p:spPr>
          <a:xfrm>
            <a:off x="3395745" y="296216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C75190-1890-67B9-316F-C3CBAA298B1E}"/>
              </a:ext>
            </a:extLst>
          </p:cNvPr>
          <p:cNvSpPr/>
          <p:nvPr/>
        </p:nvSpPr>
        <p:spPr>
          <a:xfrm>
            <a:off x="6411266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39A8A9-8FA1-148A-2EA9-A0B2E6186D7F}"/>
              </a:ext>
            </a:extLst>
          </p:cNvPr>
          <p:cNvSpPr/>
          <p:nvPr/>
        </p:nvSpPr>
        <p:spPr>
          <a:xfrm>
            <a:off x="6411267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B69954-29C7-E732-D586-400C826BEC76}"/>
              </a:ext>
            </a:extLst>
          </p:cNvPr>
          <p:cNvSpPr/>
          <p:nvPr/>
        </p:nvSpPr>
        <p:spPr>
          <a:xfrm>
            <a:off x="6411265" y="3491245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C8A6C94-53CA-A66A-079D-CAEDC13495DD}"/>
              </a:ext>
            </a:extLst>
          </p:cNvPr>
          <p:cNvSpPr/>
          <p:nvPr/>
        </p:nvSpPr>
        <p:spPr>
          <a:xfrm>
            <a:off x="6411265" y="295836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779FA6-A696-C85F-E286-AB271876611F}"/>
              </a:ext>
            </a:extLst>
          </p:cNvPr>
          <p:cNvSpPr/>
          <p:nvPr/>
        </p:nvSpPr>
        <p:spPr>
          <a:xfrm>
            <a:off x="6411266" y="2337556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A581F0-7F10-03A3-A755-15E56DEB9ECB}"/>
              </a:ext>
            </a:extLst>
          </p:cNvPr>
          <p:cNvSpPr/>
          <p:nvPr/>
        </p:nvSpPr>
        <p:spPr>
          <a:xfrm>
            <a:off x="6411265" y="180467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ED69C6B-9848-F951-FECD-260BD29CF302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H="1" flipV="1">
            <a:off x="4070264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19B44C-F524-2998-71DC-C8C1D293E27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4070264" y="3306936"/>
            <a:ext cx="0" cy="1868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F5EAF-F6C0-29EB-41B5-2848A49ED4F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4070264" y="3838553"/>
            <a:ext cx="0" cy="373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EE6D3E5C-C6B4-8FE7-3569-19BB02F49D6C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rot="16200000" flipH="1">
            <a:off x="5141095" y="1891330"/>
            <a:ext cx="873857" cy="3015520"/>
          </a:xfrm>
          <a:prstGeom prst="bentConnector5">
            <a:avLst>
              <a:gd name="adj1" fmla="val -53232"/>
              <a:gd name="adj2" fmla="val 50000"/>
              <a:gd name="adj3" fmla="val 11798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EF499F5D-5AF6-D1AD-C9A1-131E0830E9DF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3273585" y="3256710"/>
            <a:ext cx="918841" cy="674519"/>
          </a:xfrm>
          <a:prstGeom prst="bentConnector4">
            <a:avLst>
              <a:gd name="adj1" fmla="val -644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論理和 43">
            <a:extLst>
              <a:ext uri="{FF2B5EF4-FFF2-40B4-BE49-F238E27FC236}">
                <a16:creationId xmlns:a16="http://schemas.microsoft.com/office/drawing/2014/main" id="{E4E6A752-CD47-FA7A-364E-D70D215AC529}"/>
              </a:ext>
            </a:extLst>
          </p:cNvPr>
          <p:cNvSpPr/>
          <p:nvPr/>
        </p:nvSpPr>
        <p:spPr>
          <a:xfrm>
            <a:off x="3909946" y="5744717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576B16F5-D427-8F03-4036-803DCB10290E}"/>
              </a:ext>
            </a:extLst>
          </p:cNvPr>
          <p:cNvSpPr/>
          <p:nvPr/>
        </p:nvSpPr>
        <p:spPr>
          <a:xfrm>
            <a:off x="2491509" y="5681754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327D9A39-D51E-29CF-76BA-7A552FC1722F}"/>
              </a:ext>
            </a:extLst>
          </p:cNvPr>
          <p:cNvSpPr/>
          <p:nvPr/>
        </p:nvSpPr>
        <p:spPr>
          <a:xfrm>
            <a:off x="2495999" y="5803152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242F56D-1455-968E-10F4-25F2C754EE8E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2933930" y="5905034"/>
            <a:ext cx="97601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25AF4A7-6069-39C4-839C-DE50D9164B41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flipV="1">
            <a:off x="4070263" y="5112184"/>
            <a:ext cx="2" cy="632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25EA5A41-57CF-F4C1-D971-FDFD22131D8A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3150104" y="4630268"/>
            <a:ext cx="1165801" cy="674518"/>
          </a:xfrm>
          <a:prstGeom prst="bentConnector4">
            <a:avLst>
              <a:gd name="adj1" fmla="val 2200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カギ線コネクタ 69">
            <a:extLst>
              <a:ext uri="{FF2B5EF4-FFF2-40B4-BE49-F238E27FC236}">
                <a16:creationId xmlns:a16="http://schemas.microsoft.com/office/drawing/2014/main" id="{B0E9D042-1EC1-EA42-E640-73A90D68CE0F}"/>
              </a:ext>
            </a:extLst>
          </p:cNvPr>
          <p:cNvCxnSpPr>
            <a:cxnSpLocks/>
          </p:cNvCxnSpPr>
          <p:nvPr/>
        </p:nvCxnSpPr>
        <p:spPr>
          <a:xfrm rot="10800000">
            <a:off x="3624459" y="5138124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79F37831-6FA3-D276-CF1C-09AE959B088B}"/>
              </a:ext>
            </a:extLst>
          </p:cNvPr>
          <p:cNvCxnSpPr>
            <a:cxnSpLocks/>
          </p:cNvCxnSpPr>
          <p:nvPr/>
        </p:nvCxnSpPr>
        <p:spPr>
          <a:xfrm flipV="1">
            <a:off x="4070263" y="5138124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B3BA89A-539D-50F6-8D74-43935D923F1D}"/>
              </a:ext>
            </a:extLst>
          </p:cNvPr>
          <p:cNvCxnSpPr>
            <a:cxnSpLocks/>
          </p:cNvCxnSpPr>
          <p:nvPr/>
        </p:nvCxnSpPr>
        <p:spPr>
          <a:xfrm flipV="1">
            <a:off x="6743721" y="3841021"/>
            <a:ext cx="0" cy="1394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論理和 87">
            <a:extLst>
              <a:ext uri="{FF2B5EF4-FFF2-40B4-BE49-F238E27FC236}">
                <a16:creationId xmlns:a16="http://schemas.microsoft.com/office/drawing/2014/main" id="{25F79365-D10F-89CC-00E2-8C4295EBD289}"/>
              </a:ext>
            </a:extLst>
          </p:cNvPr>
          <p:cNvSpPr/>
          <p:nvPr/>
        </p:nvSpPr>
        <p:spPr>
          <a:xfrm>
            <a:off x="6925469" y="5742763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86A389D-F632-35E7-11DF-DE9CA406A1D3}"/>
              </a:ext>
            </a:extLst>
          </p:cNvPr>
          <p:cNvSpPr/>
          <p:nvPr/>
        </p:nvSpPr>
        <p:spPr>
          <a:xfrm>
            <a:off x="8217123" y="5679800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B464F58B-8743-2F58-5574-0374771C0D36}"/>
              </a:ext>
            </a:extLst>
          </p:cNvPr>
          <p:cNvSpPr/>
          <p:nvPr/>
        </p:nvSpPr>
        <p:spPr>
          <a:xfrm>
            <a:off x="8221613" y="5801198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63A6C159-83BD-C2B3-B4E4-EEA905270041}"/>
              </a:ext>
            </a:extLst>
          </p:cNvPr>
          <p:cNvCxnSpPr>
            <a:cxnSpLocks/>
            <a:stCxn id="89" idx="2"/>
            <a:endCxn id="88" idx="6"/>
          </p:cNvCxnSpPr>
          <p:nvPr/>
        </p:nvCxnSpPr>
        <p:spPr>
          <a:xfrm flipH="1">
            <a:off x="7246103" y="5903080"/>
            <a:ext cx="9710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564D5A1-5FF5-22E1-AE6B-B2016AE6ADC2}"/>
              </a:ext>
            </a:extLst>
          </p:cNvPr>
          <p:cNvCxnSpPr>
            <a:cxnSpLocks/>
            <a:stCxn id="88" idx="0"/>
            <a:endCxn id="15" idx="2"/>
          </p:cNvCxnSpPr>
          <p:nvPr/>
        </p:nvCxnSpPr>
        <p:spPr>
          <a:xfrm flipV="1">
            <a:off x="7085786" y="5112184"/>
            <a:ext cx="0" cy="6305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D5E66F64-69C1-3C4A-98C1-E2102D2A2CF2}"/>
              </a:ext>
            </a:extLst>
          </p:cNvPr>
          <p:cNvCxnSpPr>
            <a:cxnSpLocks/>
          </p:cNvCxnSpPr>
          <p:nvPr/>
        </p:nvCxnSpPr>
        <p:spPr>
          <a:xfrm flipV="1">
            <a:off x="7073651" y="5121587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>
            <a:extLst>
              <a:ext uri="{FF2B5EF4-FFF2-40B4-BE49-F238E27FC236}">
                <a16:creationId xmlns:a16="http://schemas.microsoft.com/office/drawing/2014/main" id="{FA767CBB-ADB7-34B1-2D5A-E66F576E051E}"/>
              </a:ext>
            </a:extLst>
          </p:cNvPr>
          <p:cNvCxnSpPr>
            <a:cxnSpLocks/>
          </p:cNvCxnSpPr>
          <p:nvPr/>
        </p:nvCxnSpPr>
        <p:spPr>
          <a:xfrm rot="10800000">
            <a:off x="6627843" y="5122059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>
            <a:extLst>
              <a:ext uri="{FF2B5EF4-FFF2-40B4-BE49-F238E27FC236}">
                <a16:creationId xmlns:a16="http://schemas.microsoft.com/office/drawing/2014/main" id="{DE9A6018-8CDD-1415-9035-3ED04674273A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6841757" y="4624914"/>
            <a:ext cx="1158834" cy="678258"/>
          </a:xfrm>
          <a:prstGeom prst="bentConnector4">
            <a:avLst>
              <a:gd name="adj1" fmla="val 2246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カギ線コネクタ 106">
            <a:extLst>
              <a:ext uri="{FF2B5EF4-FFF2-40B4-BE49-F238E27FC236}">
                <a16:creationId xmlns:a16="http://schemas.microsoft.com/office/drawing/2014/main" id="{A9DF46E8-342E-65D2-90A7-A74FA9CA77C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7077626" y="3868690"/>
            <a:ext cx="351709" cy="335391"/>
          </a:xfrm>
          <a:prstGeom prst="bentConnector3">
            <a:avLst>
              <a:gd name="adj1" fmla="val 44852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カギ線コネクタ 118">
            <a:extLst>
              <a:ext uri="{FF2B5EF4-FFF2-40B4-BE49-F238E27FC236}">
                <a16:creationId xmlns:a16="http://schemas.microsoft.com/office/drawing/2014/main" id="{CD576ADC-6E6A-E6C6-156E-6EFD081416CD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6920539" y="3292255"/>
            <a:ext cx="1001269" cy="678257"/>
          </a:xfrm>
          <a:prstGeom prst="bentConnector4">
            <a:avLst>
              <a:gd name="adj1" fmla="val -640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4CDED3A0-ED81-A19C-EFCD-15C7C8E54801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7085785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78255431-A899-4871-060E-5E838419A173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7085784" y="3303135"/>
            <a:ext cx="0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1A1AC18-D284-1462-D8AB-D28B8DCB6CF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7085784" y="2682330"/>
            <a:ext cx="1" cy="276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F7C8101B-6F5B-2D6A-A3E9-F3A42BE71679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7085784" y="2149446"/>
            <a:ext cx="1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3A2AF2F8-665C-CCAB-E415-FD2F4588970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6987757" y="2079736"/>
            <a:ext cx="875222" cy="669868"/>
          </a:xfrm>
          <a:prstGeom prst="bentConnector4">
            <a:avLst>
              <a:gd name="adj1" fmla="val 744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E78BE501-6F2E-32CC-9EBF-CD3680B26FE5}"/>
              </a:ext>
            </a:extLst>
          </p:cNvPr>
          <p:cNvSpPr/>
          <p:nvPr/>
        </p:nvSpPr>
        <p:spPr>
          <a:xfrm>
            <a:off x="6407526" y="1022815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CF4098F-B31B-FF2A-527D-3A0C0363224F}"/>
              </a:ext>
            </a:extLst>
          </p:cNvPr>
          <p:cNvSpPr/>
          <p:nvPr/>
        </p:nvSpPr>
        <p:spPr>
          <a:xfrm>
            <a:off x="8209986" y="1023606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Softmax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FCE3965F-88D8-2679-5208-9DE95D98019A}"/>
              </a:ext>
            </a:extLst>
          </p:cNvPr>
          <p:cNvCxnSpPr>
            <a:cxnSpLocks/>
            <a:stCxn id="19" idx="0"/>
            <a:endCxn id="140" idx="2"/>
          </p:cNvCxnSpPr>
          <p:nvPr/>
        </p:nvCxnSpPr>
        <p:spPr>
          <a:xfrm flipH="1" flipV="1">
            <a:off x="7082045" y="1399191"/>
            <a:ext cx="3739" cy="405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DC783565-734B-5571-D1BF-0CB85EA3B591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>
            <a:off x="7756563" y="1211003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5656AC2-8885-E33E-8823-42C9864916D2}"/>
              </a:ext>
            </a:extLst>
          </p:cNvPr>
          <p:cNvCxnSpPr>
            <a:cxnSpLocks/>
          </p:cNvCxnSpPr>
          <p:nvPr/>
        </p:nvCxnSpPr>
        <p:spPr>
          <a:xfrm>
            <a:off x="9559023" y="1218949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DB05DED8-8932-C425-A3C5-E8A72FE127BB}"/>
              </a:ext>
            </a:extLst>
          </p:cNvPr>
          <p:cNvSpPr txBox="1"/>
          <p:nvPr/>
        </p:nvSpPr>
        <p:spPr>
          <a:xfrm>
            <a:off x="10012446" y="1023583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B0AEDFA-FF7B-1B6D-1017-DD30C18F4910}"/>
              </a:ext>
            </a:extLst>
          </p:cNvPr>
          <p:cNvSpPr/>
          <p:nvPr/>
        </p:nvSpPr>
        <p:spPr>
          <a:xfrm>
            <a:off x="3249105" y="6267468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98BD3691-95C2-E15C-7705-48A96535DB1A}"/>
              </a:ext>
            </a:extLst>
          </p:cNvPr>
          <p:cNvSpPr/>
          <p:nvPr/>
        </p:nvSpPr>
        <p:spPr>
          <a:xfrm>
            <a:off x="6272813" y="6265795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C2BEF4B9-F324-0455-FA8D-BB23A56941F7}"/>
              </a:ext>
            </a:extLst>
          </p:cNvPr>
          <p:cNvCxnSpPr>
            <a:cxnSpLocks/>
            <a:stCxn id="157" idx="0"/>
            <a:endCxn id="44" idx="4"/>
          </p:cNvCxnSpPr>
          <p:nvPr/>
        </p:nvCxnSpPr>
        <p:spPr>
          <a:xfrm flipV="1">
            <a:off x="4066726" y="6065351"/>
            <a:ext cx="3537" cy="2021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A6DC8695-04B0-5AC4-465C-F6301C28A788}"/>
              </a:ext>
            </a:extLst>
          </p:cNvPr>
          <p:cNvCxnSpPr>
            <a:cxnSpLocks/>
            <a:stCxn id="159" idx="0"/>
            <a:endCxn id="88" idx="4"/>
          </p:cNvCxnSpPr>
          <p:nvPr/>
        </p:nvCxnSpPr>
        <p:spPr>
          <a:xfrm flipH="1" flipV="1">
            <a:off x="7085786" y="6063397"/>
            <a:ext cx="4648" cy="2023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/>
              <p:nvPr/>
            </p:nvSpPr>
            <p:spPr>
              <a:xfrm>
                <a:off x="2267375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375" y="4767409"/>
                <a:ext cx="662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/>
              <p:nvPr/>
            </p:nvSpPr>
            <p:spPr>
              <a:xfrm>
                <a:off x="8201593" y="4767410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593" y="4767410"/>
                <a:ext cx="6623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E8985B4C-62DC-7683-777E-012673F0B4EB}"/>
              </a:ext>
            </a:extLst>
          </p:cNvPr>
          <p:cNvSpPr/>
          <p:nvPr/>
        </p:nvSpPr>
        <p:spPr>
          <a:xfrm>
            <a:off x="2969009" y="6126360"/>
            <a:ext cx="2186618" cy="675476"/>
          </a:xfrm>
          <a:prstGeom prst="rect">
            <a:avLst/>
          </a:prstGeom>
          <a:noFill/>
          <a:ln w="101600">
            <a:solidFill>
              <a:srgbClr val="FF0000">
                <a:alpha val="7985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9248351-C24B-9052-83B5-AEDA4E4F81CA}"/>
              </a:ext>
            </a:extLst>
          </p:cNvPr>
          <p:cNvSpPr/>
          <p:nvPr/>
        </p:nvSpPr>
        <p:spPr>
          <a:xfrm>
            <a:off x="5988735" y="6116717"/>
            <a:ext cx="2186618" cy="675476"/>
          </a:xfrm>
          <a:prstGeom prst="rect">
            <a:avLst/>
          </a:prstGeom>
          <a:noFill/>
          <a:ln w="101600">
            <a:solidFill>
              <a:srgbClr val="FF0000">
                <a:alpha val="7985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4849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75BCE-532E-623C-5B97-7D763023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Embedding</a:t>
            </a:r>
            <a:r>
              <a:rPr kumimoji="1" lang="ja-JP" altLang="en-US"/>
              <a:t>（機械翻訳の</a:t>
            </a:r>
            <a:r>
              <a:rPr lang="ja-JP" altLang="en-US"/>
              <a:t>例</a:t>
            </a:r>
            <a:r>
              <a:rPr kumimoji="1" lang="ja-JP" altLang="en-US"/>
              <a:t>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12BF35-08B8-EEA5-1F4A-1AE9907E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5216C23-FEB0-9F81-5865-EB2AEB999395}"/>
              </a:ext>
            </a:extLst>
          </p:cNvPr>
          <p:cNvSpPr txBox="1"/>
          <p:nvPr/>
        </p:nvSpPr>
        <p:spPr>
          <a:xfrm>
            <a:off x="252436" y="3586543"/>
            <a:ext cx="12343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dirty="0"/>
              <a:t>I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/>
              <a:t>am</a:t>
            </a:r>
          </a:p>
          <a:p>
            <a:pPr algn="ctr"/>
            <a:r>
              <a:rPr lang="en-US" altLang="ja-JP" sz="4000" dirty="0"/>
              <a:t>good</a:t>
            </a:r>
          </a:p>
        </p:txBody>
      </p:sp>
      <p:sp>
        <p:nvSpPr>
          <p:cNvPr id="20" name="右中かっこ 19">
            <a:extLst>
              <a:ext uri="{FF2B5EF4-FFF2-40B4-BE49-F238E27FC236}">
                <a16:creationId xmlns:a16="http://schemas.microsoft.com/office/drawing/2014/main" id="{E6C97B50-C033-204D-5731-B312106E8A88}"/>
              </a:ext>
            </a:extLst>
          </p:cNvPr>
          <p:cNvSpPr/>
          <p:nvPr/>
        </p:nvSpPr>
        <p:spPr>
          <a:xfrm rot="16200000">
            <a:off x="6999415" y="-245047"/>
            <a:ext cx="486495" cy="6923315"/>
          </a:xfrm>
          <a:prstGeom prst="rightBrace">
            <a:avLst>
              <a:gd name="adj1" fmla="val 2401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1DFADFF-863F-E591-1862-B58F052ED0DC}"/>
                  </a:ext>
                </a:extLst>
              </p:cNvPr>
              <p:cNvSpPr txBox="1"/>
              <p:nvPr/>
            </p:nvSpPr>
            <p:spPr>
              <a:xfrm>
                <a:off x="6991505" y="2229398"/>
                <a:ext cx="32111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i="1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kumimoji="1" lang="ja-JP" altLang="en-US" sz="3600"/>
                  <a:t>：特徴次元数</a:t>
                </a: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1DFADFF-863F-E591-1862-B58F052ED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505" y="2229398"/>
                <a:ext cx="3211135" cy="646331"/>
              </a:xfrm>
              <a:prstGeom prst="rect">
                <a:avLst/>
              </a:prstGeom>
              <a:blipFill>
                <a:blip r:embed="rId2"/>
                <a:stretch>
                  <a:fillRect l="-2362" t="-13462" r="-4724" b="-36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右矢印 23">
            <a:extLst>
              <a:ext uri="{FF2B5EF4-FFF2-40B4-BE49-F238E27FC236}">
                <a16:creationId xmlns:a16="http://schemas.microsoft.com/office/drawing/2014/main" id="{55FBB297-7C1C-1BD5-EA9E-C3F5D4F4400F}"/>
              </a:ext>
            </a:extLst>
          </p:cNvPr>
          <p:cNvSpPr/>
          <p:nvPr/>
        </p:nvSpPr>
        <p:spPr>
          <a:xfrm>
            <a:off x="1486748" y="4280340"/>
            <a:ext cx="603915" cy="911429"/>
          </a:xfrm>
          <a:prstGeom prst="rightArrow">
            <a:avLst/>
          </a:prstGeom>
          <a:solidFill>
            <a:schemeClr val="accent1">
              <a:alpha val="5206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CA2E3247-731F-51C8-C1D2-CF391D8601C0}"/>
                  </a:ext>
                </a:extLst>
              </p:cNvPr>
              <p:cNvSpPr txBox="1"/>
              <p:nvPr/>
            </p:nvSpPr>
            <p:spPr>
              <a:xfrm>
                <a:off x="3558290" y="3655123"/>
                <a:ext cx="7368747" cy="2339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5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5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sz="5400" i="1">
                                          <a:latin typeface="Cambria Math" panose="02040503050406030204" pitchFamily="18" charset="0"/>
                                        </a:rPr>
                                        <m:t>.62</m:t>
                                      </m:r>
                                    </m:e>
                                    <m:e>
                                      <m:r>
                                        <a:rPr lang="en-US" altLang="ja-JP" sz="5400" i="1">
                                          <a:latin typeface="Cambria Math" panose="02040503050406030204" pitchFamily="18" charset="0"/>
                                        </a:rPr>
                                        <m:t>1.54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5400" i="1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5400" i="1">
                                                <a:latin typeface="Cambria Math" panose="02040503050406030204" pitchFamily="18" charset="0"/>
                                              </a:rPr>
                                              <m:t>7.64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5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ja-JP" sz="5400" i="1">
                                          <a:latin typeface="Cambria Math" panose="02040503050406030204" pitchFamily="18" charset="0"/>
                                        </a:rPr>
                                        <m:t>.45</m:t>
                                      </m:r>
                                    </m:e>
                                    <m:e>
                                      <m:r>
                                        <a:rPr lang="en-US" altLang="ja-JP" sz="5400" i="1">
                                          <a:latin typeface="Cambria Math" panose="02040503050406030204" pitchFamily="18" charset="0"/>
                                        </a:rPr>
                                        <m:t>2.31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5400" i="1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5400" i="1">
                                                <a:latin typeface="Cambria Math" panose="02040503050406030204" pitchFamily="18" charset="0"/>
                                              </a:rPr>
                                              <m:t>4.38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5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ja-JP" sz="5400" i="1">
                                          <a:latin typeface="Cambria Math" panose="02040503050406030204" pitchFamily="18" charset="0"/>
                                        </a:rPr>
                                        <m:t>.22</m:t>
                                      </m:r>
                                    </m:e>
                                    <m:e>
                                      <m:r>
                                        <a:rPr lang="en-US" altLang="ja-JP" sz="5400" i="1">
                                          <a:latin typeface="Cambria Math" panose="02040503050406030204" pitchFamily="18" charset="0"/>
                                        </a:rPr>
                                        <m:t>5.33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5400" i="1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5400" i="1">
                                                <a:latin typeface="Cambria Math" panose="02040503050406030204" pitchFamily="18" charset="0"/>
                                              </a:rPr>
                                              <m:t>9.21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540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CA2E3247-731F-51C8-C1D2-CF391D860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290" y="3655123"/>
                <a:ext cx="7368747" cy="2339808"/>
              </a:xfrm>
              <a:prstGeom prst="rect">
                <a:avLst/>
              </a:prstGeom>
              <a:blipFill>
                <a:blip r:embed="rId4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2FC8D64-CBA8-79D0-01A8-BC315A081656}"/>
                  </a:ext>
                </a:extLst>
              </p:cNvPr>
              <p:cNvSpPr txBox="1"/>
              <p:nvPr/>
            </p:nvSpPr>
            <p:spPr>
              <a:xfrm>
                <a:off x="1922627" y="4294428"/>
                <a:ext cx="206349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sz="4800" b="0" i="1" smtClean="0">
                          <a:latin typeface="Cambria Math" panose="02040503050406030204" pitchFamily="18" charset="0"/>
                        </a:rPr>
                        <m:t>′=</m:t>
                      </m:r>
                    </m:oMath>
                  </m:oMathPara>
                </a14:m>
                <a:endParaRPr lang="ja-JP" altLang="en-US" sz="48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2FC8D64-CBA8-79D0-01A8-BC315A08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627" y="4294428"/>
                <a:ext cx="2063496" cy="830997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1361278A-8193-2945-8C1A-BD31BB5F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89" y="1228726"/>
            <a:ext cx="11821611" cy="5534919"/>
          </a:xfrm>
        </p:spPr>
        <p:txBody>
          <a:bodyPr/>
          <a:lstStyle/>
          <a:p>
            <a:r>
              <a:rPr kumimoji="1" lang="ja-JP" altLang="en-US"/>
              <a:t>トークンをベクトルに変換</a:t>
            </a:r>
          </a:p>
        </p:txBody>
      </p:sp>
    </p:spTree>
    <p:extLst>
      <p:ext uri="{BB962C8B-B14F-4D97-AF65-F5344CB8AC3E}">
        <p14:creationId xmlns:p14="http://schemas.microsoft.com/office/powerpoint/2010/main" val="3014864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C8330-16AF-F95E-95A7-DC4DF41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/>
              <a:t>Positional</a:t>
            </a:r>
            <a:r>
              <a:rPr lang="ja-JP" altLang="en-US"/>
              <a:t> </a:t>
            </a:r>
            <a:r>
              <a:rPr lang="en-US" altLang="ja-JP" dirty="0"/>
              <a:t>Encoding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E7D896-C281-E3BE-8629-7248A931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33AAC9-84EB-3F52-F9F7-A48047B798AC}"/>
              </a:ext>
            </a:extLst>
          </p:cNvPr>
          <p:cNvSpPr/>
          <p:nvPr/>
        </p:nvSpPr>
        <p:spPr>
          <a:xfrm>
            <a:off x="2933933" y="2682330"/>
            <a:ext cx="2272665" cy="29783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3C782B-957B-C4ED-13F8-3AB6518A9632}"/>
              </a:ext>
            </a:extLst>
          </p:cNvPr>
          <p:cNvSpPr/>
          <p:nvPr/>
        </p:nvSpPr>
        <p:spPr>
          <a:xfrm>
            <a:off x="3395745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BF8A69-2702-8197-6C97-8D38AA1C15DA}"/>
              </a:ext>
            </a:extLst>
          </p:cNvPr>
          <p:cNvSpPr/>
          <p:nvPr/>
        </p:nvSpPr>
        <p:spPr>
          <a:xfrm>
            <a:off x="3395746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2454B4-A626-C9A6-E138-D5C008307A21}"/>
              </a:ext>
            </a:extLst>
          </p:cNvPr>
          <p:cNvSpPr/>
          <p:nvPr/>
        </p:nvSpPr>
        <p:spPr>
          <a:xfrm>
            <a:off x="5954103" y="1658296"/>
            <a:ext cx="2272665" cy="40023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C16D47-883D-0377-5376-CD15792C95CC}"/>
              </a:ext>
            </a:extLst>
          </p:cNvPr>
          <p:cNvSpPr/>
          <p:nvPr/>
        </p:nvSpPr>
        <p:spPr>
          <a:xfrm>
            <a:off x="3395745" y="3493779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6C3EE6-4E4B-BBD1-B531-31A0A1F06F97}"/>
              </a:ext>
            </a:extLst>
          </p:cNvPr>
          <p:cNvSpPr/>
          <p:nvPr/>
        </p:nvSpPr>
        <p:spPr>
          <a:xfrm>
            <a:off x="3395745" y="296216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C75190-1890-67B9-316F-C3CBAA298B1E}"/>
              </a:ext>
            </a:extLst>
          </p:cNvPr>
          <p:cNvSpPr/>
          <p:nvPr/>
        </p:nvSpPr>
        <p:spPr>
          <a:xfrm>
            <a:off x="6411266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39A8A9-8FA1-148A-2EA9-A0B2E6186D7F}"/>
              </a:ext>
            </a:extLst>
          </p:cNvPr>
          <p:cNvSpPr/>
          <p:nvPr/>
        </p:nvSpPr>
        <p:spPr>
          <a:xfrm>
            <a:off x="6411267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B69954-29C7-E732-D586-400C826BEC76}"/>
              </a:ext>
            </a:extLst>
          </p:cNvPr>
          <p:cNvSpPr/>
          <p:nvPr/>
        </p:nvSpPr>
        <p:spPr>
          <a:xfrm>
            <a:off x="6411265" y="3491245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C8A6C94-53CA-A66A-079D-CAEDC13495DD}"/>
              </a:ext>
            </a:extLst>
          </p:cNvPr>
          <p:cNvSpPr/>
          <p:nvPr/>
        </p:nvSpPr>
        <p:spPr>
          <a:xfrm>
            <a:off x="6411265" y="295836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779FA6-A696-C85F-E286-AB271876611F}"/>
              </a:ext>
            </a:extLst>
          </p:cNvPr>
          <p:cNvSpPr/>
          <p:nvPr/>
        </p:nvSpPr>
        <p:spPr>
          <a:xfrm>
            <a:off x="6411266" y="2337556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A581F0-7F10-03A3-A755-15E56DEB9ECB}"/>
              </a:ext>
            </a:extLst>
          </p:cNvPr>
          <p:cNvSpPr/>
          <p:nvPr/>
        </p:nvSpPr>
        <p:spPr>
          <a:xfrm>
            <a:off x="6411265" y="180467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ED69C6B-9848-F951-FECD-260BD29CF302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H="1" flipV="1">
            <a:off x="4070264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19B44C-F524-2998-71DC-C8C1D293E27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4070264" y="3306936"/>
            <a:ext cx="0" cy="1868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F5EAF-F6C0-29EB-41B5-2848A49ED4F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4070264" y="3838553"/>
            <a:ext cx="0" cy="373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EE6D3E5C-C6B4-8FE7-3569-19BB02F49D6C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rot="16200000" flipH="1">
            <a:off x="5141095" y="1891330"/>
            <a:ext cx="873857" cy="3015520"/>
          </a:xfrm>
          <a:prstGeom prst="bentConnector5">
            <a:avLst>
              <a:gd name="adj1" fmla="val -53232"/>
              <a:gd name="adj2" fmla="val 50000"/>
              <a:gd name="adj3" fmla="val 11798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EF499F5D-5AF6-D1AD-C9A1-131E0830E9DF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3273585" y="3256710"/>
            <a:ext cx="918841" cy="674519"/>
          </a:xfrm>
          <a:prstGeom prst="bentConnector4">
            <a:avLst>
              <a:gd name="adj1" fmla="val -644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論理和 43">
            <a:extLst>
              <a:ext uri="{FF2B5EF4-FFF2-40B4-BE49-F238E27FC236}">
                <a16:creationId xmlns:a16="http://schemas.microsoft.com/office/drawing/2014/main" id="{E4E6A752-CD47-FA7A-364E-D70D215AC529}"/>
              </a:ext>
            </a:extLst>
          </p:cNvPr>
          <p:cNvSpPr/>
          <p:nvPr/>
        </p:nvSpPr>
        <p:spPr>
          <a:xfrm>
            <a:off x="3909946" y="5744717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576B16F5-D427-8F03-4036-803DCB10290E}"/>
              </a:ext>
            </a:extLst>
          </p:cNvPr>
          <p:cNvSpPr/>
          <p:nvPr/>
        </p:nvSpPr>
        <p:spPr>
          <a:xfrm>
            <a:off x="2491509" y="5681754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327D9A39-D51E-29CF-76BA-7A552FC1722F}"/>
              </a:ext>
            </a:extLst>
          </p:cNvPr>
          <p:cNvSpPr/>
          <p:nvPr/>
        </p:nvSpPr>
        <p:spPr>
          <a:xfrm>
            <a:off x="2495999" y="5803152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242F56D-1455-968E-10F4-25F2C754EE8E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2933930" y="5905034"/>
            <a:ext cx="97601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25AF4A7-6069-39C4-839C-DE50D9164B41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flipV="1">
            <a:off x="4070263" y="5112184"/>
            <a:ext cx="2" cy="632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25EA5A41-57CF-F4C1-D971-FDFD22131D8A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3150104" y="4630268"/>
            <a:ext cx="1165801" cy="674518"/>
          </a:xfrm>
          <a:prstGeom prst="bentConnector4">
            <a:avLst>
              <a:gd name="adj1" fmla="val 2200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カギ線コネクタ 69">
            <a:extLst>
              <a:ext uri="{FF2B5EF4-FFF2-40B4-BE49-F238E27FC236}">
                <a16:creationId xmlns:a16="http://schemas.microsoft.com/office/drawing/2014/main" id="{B0E9D042-1EC1-EA42-E640-73A90D68CE0F}"/>
              </a:ext>
            </a:extLst>
          </p:cNvPr>
          <p:cNvCxnSpPr>
            <a:cxnSpLocks/>
          </p:cNvCxnSpPr>
          <p:nvPr/>
        </p:nvCxnSpPr>
        <p:spPr>
          <a:xfrm rot="10800000">
            <a:off x="3624459" y="5138124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79F37831-6FA3-D276-CF1C-09AE959B088B}"/>
              </a:ext>
            </a:extLst>
          </p:cNvPr>
          <p:cNvCxnSpPr>
            <a:cxnSpLocks/>
          </p:cNvCxnSpPr>
          <p:nvPr/>
        </p:nvCxnSpPr>
        <p:spPr>
          <a:xfrm flipV="1">
            <a:off x="4070263" y="5138124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B3BA89A-539D-50F6-8D74-43935D923F1D}"/>
              </a:ext>
            </a:extLst>
          </p:cNvPr>
          <p:cNvCxnSpPr>
            <a:cxnSpLocks/>
          </p:cNvCxnSpPr>
          <p:nvPr/>
        </p:nvCxnSpPr>
        <p:spPr>
          <a:xfrm flipV="1">
            <a:off x="6743721" y="3841021"/>
            <a:ext cx="0" cy="1394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論理和 87">
            <a:extLst>
              <a:ext uri="{FF2B5EF4-FFF2-40B4-BE49-F238E27FC236}">
                <a16:creationId xmlns:a16="http://schemas.microsoft.com/office/drawing/2014/main" id="{25F79365-D10F-89CC-00E2-8C4295EBD289}"/>
              </a:ext>
            </a:extLst>
          </p:cNvPr>
          <p:cNvSpPr/>
          <p:nvPr/>
        </p:nvSpPr>
        <p:spPr>
          <a:xfrm>
            <a:off x="6925469" y="5742763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86A389D-F632-35E7-11DF-DE9CA406A1D3}"/>
              </a:ext>
            </a:extLst>
          </p:cNvPr>
          <p:cNvSpPr/>
          <p:nvPr/>
        </p:nvSpPr>
        <p:spPr>
          <a:xfrm>
            <a:off x="8217123" y="5679800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B464F58B-8743-2F58-5574-0374771C0D36}"/>
              </a:ext>
            </a:extLst>
          </p:cNvPr>
          <p:cNvSpPr/>
          <p:nvPr/>
        </p:nvSpPr>
        <p:spPr>
          <a:xfrm>
            <a:off x="8221613" y="5801198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63A6C159-83BD-C2B3-B4E4-EEA905270041}"/>
              </a:ext>
            </a:extLst>
          </p:cNvPr>
          <p:cNvCxnSpPr>
            <a:cxnSpLocks/>
            <a:stCxn id="89" idx="2"/>
            <a:endCxn id="88" idx="6"/>
          </p:cNvCxnSpPr>
          <p:nvPr/>
        </p:nvCxnSpPr>
        <p:spPr>
          <a:xfrm flipH="1">
            <a:off x="7246103" y="5903080"/>
            <a:ext cx="9710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564D5A1-5FF5-22E1-AE6B-B2016AE6ADC2}"/>
              </a:ext>
            </a:extLst>
          </p:cNvPr>
          <p:cNvCxnSpPr>
            <a:cxnSpLocks/>
            <a:stCxn id="88" idx="0"/>
            <a:endCxn id="15" idx="2"/>
          </p:cNvCxnSpPr>
          <p:nvPr/>
        </p:nvCxnSpPr>
        <p:spPr>
          <a:xfrm flipV="1">
            <a:off x="7085786" y="5112184"/>
            <a:ext cx="0" cy="6305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D5E66F64-69C1-3C4A-98C1-E2102D2A2CF2}"/>
              </a:ext>
            </a:extLst>
          </p:cNvPr>
          <p:cNvCxnSpPr>
            <a:cxnSpLocks/>
          </p:cNvCxnSpPr>
          <p:nvPr/>
        </p:nvCxnSpPr>
        <p:spPr>
          <a:xfrm flipV="1">
            <a:off x="7073651" y="5121587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>
            <a:extLst>
              <a:ext uri="{FF2B5EF4-FFF2-40B4-BE49-F238E27FC236}">
                <a16:creationId xmlns:a16="http://schemas.microsoft.com/office/drawing/2014/main" id="{FA767CBB-ADB7-34B1-2D5A-E66F576E051E}"/>
              </a:ext>
            </a:extLst>
          </p:cNvPr>
          <p:cNvCxnSpPr>
            <a:cxnSpLocks/>
          </p:cNvCxnSpPr>
          <p:nvPr/>
        </p:nvCxnSpPr>
        <p:spPr>
          <a:xfrm rot="10800000">
            <a:off x="6627843" y="5122059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>
            <a:extLst>
              <a:ext uri="{FF2B5EF4-FFF2-40B4-BE49-F238E27FC236}">
                <a16:creationId xmlns:a16="http://schemas.microsoft.com/office/drawing/2014/main" id="{DE9A6018-8CDD-1415-9035-3ED04674273A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6841757" y="4624914"/>
            <a:ext cx="1158834" cy="678258"/>
          </a:xfrm>
          <a:prstGeom prst="bentConnector4">
            <a:avLst>
              <a:gd name="adj1" fmla="val 2246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カギ線コネクタ 106">
            <a:extLst>
              <a:ext uri="{FF2B5EF4-FFF2-40B4-BE49-F238E27FC236}">
                <a16:creationId xmlns:a16="http://schemas.microsoft.com/office/drawing/2014/main" id="{A9DF46E8-342E-65D2-90A7-A74FA9CA77C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7077626" y="3868690"/>
            <a:ext cx="351709" cy="335391"/>
          </a:xfrm>
          <a:prstGeom prst="bentConnector3">
            <a:avLst>
              <a:gd name="adj1" fmla="val 44852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カギ線コネクタ 118">
            <a:extLst>
              <a:ext uri="{FF2B5EF4-FFF2-40B4-BE49-F238E27FC236}">
                <a16:creationId xmlns:a16="http://schemas.microsoft.com/office/drawing/2014/main" id="{CD576ADC-6E6A-E6C6-156E-6EFD081416CD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6935563" y="3285621"/>
            <a:ext cx="979611" cy="669867"/>
          </a:xfrm>
          <a:prstGeom prst="bentConnector4">
            <a:avLst>
              <a:gd name="adj1" fmla="val -2517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4CDED3A0-ED81-A19C-EFCD-15C7C8E54801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7085785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78255431-A899-4871-060E-5E838419A173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7085784" y="3303135"/>
            <a:ext cx="0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1A1AC18-D284-1462-D8AB-D28B8DCB6CF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7085784" y="2682330"/>
            <a:ext cx="1" cy="276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F7C8101B-6F5B-2D6A-A3E9-F3A42BE71679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7085784" y="2149446"/>
            <a:ext cx="1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3A2AF2F8-665C-CCAB-E415-FD2F4588970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6987757" y="2079736"/>
            <a:ext cx="875222" cy="669868"/>
          </a:xfrm>
          <a:prstGeom prst="bentConnector4">
            <a:avLst>
              <a:gd name="adj1" fmla="val 744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E78BE501-6F2E-32CC-9EBF-CD3680B26FE5}"/>
              </a:ext>
            </a:extLst>
          </p:cNvPr>
          <p:cNvSpPr/>
          <p:nvPr/>
        </p:nvSpPr>
        <p:spPr>
          <a:xfrm>
            <a:off x="6407526" y="1022815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7C144DF6-9B7A-CAE2-4C67-241447EE388C}"/>
              </a:ext>
            </a:extLst>
          </p:cNvPr>
          <p:cNvSpPr txBox="1"/>
          <p:nvPr/>
        </p:nvSpPr>
        <p:spPr>
          <a:xfrm>
            <a:off x="6613380" y="102867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CF4098F-B31B-FF2A-527D-3A0C0363224F}"/>
              </a:ext>
            </a:extLst>
          </p:cNvPr>
          <p:cNvSpPr/>
          <p:nvPr/>
        </p:nvSpPr>
        <p:spPr>
          <a:xfrm>
            <a:off x="8209986" y="1023606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4D89E6F-C994-961F-5E38-E10BE372FD15}"/>
              </a:ext>
            </a:extLst>
          </p:cNvPr>
          <p:cNvSpPr txBox="1"/>
          <p:nvPr/>
        </p:nvSpPr>
        <p:spPr>
          <a:xfrm>
            <a:off x="8270362" y="1028671"/>
            <a:ext cx="122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Softmax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FCE3965F-88D8-2679-5208-9DE95D98019A}"/>
              </a:ext>
            </a:extLst>
          </p:cNvPr>
          <p:cNvCxnSpPr>
            <a:cxnSpLocks/>
            <a:stCxn id="19" idx="0"/>
            <a:endCxn id="140" idx="2"/>
          </p:cNvCxnSpPr>
          <p:nvPr/>
        </p:nvCxnSpPr>
        <p:spPr>
          <a:xfrm flipH="1" flipV="1">
            <a:off x="7082045" y="1399191"/>
            <a:ext cx="3739" cy="405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DC783565-734B-5571-D1BF-0CB85EA3B591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>
            <a:off x="7756563" y="1211003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5656AC2-8885-E33E-8823-42C9864916D2}"/>
              </a:ext>
            </a:extLst>
          </p:cNvPr>
          <p:cNvCxnSpPr>
            <a:cxnSpLocks/>
          </p:cNvCxnSpPr>
          <p:nvPr/>
        </p:nvCxnSpPr>
        <p:spPr>
          <a:xfrm>
            <a:off x="9559023" y="1218949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DB05DED8-8932-C425-A3C5-E8A72FE127BB}"/>
              </a:ext>
            </a:extLst>
          </p:cNvPr>
          <p:cNvSpPr txBox="1"/>
          <p:nvPr/>
        </p:nvSpPr>
        <p:spPr>
          <a:xfrm>
            <a:off x="10012446" y="1023583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B0AEDFA-FF7B-1B6D-1017-DD30C18F4910}"/>
              </a:ext>
            </a:extLst>
          </p:cNvPr>
          <p:cNvSpPr/>
          <p:nvPr/>
        </p:nvSpPr>
        <p:spPr>
          <a:xfrm>
            <a:off x="3249105" y="6267468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DFA1CFFF-38F1-13EE-57EA-7E7F2435CF6E}"/>
              </a:ext>
            </a:extLst>
          </p:cNvPr>
          <p:cNvSpPr txBox="1"/>
          <p:nvPr/>
        </p:nvSpPr>
        <p:spPr>
          <a:xfrm>
            <a:off x="3274681" y="6288631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98BD3691-95C2-E15C-7705-48A96535DB1A}"/>
              </a:ext>
            </a:extLst>
          </p:cNvPr>
          <p:cNvSpPr/>
          <p:nvPr/>
        </p:nvSpPr>
        <p:spPr>
          <a:xfrm>
            <a:off x="6272813" y="6265795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D29D3112-6DA9-AC75-AC74-C8B9FB3CA474}"/>
              </a:ext>
            </a:extLst>
          </p:cNvPr>
          <p:cNvSpPr txBox="1"/>
          <p:nvPr/>
        </p:nvSpPr>
        <p:spPr>
          <a:xfrm>
            <a:off x="6298389" y="6286958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C2BEF4B9-F324-0455-FA8D-BB23A56941F7}"/>
              </a:ext>
            </a:extLst>
          </p:cNvPr>
          <p:cNvCxnSpPr>
            <a:cxnSpLocks/>
            <a:stCxn id="158" idx="0"/>
            <a:endCxn id="44" idx="4"/>
          </p:cNvCxnSpPr>
          <p:nvPr/>
        </p:nvCxnSpPr>
        <p:spPr>
          <a:xfrm flipV="1">
            <a:off x="4066725" y="6065351"/>
            <a:ext cx="3538" cy="2232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A6DC8695-04B0-5AC4-465C-F6301C28A788}"/>
              </a:ext>
            </a:extLst>
          </p:cNvPr>
          <p:cNvCxnSpPr>
            <a:cxnSpLocks/>
            <a:stCxn id="159" idx="0"/>
            <a:endCxn id="88" idx="4"/>
          </p:cNvCxnSpPr>
          <p:nvPr/>
        </p:nvCxnSpPr>
        <p:spPr>
          <a:xfrm flipH="1" flipV="1">
            <a:off x="7085786" y="6063397"/>
            <a:ext cx="4648" cy="2023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/>
              <p:nvPr/>
            </p:nvSpPr>
            <p:spPr>
              <a:xfrm>
                <a:off x="2267375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375" y="4767409"/>
                <a:ext cx="6623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/>
              <p:nvPr/>
            </p:nvSpPr>
            <p:spPr>
              <a:xfrm>
                <a:off x="8201593" y="4767410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593" y="4767410"/>
                <a:ext cx="662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E8985B4C-62DC-7683-777E-012673F0B4EB}"/>
              </a:ext>
            </a:extLst>
          </p:cNvPr>
          <p:cNvSpPr/>
          <p:nvPr/>
        </p:nvSpPr>
        <p:spPr>
          <a:xfrm>
            <a:off x="2217939" y="5595680"/>
            <a:ext cx="2186618" cy="626891"/>
          </a:xfrm>
          <a:prstGeom prst="rect">
            <a:avLst/>
          </a:prstGeom>
          <a:noFill/>
          <a:ln w="101600">
            <a:solidFill>
              <a:srgbClr val="FF0000">
                <a:alpha val="7985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9248351-C24B-9052-83B5-AEDA4E4F81CA}"/>
              </a:ext>
            </a:extLst>
          </p:cNvPr>
          <p:cNvSpPr/>
          <p:nvPr/>
        </p:nvSpPr>
        <p:spPr>
          <a:xfrm>
            <a:off x="6743721" y="5585255"/>
            <a:ext cx="2186618" cy="624017"/>
          </a:xfrm>
          <a:prstGeom prst="rect">
            <a:avLst/>
          </a:prstGeom>
          <a:noFill/>
          <a:ln w="101600">
            <a:solidFill>
              <a:srgbClr val="FF0000">
                <a:alpha val="7985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46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14E0A9-5EAF-0ADD-4C7C-0C5ED752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Positional</a:t>
            </a:r>
            <a:r>
              <a:rPr lang="ja-JP" altLang="en-US"/>
              <a:t> </a:t>
            </a:r>
            <a:r>
              <a:rPr lang="en-US" altLang="ja-JP" dirty="0"/>
              <a:t>Encoding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D1A3DA3-8317-5120-7979-7A0335D3F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/>
                  <a:t>各単語の位置情報を埋め込む</a:t>
                </a:r>
                <a:endParaRPr kumimoji="1" lang="en-US" altLang="ja-JP" dirty="0"/>
              </a:p>
              <a:p>
                <a:pPr lvl="1"/>
                <a:r>
                  <a:rPr lang="ja-JP" altLang="en-US"/>
                  <a:t>モデル内で順序を考慮した学習が可能になる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ja-JP" altLang="en-US"/>
                  <a:t>位置情報</a:t>
                </a:r>
                <a:r>
                  <a:rPr lang="ja-JP" altLang="en-US">
                    <a:solidFill>
                      <a:srgbClr val="FF0000"/>
                    </a:solidFill>
                  </a:rPr>
                  <a:t>行列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ja-JP" altLang="en-US"/>
                  <a:t>を計算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ja-JP" altLang="en-US"/>
                  <a:t>入力の</a:t>
                </a:r>
                <a:r>
                  <a:rPr lang="en-US" altLang="ja-JP" dirty="0"/>
                  <a:t>Embedding</a:t>
                </a:r>
                <a:r>
                  <a:rPr lang="ja-JP" altLang="en-US"/>
                  <a:t>と加算</a:t>
                </a:r>
                <a:endParaRPr lang="en-US" altLang="ja-JP" dirty="0"/>
              </a:p>
              <a:p>
                <a:endParaRPr lang="en-US" altLang="ja-JP" dirty="0"/>
              </a:p>
              <a:p>
                <a:pPr lvl="1"/>
                <a:endParaRPr kumimoji="1" lang="en-US" altLang="ja-JP" dirty="0"/>
              </a:p>
              <a:p>
                <a:pPr lvl="1"/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D1A3DA3-8317-5120-7979-7A0335D3F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09" t="-25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2CACA7-B796-196B-0F9A-A0D5C7C4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8E0DE0-8900-9195-6F5D-0F93BCB9399C}"/>
                  </a:ext>
                </a:extLst>
              </p:cNvPr>
              <p:cNvSpPr txBox="1"/>
              <p:nvPr/>
            </p:nvSpPr>
            <p:spPr>
              <a:xfrm>
                <a:off x="1277611" y="4305686"/>
                <a:ext cx="7086812" cy="248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,   2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𝑚𝑜𝑑𝑒𝑙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,   2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𝑚𝑜𝑑𝑒𝑙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8E0DE0-8900-9195-6F5D-0F93BCB93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611" y="4305686"/>
                <a:ext cx="7086812" cy="2481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CFAF50E-F19D-8C15-930F-CC36D1E25929}"/>
                  </a:ext>
                </a:extLst>
              </p:cNvPr>
              <p:cNvSpPr txBox="1"/>
              <p:nvPr/>
            </p:nvSpPr>
            <p:spPr>
              <a:xfrm>
                <a:off x="9185144" y="5265158"/>
                <a:ext cx="27959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	: </a:t>
                </a:r>
                <a:r>
                  <a:rPr kumimoji="1" lang="ja-JP" altLang="en-US" sz="2400" b="0">
                    <a:latin typeface="Cambria Math" panose="02040503050406030204" pitchFamily="18" charset="0"/>
                  </a:rPr>
                  <a:t>総次元数</a:t>
                </a:r>
                <a:endParaRPr kumimoji="1" lang="en-US" altLang="ja-JP" sz="2400" b="0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	: </a:t>
                </a:r>
                <a:r>
                  <a:rPr kumimoji="1" lang="ja-JP" altLang="en-US" sz="2400" b="0">
                    <a:latin typeface="Cambria Math" panose="02040503050406030204" pitchFamily="18" charset="0"/>
                  </a:rPr>
                  <a:t>文字の位置</a:t>
                </a:r>
                <a:endParaRPr kumimoji="1" lang="en-US" altLang="ja-JP" sz="2400" b="0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ja-JP" sz="2400" dirty="0">
                    <a:latin typeface="Cambria Math" panose="02040503050406030204" pitchFamily="18" charset="0"/>
                  </a:rPr>
                  <a:t> 	: </a:t>
                </a:r>
                <a:r>
                  <a:rPr lang="ja-JP" altLang="en-US" sz="2400">
                    <a:latin typeface="Cambria Math" panose="02040503050406030204" pitchFamily="18" charset="0"/>
                  </a:rPr>
                  <a:t>次元</a:t>
                </a:r>
                <a:endParaRPr lang="en-US" altLang="ja-JP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CFAF50E-F19D-8C15-930F-CC36D1E25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144" y="5265158"/>
                <a:ext cx="2795958" cy="1200329"/>
              </a:xfrm>
              <a:prstGeom prst="rect">
                <a:avLst/>
              </a:prstGeom>
              <a:blipFill>
                <a:blip r:embed="rId4"/>
                <a:stretch>
                  <a:fillRect l="-905" t="-5208" r="-2262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44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E9BF3C-F242-B34C-6793-41DDD8AC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時系列予測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CBCBDF-8FB6-618E-7396-A44993EE7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時系列データ：個々の要素に順序がある</a:t>
            </a:r>
            <a:r>
              <a:rPr lang="ja-JP" altLang="en-US"/>
              <a:t>データ</a:t>
            </a:r>
            <a:endParaRPr lang="en-US" altLang="ja-JP" dirty="0"/>
          </a:p>
          <a:p>
            <a:pPr lvl="1">
              <a:buClr>
                <a:schemeClr val="tx1"/>
              </a:buClr>
            </a:pPr>
            <a:r>
              <a:rPr kumimoji="1" lang="ja-JP" altLang="en-US">
                <a:solidFill>
                  <a:srgbClr val="FF0000"/>
                </a:solidFill>
              </a:rPr>
              <a:t>自然言語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ja-JP" altLang="en-US"/>
              <a:t>気象データ</a:t>
            </a:r>
            <a:endParaRPr kumimoji="1" lang="en-US" altLang="ja-JP" dirty="0"/>
          </a:p>
          <a:p>
            <a:pPr lvl="1"/>
            <a:r>
              <a:rPr kumimoji="1" lang="ja-JP" altLang="en-US"/>
              <a:t>株価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時系列予測のための従来手法</a:t>
            </a:r>
            <a:endParaRPr lang="en-US" altLang="ja-JP" dirty="0"/>
          </a:p>
          <a:p>
            <a:pPr lvl="1"/>
            <a:r>
              <a:rPr lang="en-US" altLang="ja-JP" dirty="0"/>
              <a:t>Recurrent Neural Network	(RNN[1986])</a:t>
            </a:r>
          </a:p>
          <a:p>
            <a:pPr lvl="1"/>
            <a:r>
              <a:rPr lang="en-US" altLang="ja-JP" dirty="0"/>
              <a:t>Sequence to Sequence 	(seq2seq[2014])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31E6CFB-8A1C-65F0-ACAB-3338F0BE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72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7441F94-63BF-327A-A9E0-94B3E67AD0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ja-JP" altLang="en-US"/>
                  <a:t>位置情報行列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の詳細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7441F94-63BF-327A-A9E0-94B3E67AD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12" b="-41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FBCF0D-0669-C9D9-5C1D-985E2C655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三角関数を用いる理由</a:t>
            </a:r>
            <a:endParaRPr kumimoji="1" lang="en-US" altLang="ja-JP" dirty="0"/>
          </a:p>
          <a:p>
            <a:pPr lvl="1"/>
            <a:r>
              <a:rPr kumimoji="1" lang="ja-JP" altLang="en-US"/>
              <a:t>埋め込む値を</a:t>
            </a:r>
            <a:r>
              <a:rPr kumimoji="1" lang="en-US" altLang="ja-JP" dirty="0"/>
              <a:t> -1 ~ 1 </a:t>
            </a:r>
            <a:r>
              <a:rPr kumimoji="1" lang="ja-JP" altLang="en-US"/>
              <a:t>の範囲に制限可能</a:t>
            </a:r>
            <a:endParaRPr kumimoji="1" lang="en-US" altLang="ja-JP" dirty="0"/>
          </a:p>
          <a:p>
            <a:r>
              <a:rPr lang="en-US" altLang="ja-JP" dirty="0"/>
              <a:t>10,000</a:t>
            </a:r>
            <a:r>
              <a:rPr lang="ja-JP" altLang="en-US"/>
              <a:t>とは</a:t>
            </a:r>
            <a:endParaRPr lang="en-US" altLang="ja-JP" dirty="0"/>
          </a:p>
          <a:p>
            <a:pPr lvl="1"/>
            <a:r>
              <a:rPr kumimoji="1" lang="ja-JP" altLang="en-US"/>
              <a:t>三角関数は周期関数なので同じ値が返ることがある</a:t>
            </a:r>
            <a:endParaRPr kumimoji="1" lang="en-US" altLang="ja-JP" dirty="0"/>
          </a:p>
          <a:p>
            <a:pPr lvl="1"/>
            <a:r>
              <a:rPr lang="ja-JP" altLang="en-US"/>
              <a:t>同じ値が現れないほど低い周波数を与える目的</a:t>
            </a:r>
            <a:endParaRPr kumimoji="1" lang="en-US" altLang="ja-JP" dirty="0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CDD787-B55F-394C-EDBD-9187CF84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19DB5DF-454B-5050-CC59-C613028A7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4" y="3714337"/>
            <a:ext cx="10828771" cy="2610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C646974-7321-77D7-E960-504A207D5252}"/>
                  </a:ext>
                </a:extLst>
              </p:cNvPr>
              <p:cNvSpPr txBox="1"/>
              <p:nvPr/>
            </p:nvSpPr>
            <p:spPr>
              <a:xfrm>
                <a:off x="7822109" y="1299079"/>
                <a:ext cx="4018792" cy="829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ja-JP" sz="3200" b="0" dirty="0"/>
                  <a:t>P</a:t>
                </a:r>
                <a:r>
                  <a:rPr kumimoji="1" lang="ja-JP" altLang="en-US" sz="3200" b="0" dirty="0"/>
                  <a:t>＝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1"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r>
                                      <a:rPr kumimoji="1"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32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3200" b="0" i="1" smtClean="0">
                                            <a:latin typeface="Cambria Math" panose="02040503050406030204" pitchFamily="18" charset="0"/>
                                          </a:rPr>
                                          <m:t>𝑚𝑜𝑑𝑒𝑙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kumimoji="1" lang="ja-JP" altLang="en-US" sz="32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C646974-7321-77D7-E960-504A207D5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109" y="1299079"/>
                <a:ext cx="4018792" cy="829330"/>
              </a:xfrm>
              <a:prstGeom prst="rect">
                <a:avLst/>
              </a:prstGeom>
              <a:blipFill>
                <a:blip r:embed="rId4"/>
                <a:stretch>
                  <a:fillRect l="-3774"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17EA46-BD44-871E-B63D-C68190ED3123}"/>
              </a:ext>
            </a:extLst>
          </p:cNvPr>
          <p:cNvSpPr txBox="1"/>
          <p:nvPr/>
        </p:nvSpPr>
        <p:spPr>
          <a:xfrm>
            <a:off x="7949901" y="63347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0">
                <a:latin typeface="Cambria Math" panose="02040503050406030204" pitchFamily="18" charset="0"/>
              </a:rPr>
              <a:t>低い周波数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7BBDE9-7450-D91E-B961-10ADF842D0F1}"/>
              </a:ext>
            </a:extLst>
          </p:cNvPr>
          <p:cNvSpPr txBox="1"/>
          <p:nvPr/>
        </p:nvSpPr>
        <p:spPr>
          <a:xfrm>
            <a:off x="2269061" y="63347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400">
                <a:latin typeface="Cambria Math" panose="02040503050406030204" pitchFamily="18" charset="0"/>
              </a:rPr>
              <a:t>通常の</a:t>
            </a:r>
            <a:r>
              <a:rPr kumimoji="1" lang="ja-JP" altLang="en-US" sz="2400" b="0">
                <a:latin typeface="Cambria Math" panose="02040503050406030204" pitchFamily="18" charset="0"/>
              </a:rPr>
              <a:t>周波数</a:t>
            </a:r>
          </a:p>
        </p:txBody>
      </p:sp>
    </p:spTree>
    <p:extLst>
      <p:ext uri="{BB962C8B-B14F-4D97-AF65-F5344CB8AC3E}">
        <p14:creationId xmlns:p14="http://schemas.microsoft.com/office/powerpoint/2010/main" val="190502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62F080-3424-A6D8-31AE-9E4A1534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位置情報行列</a:t>
            </a:r>
            <a:r>
              <a:rPr kumimoji="1" lang="ja-JP" altLang="en-US"/>
              <a:t>の形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0A12D4-E0DF-E5A7-7539-D1467DEB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E9B7E51-A461-4216-CF3A-AA004EEC8FFB}"/>
              </a:ext>
            </a:extLst>
          </p:cNvPr>
          <p:cNvGrpSpPr/>
          <p:nvPr/>
        </p:nvGrpSpPr>
        <p:grpSpPr>
          <a:xfrm>
            <a:off x="1129303" y="3880684"/>
            <a:ext cx="10711598" cy="2961259"/>
            <a:chOff x="1514313" y="2591274"/>
            <a:chExt cx="10711598" cy="29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18F34F9F-D9B7-C280-50C3-7A1B592645D4}"/>
                    </a:ext>
                  </a:extLst>
                </p:cNvPr>
                <p:cNvSpPr txBox="1"/>
                <p:nvPr/>
              </p:nvSpPr>
              <p:spPr>
                <a:xfrm>
                  <a:off x="2836353" y="3176049"/>
                  <a:ext cx="9389558" cy="23764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ja-JP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ja-JP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ja-JP" sz="24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altLang="ja-JP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num>
                                                  <m:den>
                                                    <m:sSup>
                                                      <m:sSup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10000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altLang="ja-JP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/</m:t>
                                                        </m:r>
                                                        <m:r>
                                                          <a:rPr lang="en-US" altLang="ja-JP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4</m:t>
                                                        </m:r>
                                                      </m:sup>
                                                    </m:sSup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altLang="ja-JP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num>
                                                  <m:den>
                                                    <m:sSup>
                                                      <m:sSup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10000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0/4</m:t>
                                                        </m:r>
                                                      </m:sup>
                                                    </m:sSup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kumimoji="1" lang="en-US" altLang="ja-JP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ja-JP" sz="24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n-US" altLang="ja-JP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en-US" altLang="ja-JP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num>
                                                        <m:den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10000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en-US" altLang="ja-JP" sz="2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/4</m:t>
                                                              </m:r>
                                                            </m:sup>
                                                          </m:sSup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ja-JP" sz="24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n-US" altLang="ja-JP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en-US" altLang="ja-JP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num>
                                                        <m:den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10000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en-US" altLang="ja-JP" sz="2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/4</m:t>
                                                              </m:r>
                                                            </m:sup>
                                                          </m:sSup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altLang="ja-JP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num>
                                                  <m:den>
                                                    <m:sSup>
                                                      <m:sSup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10000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0/4</m:t>
                                                        </m:r>
                                                      </m:sup>
                                                    </m:sSup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altLang="ja-JP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num>
                                                  <m:den>
                                                    <m:sSup>
                                                      <m:sSup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10000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0/4</m:t>
                                                        </m:r>
                                                      </m:sup>
                                                    </m:sSup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ja-JP" sz="24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n-US" altLang="ja-JP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en-US" altLang="ja-JP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10000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en-US" altLang="ja-JP" sz="2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/4</m:t>
                                                              </m:r>
                                                            </m:sup>
                                                          </m:sSup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ja-JP" sz="24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n-US" altLang="ja-JP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en-US" altLang="ja-JP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10000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en-US" altLang="ja-JP" sz="2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/4</m:t>
                                                              </m:r>
                                                            </m:sup>
                                                          </m:sSup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altLang="ja-JP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num>
                                                  <m:den>
                                                    <m:sSup>
                                                      <m:sSup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10000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0/4</m:t>
                                                        </m:r>
                                                      </m:sup>
                                                    </m:sSup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altLang="ja-JP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num>
                                                  <m:den>
                                                    <m:sSup>
                                                      <m:sSup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10000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0/4</m:t>
                                                        </m:r>
                                                      </m:sup>
                                                    </m:sSup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ja-JP" sz="240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n-US" altLang="ja-JP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en-US" altLang="ja-JP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num>
                                                        <m:den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10000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en-US" altLang="ja-JP" sz="2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/4</m:t>
                                                              </m:r>
                                                            </m:sup>
                                                          </m:sSup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ja-JP" sz="240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n-US" altLang="ja-JP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en-US" altLang="ja-JP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num>
                                                        <m:den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10000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en-US" altLang="ja-JP" sz="24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  <m:r>
                                                                <a:rPr lang="en-US" altLang="ja-JP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/4</m:t>
                                                              </m:r>
                                                            </m:sup>
                                                          </m:sSup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18F34F9F-D9B7-C280-50C3-7A1B59264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353" y="3176049"/>
                  <a:ext cx="9389558" cy="2376484"/>
                </a:xfrm>
                <a:prstGeom prst="rect">
                  <a:avLst/>
                </a:prstGeom>
                <a:blipFill>
                  <a:blip r:embed="rId2"/>
                  <a:stretch>
                    <a:fillRect b="-15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2CB70C7F-DE10-A882-707C-500A2B2163B5}"/>
                    </a:ext>
                  </a:extLst>
                </p:cNvPr>
                <p:cNvSpPr txBox="1"/>
                <p:nvPr/>
              </p:nvSpPr>
              <p:spPr>
                <a:xfrm>
                  <a:off x="3225179" y="2591274"/>
                  <a:ext cx="95949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1" lang="ja-JP" altLang="en-US" sz="32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2CB70C7F-DE10-A882-707C-500A2B216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179" y="2591274"/>
                  <a:ext cx="959493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42AB2669-A0CC-FE83-CB2D-E75067BA6F29}"/>
                </a:ext>
              </a:extLst>
            </p:cNvPr>
            <p:cNvSpPr txBox="1"/>
            <p:nvPr/>
          </p:nvSpPr>
          <p:spPr>
            <a:xfrm>
              <a:off x="1514313" y="2766509"/>
              <a:ext cx="942887" cy="2611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ja-JP" sz="2800" dirty="0">
                <a:latin typeface="Cambria Math" panose="020405030504060302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ja-JP" sz="2800" b="0" dirty="0">
                  <a:latin typeface="Cambria Math" panose="02040503050406030204" pitchFamily="18" charset="0"/>
                </a:rPr>
                <a:t>I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ja-JP" sz="2800" dirty="0">
                  <a:latin typeface="Cambria Math" panose="02040503050406030204" pitchFamily="18" charset="0"/>
                </a:rPr>
                <a:t>am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ja-JP" sz="2800" dirty="0">
                  <a:latin typeface="Cambria Math" panose="02040503050406030204" pitchFamily="18" charset="0"/>
                </a:rPr>
                <a:t>good</a:t>
              </a:r>
              <a:endParaRPr kumimoji="1" lang="en-US" altLang="ja-JP" sz="2800" b="0" dirty="0"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>
                <a:extLst>
                  <a:ext uri="{FF2B5EF4-FFF2-40B4-BE49-F238E27FC236}">
                    <a16:creationId xmlns:a16="http://schemas.microsoft.com/office/drawing/2014/main" id="{6C50F936-CACE-268E-7DDA-A20B6FA34B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746" y="1299079"/>
                <a:ext cx="11972081" cy="5488568"/>
              </a:xfrm>
            </p:spPr>
            <p:txBody>
              <a:bodyPr/>
              <a:lstStyle/>
              <a:p>
                <a:r>
                  <a:rPr kumimoji="1" lang="ja-JP" altLang="en-US"/>
                  <a:t>位置情報行列</a:t>
                </a:r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ja-JP" altLang="en-US"/>
                  <a:t>は以下の行列のようになる（イメージ）</a:t>
                </a:r>
                <a:endParaRPr kumimoji="1" lang="en-US" altLang="ja-JP" dirty="0"/>
              </a:p>
              <a:p>
                <a:pPr lvl="1"/>
                <a:r>
                  <a:rPr lang="en-US" altLang="ja-JP" dirty="0"/>
                  <a:t>sin , cos </a:t>
                </a:r>
                <a:r>
                  <a:rPr lang="ja-JP" altLang="en-US"/>
                  <a:t>が交互に出現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5" name="コンテンツ プレースホルダー 2">
                <a:extLst>
                  <a:ext uri="{FF2B5EF4-FFF2-40B4-BE49-F238E27FC236}">
                    <a16:creationId xmlns:a16="http://schemas.microsoft.com/office/drawing/2014/main" id="{6C50F936-CACE-268E-7DDA-A20B6FA34B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746" y="1299079"/>
                <a:ext cx="11972081" cy="5488568"/>
              </a:xfrm>
              <a:blipFill>
                <a:blip r:embed="rId4"/>
                <a:stretch>
                  <a:fillRect l="-1166" t="-23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96A18FF-278B-C86E-F947-5EAF434C60C3}"/>
                  </a:ext>
                </a:extLst>
              </p:cNvPr>
              <p:cNvSpPr txBox="1"/>
              <p:nvPr/>
            </p:nvSpPr>
            <p:spPr>
              <a:xfrm>
                <a:off x="426651" y="2659593"/>
                <a:ext cx="11443967" cy="835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 ,   2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𝑚𝑜𝑑𝑒𝑙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ja-JP" altLang="en-US" sz="2800" b="0" i="1" smtClean="0">
                          <a:latin typeface="Cambria Math" panose="02040503050406030204" pitchFamily="18" charset="0"/>
                        </a:rPr>
                        <m:t>　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ja-JP" altLang="en-US" sz="2800" b="0" i="1" smtClean="0">
                          <a:latin typeface="Cambria Math" panose="02040503050406030204" pitchFamily="18" charset="0"/>
                        </a:rPr>
                        <m:t>　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 ,   2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𝑚𝑜𝑑𝑒𝑙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96A18FF-278B-C86E-F947-5EAF434C6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51" y="2659593"/>
                <a:ext cx="11443967" cy="835742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48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06FA2-FD4F-F383-E137-7F6407A2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sin , cos </a:t>
            </a:r>
            <a:r>
              <a:rPr lang="ja-JP" altLang="en-US"/>
              <a:t>両方</a:t>
            </a:r>
            <a:r>
              <a:rPr kumimoji="1" lang="ja-JP" altLang="en-US"/>
              <a:t>用いる理由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303891-F6B6-2094-2C05-CCA3716F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低い</a:t>
            </a:r>
            <a:r>
              <a:rPr kumimoji="1" lang="ja-JP" altLang="en-US"/>
              <a:t>周波数の三角関数では値の変化が小さい</a:t>
            </a:r>
            <a:endParaRPr kumimoji="1" lang="en-US" altLang="ja-JP" dirty="0"/>
          </a:p>
          <a:p>
            <a:r>
              <a:rPr kumimoji="1" lang="ja-JP" altLang="en-US"/>
              <a:t>表現力を大きくするために両方使用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FB9409-D823-611F-03C9-29AB27C1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3B373B-7626-6FDC-00E7-E67128C2D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01"/>
          <a:stretch/>
        </p:blipFill>
        <p:spPr>
          <a:xfrm>
            <a:off x="3184330" y="3778829"/>
            <a:ext cx="6261332" cy="3008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683571-A2E1-469C-2F6E-B43303C7B4CE}"/>
                  </a:ext>
                </a:extLst>
              </p:cNvPr>
              <p:cNvSpPr txBox="1"/>
              <p:nvPr/>
            </p:nvSpPr>
            <p:spPr>
              <a:xfrm>
                <a:off x="383661" y="1207479"/>
                <a:ext cx="11443967" cy="835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 ,   2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𝑚𝑜𝑑𝑒𝑙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ja-JP" altLang="en-US" sz="2800" b="0" i="1" smtClean="0">
                          <a:latin typeface="Cambria Math" panose="02040503050406030204" pitchFamily="18" charset="0"/>
                        </a:rPr>
                        <m:t>　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ja-JP" altLang="en-US" sz="2800" b="0" i="1" smtClean="0">
                          <a:latin typeface="Cambria Math" panose="02040503050406030204" pitchFamily="18" charset="0"/>
                        </a:rPr>
                        <m:t>　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 ,   2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𝑚𝑜𝑑𝑒𝑙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683571-A2E1-469C-2F6E-B43303C7B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1" y="1207479"/>
                <a:ext cx="11443967" cy="835742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402C8E1-B724-B847-F9CC-03F4D4339EE5}"/>
                  </a:ext>
                </a:extLst>
              </p:cNvPr>
              <p:cNvSpPr txBox="1"/>
              <p:nvPr/>
            </p:nvSpPr>
            <p:spPr>
              <a:xfrm>
                <a:off x="9344628" y="2306657"/>
                <a:ext cx="27959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	: </a:t>
                </a:r>
                <a:r>
                  <a:rPr kumimoji="1" lang="ja-JP" altLang="en-US" sz="2400" b="0">
                    <a:latin typeface="Cambria Math" panose="02040503050406030204" pitchFamily="18" charset="0"/>
                  </a:rPr>
                  <a:t>総次元数</a:t>
                </a:r>
                <a:endParaRPr kumimoji="1" lang="en-US" altLang="ja-JP" sz="2400" b="0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	: </a:t>
                </a:r>
                <a:r>
                  <a:rPr kumimoji="1" lang="ja-JP" altLang="en-US" sz="2400" b="0">
                    <a:latin typeface="Cambria Math" panose="02040503050406030204" pitchFamily="18" charset="0"/>
                  </a:rPr>
                  <a:t>文字の位置</a:t>
                </a:r>
                <a:endParaRPr kumimoji="1" lang="en-US" altLang="ja-JP" sz="2400" b="0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ja-JP" sz="2400" dirty="0">
                    <a:latin typeface="Cambria Math" panose="02040503050406030204" pitchFamily="18" charset="0"/>
                  </a:rPr>
                  <a:t> 	: </a:t>
                </a:r>
                <a:r>
                  <a:rPr lang="ja-JP" altLang="en-US" sz="2400">
                    <a:latin typeface="Cambria Math" panose="02040503050406030204" pitchFamily="18" charset="0"/>
                  </a:rPr>
                  <a:t>次元</a:t>
                </a:r>
                <a:endParaRPr lang="en-US" altLang="ja-JP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402C8E1-B724-B847-F9CC-03F4D433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628" y="2306657"/>
                <a:ext cx="2795958" cy="1200329"/>
              </a:xfrm>
              <a:prstGeom prst="rect">
                <a:avLst/>
              </a:prstGeom>
              <a:blipFill>
                <a:blip r:embed="rId4"/>
                <a:stretch>
                  <a:fillRect l="-450" t="-5263" r="-2252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696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7EF2F-16AC-2AA8-5191-FEDC9119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機構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493B3C-14E2-656C-2781-7C317B5D2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/>
              <a:t>前処理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/>
              <a:t>Multi-Head Attention</a:t>
            </a:r>
          </a:p>
          <a:p>
            <a:pPr lvl="1">
              <a:lnSpc>
                <a:spcPct val="150000"/>
              </a:lnSpc>
            </a:pPr>
            <a:r>
              <a:rPr kumimoji="1" lang="en-US" altLang="ja-JP" dirty="0"/>
              <a:t>Multi-Head Attention </a:t>
            </a:r>
            <a:r>
              <a:rPr lang="ja-JP" altLang="en-US"/>
              <a:t>計算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en-US" altLang="ja-JP" dirty="0"/>
              <a:t>Single Head</a:t>
            </a:r>
            <a:r>
              <a:rPr lang="ja-JP" altLang="en-US"/>
              <a:t>との違い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en-US" altLang="ja-JP" dirty="0"/>
              <a:t>Self Attention </a:t>
            </a:r>
            <a:r>
              <a:rPr lang="ja-JP" altLang="en-US"/>
              <a:t>とは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フィードフォワードネットワーク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600B94-CFBD-2C8B-0049-4CFA4ECA1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02D447-F7F4-BB39-6A6E-A4C6B092C227}"/>
              </a:ext>
            </a:extLst>
          </p:cNvPr>
          <p:cNvSpPr/>
          <p:nvPr/>
        </p:nvSpPr>
        <p:spPr>
          <a:xfrm>
            <a:off x="104173" y="1952786"/>
            <a:ext cx="6265630" cy="285339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3091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C8330-16AF-F95E-95A7-DC4DF41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/>
              <a:t>Multi Head Attention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E7D896-C281-E3BE-8629-7248A931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33AAC9-84EB-3F52-F9F7-A48047B798AC}"/>
              </a:ext>
            </a:extLst>
          </p:cNvPr>
          <p:cNvSpPr/>
          <p:nvPr/>
        </p:nvSpPr>
        <p:spPr>
          <a:xfrm>
            <a:off x="2933933" y="2682330"/>
            <a:ext cx="2272665" cy="29783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3C782B-957B-C4ED-13F8-3AB6518A9632}"/>
              </a:ext>
            </a:extLst>
          </p:cNvPr>
          <p:cNvSpPr/>
          <p:nvPr/>
        </p:nvSpPr>
        <p:spPr>
          <a:xfrm>
            <a:off x="3395745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BF8A69-2702-8197-6C97-8D38AA1C15DA}"/>
              </a:ext>
            </a:extLst>
          </p:cNvPr>
          <p:cNvSpPr/>
          <p:nvPr/>
        </p:nvSpPr>
        <p:spPr>
          <a:xfrm>
            <a:off x="3395746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2454B4-A626-C9A6-E138-D5C008307A21}"/>
              </a:ext>
            </a:extLst>
          </p:cNvPr>
          <p:cNvSpPr/>
          <p:nvPr/>
        </p:nvSpPr>
        <p:spPr>
          <a:xfrm>
            <a:off x="5954103" y="1658296"/>
            <a:ext cx="2272665" cy="40023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C16D47-883D-0377-5376-CD15792C95CC}"/>
              </a:ext>
            </a:extLst>
          </p:cNvPr>
          <p:cNvSpPr/>
          <p:nvPr/>
        </p:nvSpPr>
        <p:spPr>
          <a:xfrm>
            <a:off x="3395745" y="3493779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6C3EE6-4E4B-BBD1-B531-31A0A1F06F97}"/>
              </a:ext>
            </a:extLst>
          </p:cNvPr>
          <p:cNvSpPr/>
          <p:nvPr/>
        </p:nvSpPr>
        <p:spPr>
          <a:xfrm>
            <a:off x="3395745" y="296216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C75190-1890-67B9-316F-C3CBAA298B1E}"/>
              </a:ext>
            </a:extLst>
          </p:cNvPr>
          <p:cNvSpPr/>
          <p:nvPr/>
        </p:nvSpPr>
        <p:spPr>
          <a:xfrm>
            <a:off x="6411266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39A8A9-8FA1-148A-2EA9-A0B2E6186D7F}"/>
              </a:ext>
            </a:extLst>
          </p:cNvPr>
          <p:cNvSpPr/>
          <p:nvPr/>
        </p:nvSpPr>
        <p:spPr>
          <a:xfrm>
            <a:off x="6411267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B69954-29C7-E732-D586-400C826BEC76}"/>
              </a:ext>
            </a:extLst>
          </p:cNvPr>
          <p:cNvSpPr/>
          <p:nvPr/>
        </p:nvSpPr>
        <p:spPr>
          <a:xfrm>
            <a:off x="6411265" y="3491245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C8A6C94-53CA-A66A-079D-CAEDC13495DD}"/>
              </a:ext>
            </a:extLst>
          </p:cNvPr>
          <p:cNvSpPr/>
          <p:nvPr/>
        </p:nvSpPr>
        <p:spPr>
          <a:xfrm>
            <a:off x="6411265" y="295836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779FA6-A696-C85F-E286-AB271876611F}"/>
              </a:ext>
            </a:extLst>
          </p:cNvPr>
          <p:cNvSpPr/>
          <p:nvPr/>
        </p:nvSpPr>
        <p:spPr>
          <a:xfrm>
            <a:off x="6411266" y="2337556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A581F0-7F10-03A3-A755-15E56DEB9ECB}"/>
              </a:ext>
            </a:extLst>
          </p:cNvPr>
          <p:cNvSpPr/>
          <p:nvPr/>
        </p:nvSpPr>
        <p:spPr>
          <a:xfrm>
            <a:off x="6411265" y="180467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ED69C6B-9848-F951-FECD-260BD29CF302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H="1" flipV="1">
            <a:off x="4070264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19B44C-F524-2998-71DC-C8C1D293E27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4070264" y="3306936"/>
            <a:ext cx="0" cy="1868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F5EAF-F6C0-29EB-41B5-2848A49ED4F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4070264" y="3838553"/>
            <a:ext cx="0" cy="373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EE6D3E5C-C6B4-8FE7-3569-19BB02F49D6C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rot="16200000" flipH="1">
            <a:off x="5141095" y="1891330"/>
            <a:ext cx="873857" cy="3015520"/>
          </a:xfrm>
          <a:prstGeom prst="bentConnector5">
            <a:avLst>
              <a:gd name="adj1" fmla="val -53232"/>
              <a:gd name="adj2" fmla="val 50000"/>
              <a:gd name="adj3" fmla="val 11798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EF499F5D-5AF6-D1AD-C9A1-131E0830E9DF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3273585" y="3256710"/>
            <a:ext cx="918841" cy="674519"/>
          </a:xfrm>
          <a:prstGeom prst="bentConnector4">
            <a:avLst>
              <a:gd name="adj1" fmla="val -644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論理和 43">
            <a:extLst>
              <a:ext uri="{FF2B5EF4-FFF2-40B4-BE49-F238E27FC236}">
                <a16:creationId xmlns:a16="http://schemas.microsoft.com/office/drawing/2014/main" id="{E4E6A752-CD47-FA7A-364E-D70D215AC529}"/>
              </a:ext>
            </a:extLst>
          </p:cNvPr>
          <p:cNvSpPr/>
          <p:nvPr/>
        </p:nvSpPr>
        <p:spPr>
          <a:xfrm>
            <a:off x="3909946" y="5744717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576B16F5-D427-8F03-4036-803DCB10290E}"/>
              </a:ext>
            </a:extLst>
          </p:cNvPr>
          <p:cNvSpPr/>
          <p:nvPr/>
        </p:nvSpPr>
        <p:spPr>
          <a:xfrm>
            <a:off x="2491509" y="5681754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327D9A39-D51E-29CF-76BA-7A552FC1722F}"/>
              </a:ext>
            </a:extLst>
          </p:cNvPr>
          <p:cNvSpPr/>
          <p:nvPr/>
        </p:nvSpPr>
        <p:spPr>
          <a:xfrm>
            <a:off x="2495999" y="5803152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242F56D-1455-968E-10F4-25F2C754EE8E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2933930" y="5905034"/>
            <a:ext cx="97601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25AF4A7-6069-39C4-839C-DE50D9164B41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flipV="1">
            <a:off x="4070263" y="5112184"/>
            <a:ext cx="2" cy="632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25EA5A41-57CF-F4C1-D971-FDFD22131D8A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3150104" y="4630268"/>
            <a:ext cx="1165801" cy="674518"/>
          </a:xfrm>
          <a:prstGeom prst="bentConnector4">
            <a:avLst>
              <a:gd name="adj1" fmla="val 2200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カギ線コネクタ 69">
            <a:extLst>
              <a:ext uri="{FF2B5EF4-FFF2-40B4-BE49-F238E27FC236}">
                <a16:creationId xmlns:a16="http://schemas.microsoft.com/office/drawing/2014/main" id="{B0E9D042-1EC1-EA42-E640-73A90D68CE0F}"/>
              </a:ext>
            </a:extLst>
          </p:cNvPr>
          <p:cNvCxnSpPr>
            <a:cxnSpLocks/>
          </p:cNvCxnSpPr>
          <p:nvPr/>
        </p:nvCxnSpPr>
        <p:spPr>
          <a:xfrm rot="10800000">
            <a:off x="3624459" y="5138124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79F37831-6FA3-D276-CF1C-09AE959B088B}"/>
              </a:ext>
            </a:extLst>
          </p:cNvPr>
          <p:cNvCxnSpPr>
            <a:cxnSpLocks/>
          </p:cNvCxnSpPr>
          <p:nvPr/>
        </p:nvCxnSpPr>
        <p:spPr>
          <a:xfrm flipV="1">
            <a:off x="4070263" y="5138124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B3BA89A-539D-50F6-8D74-43935D923F1D}"/>
              </a:ext>
            </a:extLst>
          </p:cNvPr>
          <p:cNvCxnSpPr>
            <a:cxnSpLocks/>
          </p:cNvCxnSpPr>
          <p:nvPr/>
        </p:nvCxnSpPr>
        <p:spPr>
          <a:xfrm flipV="1">
            <a:off x="6743721" y="3841021"/>
            <a:ext cx="0" cy="1394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論理和 87">
            <a:extLst>
              <a:ext uri="{FF2B5EF4-FFF2-40B4-BE49-F238E27FC236}">
                <a16:creationId xmlns:a16="http://schemas.microsoft.com/office/drawing/2014/main" id="{25F79365-D10F-89CC-00E2-8C4295EBD289}"/>
              </a:ext>
            </a:extLst>
          </p:cNvPr>
          <p:cNvSpPr/>
          <p:nvPr/>
        </p:nvSpPr>
        <p:spPr>
          <a:xfrm>
            <a:off x="6925469" y="5742763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86A389D-F632-35E7-11DF-DE9CA406A1D3}"/>
              </a:ext>
            </a:extLst>
          </p:cNvPr>
          <p:cNvSpPr/>
          <p:nvPr/>
        </p:nvSpPr>
        <p:spPr>
          <a:xfrm>
            <a:off x="8217123" y="5679800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B464F58B-8743-2F58-5574-0374771C0D36}"/>
              </a:ext>
            </a:extLst>
          </p:cNvPr>
          <p:cNvSpPr/>
          <p:nvPr/>
        </p:nvSpPr>
        <p:spPr>
          <a:xfrm>
            <a:off x="8221613" y="5801198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63A6C159-83BD-C2B3-B4E4-EEA905270041}"/>
              </a:ext>
            </a:extLst>
          </p:cNvPr>
          <p:cNvCxnSpPr>
            <a:cxnSpLocks/>
            <a:stCxn id="89" idx="2"/>
            <a:endCxn id="88" idx="6"/>
          </p:cNvCxnSpPr>
          <p:nvPr/>
        </p:nvCxnSpPr>
        <p:spPr>
          <a:xfrm flipH="1">
            <a:off x="7246103" y="5903080"/>
            <a:ext cx="9710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564D5A1-5FF5-22E1-AE6B-B2016AE6ADC2}"/>
              </a:ext>
            </a:extLst>
          </p:cNvPr>
          <p:cNvCxnSpPr>
            <a:cxnSpLocks/>
            <a:stCxn id="88" idx="0"/>
            <a:endCxn id="15" idx="2"/>
          </p:cNvCxnSpPr>
          <p:nvPr/>
        </p:nvCxnSpPr>
        <p:spPr>
          <a:xfrm flipV="1">
            <a:off x="7085786" y="5112184"/>
            <a:ext cx="0" cy="6305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D5E66F64-69C1-3C4A-98C1-E2102D2A2CF2}"/>
              </a:ext>
            </a:extLst>
          </p:cNvPr>
          <p:cNvCxnSpPr>
            <a:cxnSpLocks/>
          </p:cNvCxnSpPr>
          <p:nvPr/>
        </p:nvCxnSpPr>
        <p:spPr>
          <a:xfrm flipV="1">
            <a:off x="7073651" y="5121587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>
            <a:extLst>
              <a:ext uri="{FF2B5EF4-FFF2-40B4-BE49-F238E27FC236}">
                <a16:creationId xmlns:a16="http://schemas.microsoft.com/office/drawing/2014/main" id="{FA767CBB-ADB7-34B1-2D5A-E66F576E051E}"/>
              </a:ext>
            </a:extLst>
          </p:cNvPr>
          <p:cNvCxnSpPr>
            <a:cxnSpLocks/>
          </p:cNvCxnSpPr>
          <p:nvPr/>
        </p:nvCxnSpPr>
        <p:spPr>
          <a:xfrm rot="10800000">
            <a:off x="6627843" y="5122059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>
            <a:extLst>
              <a:ext uri="{FF2B5EF4-FFF2-40B4-BE49-F238E27FC236}">
                <a16:creationId xmlns:a16="http://schemas.microsoft.com/office/drawing/2014/main" id="{DE9A6018-8CDD-1415-9035-3ED04674273A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6841757" y="4624914"/>
            <a:ext cx="1158834" cy="678258"/>
          </a:xfrm>
          <a:prstGeom prst="bentConnector4">
            <a:avLst>
              <a:gd name="adj1" fmla="val 2246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カギ線コネクタ 106">
            <a:extLst>
              <a:ext uri="{FF2B5EF4-FFF2-40B4-BE49-F238E27FC236}">
                <a16:creationId xmlns:a16="http://schemas.microsoft.com/office/drawing/2014/main" id="{A9DF46E8-342E-65D2-90A7-A74FA9CA77C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7077626" y="3868690"/>
            <a:ext cx="351709" cy="335391"/>
          </a:xfrm>
          <a:prstGeom prst="bentConnector3">
            <a:avLst>
              <a:gd name="adj1" fmla="val 44852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カギ線コネクタ 118">
            <a:extLst>
              <a:ext uri="{FF2B5EF4-FFF2-40B4-BE49-F238E27FC236}">
                <a16:creationId xmlns:a16="http://schemas.microsoft.com/office/drawing/2014/main" id="{CD576ADC-6E6A-E6C6-156E-6EFD081416CD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6935563" y="3285621"/>
            <a:ext cx="979611" cy="669867"/>
          </a:xfrm>
          <a:prstGeom prst="bentConnector4">
            <a:avLst>
              <a:gd name="adj1" fmla="val -2517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4CDED3A0-ED81-A19C-EFCD-15C7C8E54801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7085785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78255431-A899-4871-060E-5E838419A173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7085784" y="3303135"/>
            <a:ext cx="0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1A1AC18-D284-1462-D8AB-D28B8DCB6CF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7085784" y="2682330"/>
            <a:ext cx="1" cy="276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F7C8101B-6F5B-2D6A-A3E9-F3A42BE71679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7085784" y="2149446"/>
            <a:ext cx="1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3A2AF2F8-665C-CCAB-E415-FD2F4588970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6987757" y="2079736"/>
            <a:ext cx="875222" cy="669868"/>
          </a:xfrm>
          <a:prstGeom prst="bentConnector4">
            <a:avLst>
              <a:gd name="adj1" fmla="val 744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E78BE501-6F2E-32CC-9EBF-CD3680B26FE5}"/>
              </a:ext>
            </a:extLst>
          </p:cNvPr>
          <p:cNvSpPr/>
          <p:nvPr/>
        </p:nvSpPr>
        <p:spPr>
          <a:xfrm>
            <a:off x="6407526" y="1022815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7C144DF6-9B7A-CAE2-4C67-241447EE388C}"/>
              </a:ext>
            </a:extLst>
          </p:cNvPr>
          <p:cNvSpPr txBox="1"/>
          <p:nvPr/>
        </p:nvSpPr>
        <p:spPr>
          <a:xfrm>
            <a:off x="6613380" y="102867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CF4098F-B31B-FF2A-527D-3A0C0363224F}"/>
              </a:ext>
            </a:extLst>
          </p:cNvPr>
          <p:cNvSpPr/>
          <p:nvPr/>
        </p:nvSpPr>
        <p:spPr>
          <a:xfrm>
            <a:off x="8209986" y="1023606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4D89E6F-C994-961F-5E38-E10BE372FD15}"/>
              </a:ext>
            </a:extLst>
          </p:cNvPr>
          <p:cNvSpPr txBox="1"/>
          <p:nvPr/>
        </p:nvSpPr>
        <p:spPr>
          <a:xfrm>
            <a:off x="8270362" y="1028671"/>
            <a:ext cx="122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Softmax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FCE3965F-88D8-2679-5208-9DE95D98019A}"/>
              </a:ext>
            </a:extLst>
          </p:cNvPr>
          <p:cNvCxnSpPr>
            <a:cxnSpLocks/>
            <a:stCxn id="19" idx="0"/>
            <a:endCxn id="140" idx="2"/>
          </p:cNvCxnSpPr>
          <p:nvPr/>
        </p:nvCxnSpPr>
        <p:spPr>
          <a:xfrm flipH="1" flipV="1">
            <a:off x="7082045" y="1399191"/>
            <a:ext cx="3739" cy="405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DC783565-734B-5571-D1BF-0CB85EA3B591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>
            <a:off x="7756563" y="1211003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5656AC2-8885-E33E-8823-42C9864916D2}"/>
              </a:ext>
            </a:extLst>
          </p:cNvPr>
          <p:cNvCxnSpPr>
            <a:cxnSpLocks/>
          </p:cNvCxnSpPr>
          <p:nvPr/>
        </p:nvCxnSpPr>
        <p:spPr>
          <a:xfrm>
            <a:off x="9559023" y="1218949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DB05DED8-8932-C425-A3C5-E8A72FE127BB}"/>
              </a:ext>
            </a:extLst>
          </p:cNvPr>
          <p:cNvSpPr txBox="1"/>
          <p:nvPr/>
        </p:nvSpPr>
        <p:spPr>
          <a:xfrm>
            <a:off x="10012446" y="1023583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B0AEDFA-FF7B-1B6D-1017-DD30C18F4910}"/>
              </a:ext>
            </a:extLst>
          </p:cNvPr>
          <p:cNvSpPr/>
          <p:nvPr/>
        </p:nvSpPr>
        <p:spPr>
          <a:xfrm>
            <a:off x="3249105" y="6267468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DFA1CFFF-38F1-13EE-57EA-7E7F2435CF6E}"/>
              </a:ext>
            </a:extLst>
          </p:cNvPr>
          <p:cNvSpPr txBox="1"/>
          <p:nvPr/>
        </p:nvSpPr>
        <p:spPr>
          <a:xfrm>
            <a:off x="3274681" y="6288631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98BD3691-95C2-E15C-7705-48A96535DB1A}"/>
              </a:ext>
            </a:extLst>
          </p:cNvPr>
          <p:cNvSpPr/>
          <p:nvPr/>
        </p:nvSpPr>
        <p:spPr>
          <a:xfrm>
            <a:off x="6272813" y="6265795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D29D3112-6DA9-AC75-AC74-C8B9FB3CA474}"/>
              </a:ext>
            </a:extLst>
          </p:cNvPr>
          <p:cNvSpPr txBox="1"/>
          <p:nvPr/>
        </p:nvSpPr>
        <p:spPr>
          <a:xfrm>
            <a:off x="6298389" y="6286958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C2BEF4B9-F324-0455-FA8D-BB23A56941F7}"/>
              </a:ext>
            </a:extLst>
          </p:cNvPr>
          <p:cNvCxnSpPr>
            <a:cxnSpLocks/>
            <a:stCxn id="158" idx="0"/>
            <a:endCxn id="44" idx="4"/>
          </p:cNvCxnSpPr>
          <p:nvPr/>
        </p:nvCxnSpPr>
        <p:spPr>
          <a:xfrm flipV="1">
            <a:off x="4066725" y="6065351"/>
            <a:ext cx="3538" cy="2232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A6DC8695-04B0-5AC4-465C-F6301C28A788}"/>
              </a:ext>
            </a:extLst>
          </p:cNvPr>
          <p:cNvCxnSpPr>
            <a:cxnSpLocks/>
            <a:stCxn id="159" idx="0"/>
            <a:endCxn id="88" idx="4"/>
          </p:cNvCxnSpPr>
          <p:nvPr/>
        </p:nvCxnSpPr>
        <p:spPr>
          <a:xfrm flipH="1" flipV="1">
            <a:off x="7085786" y="6063397"/>
            <a:ext cx="4648" cy="2023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/>
              <p:nvPr/>
            </p:nvSpPr>
            <p:spPr>
              <a:xfrm>
                <a:off x="2267375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375" y="4767409"/>
                <a:ext cx="6623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/>
              <p:nvPr/>
            </p:nvSpPr>
            <p:spPr>
              <a:xfrm>
                <a:off x="8201593" y="4767410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593" y="4767410"/>
                <a:ext cx="662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E8985B4C-62DC-7683-777E-012673F0B4EB}"/>
              </a:ext>
            </a:extLst>
          </p:cNvPr>
          <p:cNvSpPr/>
          <p:nvPr/>
        </p:nvSpPr>
        <p:spPr>
          <a:xfrm>
            <a:off x="3271800" y="4695544"/>
            <a:ext cx="1612539" cy="811450"/>
          </a:xfrm>
          <a:prstGeom prst="rect">
            <a:avLst/>
          </a:prstGeom>
          <a:noFill/>
          <a:ln w="101600">
            <a:solidFill>
              <a:srgbClr val="FF0000">
                <a:alpha val="7985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5759A0C-9B05-EABF-7BDC-CA28DC6DB94C}"/>
              </a:ext>
            </a:extLst>
          </p:cNvPr>
          <p:cNvSpPr/>
          <p:nvPr/>
        </p:nvSpPr>
        <p:spPr>
          <a:xfrm>
            <a:off x="6284163" y="4691796"/>
            <a:ext cx="1612539" cy="767013"/>
          </a:xfrm>
          <a:prstGeom prst="rect">
            <a:avLst/>
          </a:prstGeom>
          <a:noFill/>
          <a:ln w="101600">
            <a:solidFill>
              <a:srgbClr val="FF0000">
                <a:alpha val="7985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881757D-C98A-55F8-AD57-52AF0B902360}"/>
              </a:ext>
            </a:extLst>
          </p:cNvPr>
          <p:cNvSpPr/>
          <p:nvPr/>
        </p:nvSpPr>
        <p:spPr>
          <a:xfrm>
            <a:off x="6284163" y="3433717"/>
            <a:ext cx="1583447" cy="693871"/>
          </a:xfrm>
          <a:prstGeom prst="rect">
            <a:avLst/>
          </a:prstGeom>
          <a:noFill/>
          <a:ln w="101600">
            <a:solidFill>
              <a:srgbClr val="FF0000">
                <a:alpha val="7985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715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915FF7AC-A823-2C98-D84D-25456C9495DD}"/>
              </a:ext>
            </a:extLst>
          </p:cNvPr>
          <p:cNvCxnSpPr>
            <a:cxnSpLocks/>
          </p:cNvCxnSpPr>
          <p:nvPr/>
        </p:nvCxnSpPr>
        <p:spPr>
          <a:xfrm flipV="1">
            <a:off x="4232187" y="6030062"/>
            <a:ext cx="122745" cy="254726"/>
          </a:xfrm>
          <a:prstGeom prst="straightConnector1">
            <a:avLst/>
          </a:prstGeom>
          <a:ln w="25400">
            <a:solidFill>
              <a:schemeClr val="tx1">
                <a:alpha val="6148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BD1AE010-F67B-3063-EFED-B7D3CDEE1EC9}"/>
              </a:ext>
            </a:extLst>
          </p:cNvPr>
          <p:cNvCxnSpPr>
            <a:cxnSpLocks/>
          </p:cNvCxnSpPr>
          <p:nvPr/>
        </p:nvCxnSpPr>
        <p:spPr>
          <a:xfrm flipV="1">
            <a:off x="4232187" y="5951766"/>
            <a:ext cx="312996" cy="333022"/>
          </a:xfrm>
          <a:prstGeom prst="straightConnector1">
            <a:avLst/>
          </a:prstGeom>
          <a:ln w="41275">
            <a:solidFill>
              <a:schemeClr val="tx1">
                <a:alpha val="2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B3BBA5D2-8C88-D015-3122-1B4D47F5F689}"/>
              </a:ext>
            </a:extLst>
          </p:cNvPr>
          <p:cNvCxnSpPr>
            <a:cxnSpLocks/>
          </p:cNvCxnSpPr>
          <p:nvPr/>
        </p:nvCxnSpPr>
        <p:spPr>
          <a:xfrm flipV="1">
            <a:off x="5946092" y="6049346"/>
            <a:ext cx="122745" cy="254726"/>
          </a:xfrm>
          <a:prstGeom prst="straightConnector1">
            <a:avLst/>
          </a:prstGeom>
          <a:ln w="25400">
            <a:solidFill>
              <a:schemeClr val="tx1">
                <a:alpha val="6148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559C73CA-F997-18A3-8037-88A27BE6C6FF}"/>
              </a:ext>
            </a:extLst>
          </p:cNvPr>
          <p:cNvCxnSpPr>
            <a:cxnSpLocks/>
          </p:cNvCxnSpPr>
          <p:nvPr/>
        </p:nvCxnSpPr>
        <p:spPr>
          <a:xfrm flipV="1">
            <a:off x="7594213" y="6051082"/>
            <a:ext cx="122745" cy="254726"/>
          </a:xfrm>
          <a:prstGeom prst="straightConnector1">
            <a:avLst/>
          </a:prstGeom>
          <a:ln w="25400">
            <a:solidFill>
              <a:schemeClr val="tx1">
                <a:alpha val="6148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6582821A-9513-22DB-4549-F57791FED88B}"/>
              </a:ext>
            </a:extLst>
          </p:cNvPr>
          <p:cNvCxnSpPr>
            <a:cxnSpLocks/>
          </p:cNvCxnSpPr>
          <p:nvPr/>
        </p:nvCxnSpPr>
        <p:spPr>
          <a:xfrm flipV="1">
            <a:off x="5939502" y="5982496"/>
            <a:ext cx="312996" cy="333022"/>
          </a:xfrm>
          <a:prstGeom prst="straightConnector1">
            <a:avLst/>
          </a:prstGeom>
          <a:ln w="41275">
            <a:solidFill>
              <a:schemeClr val="tx1">
                <a:alpha val="2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DC1F72FF-C883-748E-AA43-6F2F47463156}"/>
              </a:ext>
            </a:extLst>
          </p:cNvPr>
          <p:cNvCxnSpPr>
            <a:cxnSpLocks/>
          </p:cNvCxnSpPr>
          <p:nvPr/>
        </p:nvCxnSpPr>
        <p:spPr>
          <a:xfrm flipV="1">
            <a:off x="7603474" y="5953238"/>
            <a:ext cx="312996" cy="333022"/>
          </a:xfrm>
          <a:prstGeom prst="straightConnector1">
            <a:avLst/>
          </a:prstGeom>
          <a:ln w="41275">
            <a:solidFill>
              <a:schemeClr val="tx1">
                <a:alpha val="2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E7B2F0E0-C994-70C6-4953-3554CB192A95}"/>
              </a:ext>
            </a:extLst>
          </p:cNvPr>
          <p:cNvSpPr/>
          <p:nvPr/>
        </p:nvSpPr>
        <p:spPr>
          <a:xfrm>
            <a:off x="7159527" y="5185442"/>
            <a:ext cx="1421423" cy="720970"/>
          </a:xfrm>
          <a:prstGeom prst="roundRect">
            <a:avLst/>
          </a:prstGeom>
          <a:solidFill>
            <a:schemeClr val="bg2">
              <a:lumMod val="90000"/>
              <a:alpha val="2807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60067341-A11A-8CDB-0CFE-074AD6B8AEE7}"/>
              </a:ext>
            </a:extLst>
          </p:cNvPr>
          <p:cNvSpPr/>
          <p:nvPr/>
        </p:nvSpPr>
        <p:spPr>
          <a:xfrm>
            <a:off x="5408859" y="5189787"/>
            <a:ext cx="1421423" cy="720970"/>
          </a:xfrm>
          <a:prstGeom prst="roundRect">
            <a:avLst/>
          </a:prstGeom>
          <a:solidFill>
            <a:schemeClr val="bg2">
              <a:lumMod val="90000"/>
              <a:alpha val="2807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ACB2AAA5-274F-AA5F-0C0B-017B96643835}"/>
              </a:ext>
            </a:extLst>
          </p:cNvPr>
          <p:cNvSpPr/>
          <p:nvPr/>
        </p:nvSpPr>
        <p:spPr>
          <a:xfrm>
            <a:off x="7023322" y="5276722"/>
            <a:ext cx="1421423" cy="720970"/>
          </a:xfrm>
          <a:prstGeom prst="roundRect">
            <a:avLst/>
          </a:prstGeom>
          <a:solidFill>
            <a:schemeClr val="bg2">
              <a:lumMod val="9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F628C837-921F-4894-6618-404AF709F8CE}"/>
              </a:ext>
            </a:extLst>
          </p:cNvPr>
          <p:cNvSpPr/>
          <p:nvPr/>
        </p:nvSpPr>
        <p:spPr>
          <a:xfrm>
            <a:off x="5329488" y="5276722"/>
            <a:ext cx="1421423" cy="720970"/>
          </a:xfrm>
          <a:prstGeom prst="roundRect">
            <a:avLst/>
          </a:prstGeom>
          <a:solidFill>
            <a:schemeClr val="bg2">
              <a:lumMod val="9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11313EA4-234B-7920-FC86-B19BCE278094}"/>
              </a:ext>
            </a:extLst>
          </p:cNvPr>
          <p:cNvSpPr/>
          <p:nvPr/>
        </p:nvSpPr>
        <p:spPr>
          <a:xfrm>
            <a:off x="3750678" y="5191275"/>
            <a:ext cx="1421423" cy="720970"/>
          </a:xfrm>
          <a:prstGeom prst="roundRect">
            <a:avLst/>
          </a:prstGeom>
          <a:solidFill>
            <a:schemeClr val="bg2">
              <a:lumMod val="90000"/>
              <a:alpha val="2807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CAA1AB20-107E-3E8B-7AE2-958F1636B902}"/>
              </a:ext>
            </a:extLst>
          </p:cNvPr>
          <p:cNvSpPr/>
          <p:nvPr/>
        </p:nvSpPr>
        <p:spPr>
          <a:xfrm>
            <a:off x="3644220" y="5276722"/>
            <a:ext cx="1421423" cy="720970"/>
          </a:xfrm>
          <a:prstGeom prst="roundRect">
            <a:avLst/>
          </a:prstGeom>
          <a:solidFill>
            <a:schemeClr val="bg2">
              <a:lumMod val="9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86E735EC-1B45-E850-5947-E636AC4E9CF6}"/>
              </a:ext>
            </a:extLst>
          </p:cNvPr>
          <p:cNvSpPr/>
          <p:nvPr/>
        </p:nvSpPr>
        <p:spPr>
          <a:xfrm>
            <a:off x="3521476" y="5400044"/>
            <a:ext cx="1421423" cy="72097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FBBADD5-2D49-7DB1-8A17-9553E8D465CC}"/>
              </a:ext>
            </a:extLst>
          </p:cNvPr>
          <p:cNvSpPr/>
          <p:nvPr/>
        </p:nvSpPr>
        <p:spPr>
          <a:xfrm>
            <a:off x="3769199" y="3344630"/>
            <a:ext cx="4835770" cy="1230923"/>
          </a:xfrm>
          <a:prstGeom prst="roundRect">
            <a:avLst/>
          </a:prstGeom>
          <a:solidFill>
            <a:srgbClr val="E474F0">
              <a:alpha val="30445"/>
            </a:srgb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ECD5A93B-E7D9-2BB7-523F-13A0BF74BC43}"/>
              </a:ext>
            </a:extLst>
          </p:cNvPr>
          <p:cNvSpPr/>
          <p:nvPr/>
        </p:nvSpPr>
        <p:spPr>
          <a:xfrm>
            <a:off x="3644220" y="3467952"/>
            <a:ext cx="4835770" cy="1230923"/>
          </a:xfrm>
          <a:prstGeom prst="roundRect">
            <a:avLst/>
          </a:prstGeom>
          <a:solidFill>
            <a:srgbClr val="E474F0">
              <a:alpha val="58925"/>
            </a:srgb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F86F102-D33B-FB7C-B59F-105BC062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Multi Head Attention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987173-00B1-0609-9AEF-F4FE1A262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6" y="1299079"/>
            <a:ext cx="11972081" cy="1228726"/>
          </a:xfrm>
        </p:spPr>
        <p:txBody>
          <a:bodyPr/>
          <a:lstStyle/>
          <a:p>
            <a:r>
              <a:rPr lang="ja-JP" alt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複数の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Attention</a:t>
            </a:r>
            <a:r>
              <a:rPr lang="ja-JP" alt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を並行して使用する手法</a:t>
            </a:r>
            <a:endParaRPr lang="en-US" altLang="ja-JP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r>
              <a:rPr lang="ja-JP" alt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異なる部分的な情報や関係性を同時に学習可能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86719-6F57-4B60-DBBE-61783EAC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3D577FB-1A4E-4C56-9953-AD6AD9AE9A7A}"/>
              </a:ext>
            </a:extLst>
          </p:cNvPr>
          <p:cNvSpPr/>
          <p:nvPr/>
        </p:nvSpPr>
        <p:spPr>
          <a:xfrm>
            <a:off x="3521476" y="3608914"/>
            <a:ext cx="4835770" cy="1230923"/>
          </a:xfrm>
          <a:prstGeom prst="roundRect">
            <a:avLst/>
          </a:prstGeom>
          <a:solidFill>
            <a:srgbClr val="E474F0"/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1ED66F-4A82-50E8-E4A6-430CD6B28945}"/>
              </a:ext>
            </a:extLst>
          </p:cNvPr>
          <p:cNvSpPr txBox="1"/>
          <p:nvPr/>
        </p:nvSpPr>
        <p:spPr>
          <a:xfrm>
            <a:off x="4812410" y="3748332"/>
            <a:ext cx="2347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Attention</a:t>
            </a:r>
            <a:endParaRPr kumimoji="1" lang="ja-JP" altLang="en-US" sz="440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402184E8-B52E-64A0-EBE0-EAAF57AEAF03}"/>
              </a:ext>
            </a:extLst>
          </p:cNvPr>
          <p:cNvSpPr/>
          <p:nvPr/>
        </p:nvSpPr>
        <p:spPr>
          <a:xfrm>
            <a:off x="5228650" y="5408769"/>
            <a:ext cx="1421423" cy="72097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428299C6-850B-B87A-7C04-F3B3396B576E}"/>
              </a:ext>
            </a:extLst>
          </p:cNvPr>
          <p:cNvSpPr/>
          <p:nvPr/>
        </p:nvSpPr>
        <p:spPr>
          <a:xfrm>
            <a:off x="6887117" y="5408769"/>
            <a:ext cx="1421423" cy="72097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3A45B8C-3452-1AED-704C-1ED50D589F3C}"/>
                  </a:ext>
                </a:extLst>
              </p:cNvPr>
              <p:cNvSpPr txBox="1"/>
              <p:nvPr/>
            </p:nvSpPr>
            <p:spPr>
              <a:xfrm>
                <a:off x="3990775" y="6419611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i="1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3A45B8C-3452-1AED-704C-1ED50D589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775" y="6419611"/>
                <a:ext cx="48282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3C795B5B-AD29-5BE7-B7A6-55EB5540F0CC}"/>
                  </a:ext>
                </a:extLst>
              </p:cNvPr>
              <p:cNvSpPr txBox="1"/>
              <p:nvPr/>
            </p:nvSpPr>
            <p:spPr>
              <a:xfrm>
                <a:off x="5688364" y="6443603"/>
                <a:ext cx="4924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i="1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3C795B5B-AD29-5BE7-B7A6-55EB5540F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364" y="6443603"/>
                <a:ext cx="49244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84A29FD-C31F-4E36-9D9F-9F2520DF8B40}"/>
                  </a:ext>
                </a:extLst>
              </p:cNvPr>
              <p:cNvSpPr txBox="1"/>
              <p:nvPr/>
            </p:nvSpPr>
            <p:spPr>
              <a:xfrm>
                <a:off x="7347599" y="6399802"/>
                <a:ext cx="500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i="1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84A29FD-C31F-4E36-9D9F-9F2520DF8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599" y="6399802"/>
                <a:ext cx="500458" cy="523220"/>
              </a:xfrm>
              <a:prstGeom prst="rect">
                <a:avLst/>
              </a:prstGeom>
              <a:blipFill>
                <a:blip r:embed="rId4"/>
                <a:stretch>
                  <a:fillRect l="-5000" r="-5000" b="-1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AB3915CD-A21C-10A3-F096-A4AE4E70C017}"/>
              </a:ext>
            </a:extLst>
          </p:cNvPr>
          <p:cNvCxnSpPr>
            <a:cxnSpLocks/>
          </p:cNvCxnSpPr>
          <p:nvPr/>
        </p:nvCxnSpPr>
        <p:spPr>
          <a:xfrm flipV="1">
            <a:off x="4232187" y="6114472"/>
            <a:ext cx="0" cy="42008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D782A95A-B614-0D96-75A2-DC03E807822D}"/>
              </a:ext>
            </a:extLst>
          </p:cNvPr>
          <p:cNvCxnSpPr>
            <a:cxnSpLocks/>
          </p:cNvCxnSpPr>
          <p:nvPr/>
        </p:nvCxnSpPr>
        <p:spPr>
          <a:xfrm flipV="1">
            <a:off x="5939361" y="6123197"/>
            <a:ext cx="0" cy="45898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65CA92-FF00-2728-9B0A-3E316116EC80}"/>
              </a:ext>
            </a:extLst>
          </p:cNvPr>
          <p:cNvCxnSpPr>
            <a:cxnSpLocks/>
          </p:cNvCxnSpPr>
          <p:nvPr/>
        </p:nvCxnSpPr>
        <p:spPr>
          <a:xfrm flipV="1">
            <a:off x="7597828" y="6123197"/>
            <a:ext cx="0" cy="41135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969C1413-4242-57D7-B01A-A37185C80A01}"/>
              </a:ext>
            </a:extLst>
          </p:cNvPr>
          <p:cNvCxnSpPr>
            <a:cxnSpLocks/>
          </p:cNvCxnSpPr>
          <p:nvPr/>
        </p:nvCxnSpPr>
        <p:spPr>
          <a:xfrm flipV="1">
            <a:off x="4232187" y="4856639"/>
            <a:ext cx="0" cy="54340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F2DA40AB-F9B8-0BC5-0A58-52BFC4098735}"/>
              </a:ext>
            </a:extLst>
          </p:cNvPr>
          <p:cNvCxnSpPr>
            <a:cxnSpLocks/>
          </p:cNvCxnSpPr>
          <p:nvPr/>
        </p:nvCxnSpPr>
        <p:spPr>
          <a:xfrm flipV="1">
            <a:off x="5939361" y="4863181"/>
            <a:ext cx="0" cy="54340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AD41A19F-B55D-DE1D-89A8-BBD4536B61CB}"/>
              </a:ext>
            </a:extLst>
          </p:cNvPr>
          <p:cNvCxnSpPr>
            <a:cxnSpLocks/>
          </p:cNvCxnSpPr>
          <p:nvPr/>
        </p:nvCxnSpPr>
        <p:spPr>
          <a:xfrm flipV="1">
            <a:off x="7597828" y="4863181"/>
            <a:ext cx="0" cy="54340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02C9A08-4C25-BB7B-6642-F02FF6D57A2F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354932" y="4863181"/>
            <a:ext cx="0" cy="413541"/>
          </a:xfrm>
          <a:prstGeom prst="straightConnector1">
            <a:avLst/>
          </a:prstGeom>
          <a:ln w="41275">
            <a:solidFill>
              <a:schemeClr val="tx1">
                <a:alpha val="6148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ED8AD3C4-0220-32DA-9ADD-4C8C46FA3D37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461390" y="4863181"/>
            <a:ext cx="0" cy="328094"/>
          </a:xfrm>
          <a:prstGeom prst="straightConnector1">
            <a:avLst/>
          </a:prstGeom>
          <a:ln w="41275">
            <a:solidFill>
              <a:schemeClr val="tx1">
                <a:alpha val="2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4E063832-EBC0-B193-680A-2D7A271B9EB6}"/>
              </a:ext>
            </a:extLst>
          </p:cNvPr>
          <p:cNvCxnSpPr>
            <a:cxnSpLocks/>
          </p:cNvCxnSpPr>
          <p:nvPr/>
        </p:nvCxnSpPr>
        <p:spPr>
          <a:xfrm flipV="1">
            <a:off x="6070843" y="4856639"/>
            <a:ext cx="0" cy="413541"/>
          </a:xfrm>
          <a:prstGeom prst="straightConnector1">
            <a:avLst/>
          </a:prstGeom>
          <a:ln w="41275">
            <a:solidFill>
              <a:schemeClr val="tx1">
                <a:alpha val="6148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14DAF30D-DE47-4931-587B-A0CBC920C995}"/>
              </a:ext>
            </a:extLst>
          </p:cNvPr>
          <p:cNvCxnSpPr>
            <a:cxnSpLocks/>
          </p:cNvCxnSpPr>
          <p:nvPr/>
        </p:nvCxnSpPr>
        <p:spPr>
          <a:xfrm flipV="1">
            <a:off x="6198614" y="4863181"/>
            <a:ext cx="0" cy="328094"/>
          </a:xfrm>
          <a:prstGeom prst="straightConnector1">
            <a:avLst/>
          </a:prstGeom>
          <a:ln w="41275">
            <a:solidFill>
              <a:schemeClr val="tx1">
                <a:alpha val="2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A49741D1-2528-DF86-7017-F45CE9265D2D}"/>
              </a:ext>
            </a:extLst>
          </p:cNvPr>
          <p:cNvCxnSpPr>
            <a:cxnSpLocks/>
          </p:cNvCxnSpPr>
          <p:nvPr/>
        </p:nvCxnSpPr>
        <p:spPr>
          <a:xfrm flipV="1">
            <a:off x="7741598" y="4856639"/>
            <a:ext cx="0" cy="413541"/>
          </a:xfrm>
          <a:prstGeom prst="straightConnector1">
            <a:avLst/>
          </a:prstGeom>
          <a:ln w="41275">
            <a:solidFill>
              <a:schemeClr val="tx1">
                <a:alpha val="6148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E9AB032E-FCA9-52D4-4241-3619C04EE408}"/>
              </a:ext>
            </a:extLst>
          </p:cNvPr>
          <p:cNvCxnSpPr>
            <a:cxnSpLocks/>
          </p:cNvCxnSpPr>
          <p:nvPr/>
        </p:nvCxnSpPr>
        <p:spPr>
          <a:xfrm flipV="1">
            <a:off x="7898465" y="4863181"/>
            <a:ext cx="0" cy="328094"/>
          </a:xfrm>
          <a:prstGeom prst="straightConnector1">
            <a:avLst/>
          </a:prstGeom>
          <a:ln w="41275">
            <a:solidFill>
              <a:schemeClr val="tx1">
                <a:alpha val="2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1147B8EE-1A62-F562-02F2-851E217EE545}"/>
              </a:ext>
            </a:extLst>
          </p:cNvPr>
          <p:cNvGrpSpPr/>
          <p:nvPr/>
        </p:nvGrpSpPr>
        <p:grpSpPr>
          <a:xfrm>
            <a:off x="5249903" y="2297201"/>
            <a:ext cx="1692193" cy="754743"/>
            <a:chOff x="5328740" y="2249714"/>
            <a:chExt cx="1692193" cy="754743"/>
          </a:xfrm>
        </p:grpSpPr>
        <p:sp>
          <p:nvSpPr>
            <p:cNvPr id="69" name="角丸四角形 68">
              <a:extLst>
                <a:ext uri="{FF2B5EF4-FFF2-40B4-BE49-F238E27FC236}">
                  <a16:creationId xmlns:a16="http://schemas.microsoft.com/office/drawing/2014/main" id="{45E6CC99-C567-D272-969E-A6CA52195E36}"/>
                </a:ext>
              </a:extLst>
            </p:cNvPr>
            <p:cNvSpPr/>
            <p:nvPr/>
          </p:nvSpPr>
          <p:spPr>
            <a:xfrm>
              <a:off x="5328740" y="2249714"/>
              <a:ext cx="1692193" cy="7547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640D0815-BD11-BBDA-A4D5-DFBAF63742C8}"/>
                </a:ext>
              </a:extLst>
            </p:cNvPr>
            <p:cNvSpPr txBox="1"/>
            <p:nvPr/>
          </p:nvSpPr>
          <p:spPr>
            <a:xfrm>
              <a:off x="5363235" y="2275656"/>
              <a:ext cx="16232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err="1"/>
                <a:t>Concat</a:t>
              </a:r>
              <a:endParaRPr kumimoji="1" lang="ja-JP" altLang="en-US" sz="4000"/>
            </a:p>
          </p:txBody>
        </p:sp>
      </p:grp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F3394B3-186A-619C-06E3-FDAE4EE1A6AA}"/>
              </a:ext>
            </a:extLst>
          </p:cNvPr>
          <p:cNvCxnSpPr>
            <a:cxnSpLocks/>
          </p:cNvCxnSpPr>
          <p:nvPr/>
        </p:nvCxnSpPr>
        <p:spPr>
          <a:xfrm flipV="1">
            <a:off x="5946092" y="3047869"/>
            <a:ext cx="0" cy="54340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207B7C0-E501-74BC-3EC5-3742A85B2A4F}"/>
              </a:ext>
            </a:extLst>
          </p:cNvPr>
          <p:cNvCxnSpPr>
            <a:cxnSpLocks/>
          </p:cNvCxnSpPr>
          <p:nvPr/>
        </p:nvCxnSpPr>
        <p:spPr>
          <a:xfrm flipV="1">
            <a:off x="6068837" y="3054411"/>
            <a:ext cx="0" cy="413541"/>
          </a:xfrm>
          <a:prstGeom prst="straightConnector1">
            <a:avLst/>
          </a:prstGeom>
          <a:ln w="41275">
            <a:solidFill>
              <a:schemeClr val="tx1">
                <a:alpha val="6148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AF988BBE-FD6F-3FC5-D23F-D46284E1684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175295" y="3054411"/>
            <a:ext cx="11789" cy="290219"/>
          </a:xfrm>
          <a:prstGeom prst="straightConnector1">
            <a:avLst/>
          </a:prstGeom>
          <a:ln w="41275">
            <a:solidFill>
              <a:schemeClr val="tx1">
                <a:alpha val="2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956D4A30-D137-B7E3-BA81-8C2CEF4F0C5C}"/>
              </a:ext>
            </a:extLst>
          </p:cNvPr>
          <p:cNvCxnSpPr>
            <a:cxnSpLocks/>
            <a:stCxn id="69" idx="3"/>
            <a:endCxn id="82" idx="1"/>
          </p:cNvCxnSpPr>
          <p:nvPr/>
        </p:nvCxnSpPr>
        <p:spPr>
          <a:xfrm flipV="1">
            <a:off x="6942096" y="2669502"/>
            <a:ext cx="928143" cy="507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39E3D2C1-AAAF-302C-8736-19261CC48087}"/>
              </a:ext>
            </a:extLst>
          </p:cNvPr>
          <p:cNvGrpSpPr/>
          <p:nvPr/>
        </p:nvGrpSpPr>
        <p:grpSpPr>
          <a:xfrm>
            <a:off x="7870239" y="2297201"/>
            <a:ext cx="1421423" cy="785536"/>
            <a:chOff x="8025544" y="2294093"/>
            <a:chExt cx="1421423" cy="785536"/>
          </a:xfrm>
        </p:grpSpPr>
        <p:sp>
          <p:nvSpPr>
            <p:cNvPr id="82" name="角丸四角形 81">
              <a:extLst>
                <a:ext uri="{FF2B5EF4-FFF2-40B4-BE49-F238E27FC236}">
                  <a16:creationId xmlns:a16="http://schemas.microsoft.com/office/drawing/2014/main" id="{64C64E34-43C7-DAEA-FC56-BDC8A60A381F}"/>
                </a:ext>
              </a:extLst>
            </p:cNvPr>
            <p:cNvSpPr/>
            <p:nvPr/>
          </p:nvSpPr>
          <p:spPr>
            <a:xfrm>
              <a:off x="8025544" y="2305909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825B0E5E-23D9-6CA9-B9A4-9590829BEE27}"/>
                    </a:ext>
                  </a:extLst>
                </p:cNvPr>
                <p:cNvSpPr txBox="1"/>
                <p:nvPr/>
              </p:nvSpPr>
              <p:spPr>
                <a:xfrm>
                  <a:off x="8246124" y="2294093"/>
                  <a:ext cx="1177502" cy="785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44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4400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4400"/>
                </a:p>
              </p:txBody>
            </p:sp>
          </mc:Choice>
          <mc:Fallback xmlns=""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825B0E5E-23D9-6CA9-B9A4-9590829BE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124" y="2294093"/>
                  <a:ext cx="1177502" cy="785536"/>
                </a:xfrm>
                <a:prstGeom prst="rect">
                  <a:avLst/>
                </a:prstGeom>
                <a:blipFill>
                  <a:blip r:embed="rId5"/>
                  <a:stretch>
                    <a:fillRect l="-106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8C46C853-80C2-CA59-B527-AAD1E8BDCBB9}"/>
              </a:ext>
            </a:extLst>
          </p:cNvPr>
          <p:cNvCxnSpPr>
            <a:cxnSpLocks/>
          </p:cNvCxnSpPr>
          <p:nvPr/>
        </p:nvCxnSpPr>
        <p:spPr>
          <a:xfrm flipV="1">
            <a:off x="9303705" y="2661868"/>
            <a:ext cx="905320" cy="507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かっこ 86">
            <a:extLst>
              <a:ext uri="{FF2B5EF4-FFF2-40B4-BE49-F238E27FC236}">
                <a16:creationId xmlns:a16="http://schemas.microsoft.com/office/drawing/2014/main" id="{CE3B26FB-C53C-7CAB-5F67-A45038B01E63}"/>
              </a:ext>
            </a:extLst>
          </p:cNvPr>
          <p:cNvSpPr/>
          <p:nvPr/>
        </p:nvSpPr>
        <p:spPr>
          <a:xfrm rot="2249056">
            <a:off x="8370089" y="3854703"/>
            <a:ext cx="391346" cy="64900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48A528F8-D84E-4873-DCD8-D678515B7978}"/>
                  </a:ext>
                </a:extLst>
              </p:cNvPr>
              <p:cNvSpPr txBox="1"/>
              <p:nvPr/>
            </p:nvSpPr>
            <p:spPr>
              <a:xfrm>
                <a:off x="8722798" y="4070072"/>
                <a:ext cx="5437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48A528F8-D84E-4873-DCD8-D678515B7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798" y="4070072"/>
                <a:ext cx="543739" cy="646331"/>
              </a:xfrm>
              <a:prstGeom prst="rect">
                <a:avLst/>
              </a:prstGeom>
              <a:blipFill>
                <a:blip r:embed="rId6"/>
                <a:stretch>
                  <a:fillRect l="-2273" r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25BCAFC-A38E-CA48-0560-656E08385359}"/>
                  </a:ext>
                </a:extLst>
              </p:cNvPr>
              <p:cNvSpPr txBox="1"/>
              <p:nvPr/>
            </p:nvSpPr>
            <p:spPr>
              <a:xfrm>
                <a:off x="3840823" y="5406586"/>
                <a:ext cx="10693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40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25BCAFC-A38E-CA48-0560-656E08385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823" y="5406586"/>
                <a:ext cx="1069332" cy="707886"/>
              </a:xfrm>
              <a:prstGeom prst="rect">
                <a:avLst/>
              </a:prstGeom>
              <a:blipFill>
                <a:blip r:embed="rId7"/>
                <a:stretch>
                  <a:fillRect l="-23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7DC32EA1-FFDE-8D3B-7695-F8405296F50D}"/>
                  </a:ext>
                </a:extLst>
              </p:cNvPr>
              <p:cNvSpPr txBox="1"/>
              <p:nvPr/>
            </p:nvSpPr>
            <p:spPr>
              <a:xfrm>
                <a:off x="5534175" y="5426179"/>
                <a:ext cx="10675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40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7DC32EA1-FFDE-8D3B-7695-F8405296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175" y="5426179"/>
                <a:ext cx="1067536" cy="707886"/>
              </a:xfrm>
              <a:prstGeom prst="rect">
                <a:avLst/>
              </a:prstGeom>
              <a:blipFill>
                <a:blip r:embed="rId8"/>
                <a:stretch>
                  <a:fillRect l="-23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D02108A9-F3D5-03E9-F90E-9A35B6F72561}"/>
                  </a:ext>
                </a:extLst>
              </p:cNvPr>
              <p:cNvSpPr txBox="1"/>
              <p:nvPr/>
            </p:nvSpPr>
            <p:spPr>
              <a:xfrm>
                <a:off x="7206932" y="5404577"/>
                <a:ext cx="1085682" cy="709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40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D02108A9-F3D5-03E9-F90E-9A35B6F72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32" y="5404577"/>
                <a:ext cx="1085682" cy="709938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900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6F102-D33B-FB7C-B59F-105BC062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Single </a:t>
            </a:r>
            <a:r>
              <a:rPr kumimoji="1" lang="ja-JP" altLang="en-US"/>
              <a:t>と</a:t>
            </a:r>
            <a:r>
              <a:rPr kumimoji="1" lang="en-US" altLang="ja-JP" dirty="0"/>
              <a:t> Multi</a:t>
            </a:r>
            <a:r>
              <a:rPr kumimoji="1" lang="ja-JP" altLang="en-US"/>
              <a:t> の違い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987173-00B1-0609-9AEF-F4FE1A262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6" y="1299078"/>
            <a:ext cx="11972081" cy="1837905"/>
          </a:xfrm>
        </p:spPr>
        <p:txBody>
          <a:bodyPr/>
          <a:lstStyle/>
          <a:p>
            <a:r>
              <a:rPr lang="en-US" altLang="ja-JP" dirty="0"/>
              <a:t>Single	</a:t>
            </a:r>
            <a:r>
              <a:rPr lang="ja-JP" altLang="en-US"/>
              <a:t>：主に一つの部分にしか注目できない</a:t>
            </a:r>
            <a:endParaRPr lang="en-US" altLang="ja-JP" dirty="0"/>
          </a:p>
          <a:p>
            <a:r>
              <a:rPr kumimoji="1" lang="en-US" altLang="ja-JP" dirty="0"/>
              <a:t>Multi	</a:t>
            </a:r>
            <a:r>
              <a:rPr kumimoji="1" lang="ja-JP" altLang="en-US"/>
              <a:t>：複数箇所に注目可能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86719-6F57-4B60-DBBE-61783EAC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316045C-B60B-1BBC-7AA0-919A3025B3E8}"/>
              </a:ext>
            </a:extLst>
          </p:cNvPr>
          <p:cNvGrpSpPr/>
          <p:nvPr/>
        </p:nvGrpSpPr>
        <p:grpSpPr>
          <a:xfrm>
            <a:off x="6338823" y="2466897"/>
            <a:ext cx="5407077" cy="3354534"/>
            <a:chOff x="3521476" y="2250565"/>
            <a:chExt cx="6574423" cy="4862194"/>
          </a:xfrm>
        </p:grpSpPr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915FF7AC-A823-2C98-D84D-25456C9495DD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4257994" y="6049346"/>
              <a:ext cx="169056" cy="370267"/>
            </a:xfrm>
            <a:prstGeom prst="straightConnector1">
              <a:avLst/>
            </a:prstGeom>
            <a:ln w="25400">
              <a:solidFill>
                <a:schemeClr val="tx1">
                  <a:alpha val="61486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BD1AE010-F67B-3063-EFED-B7D3CDEE1EC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4257994" y="6063526"/>
              <a:ext cx="338113" cy="356087"/>
            </a:xfrm>
            <a:prstGeom prst="straightConnector1">
              <a:avLst/>
            </a:prstGeom>
            <a:ln w="41275">
              <a:solidFill>
                <a:schemeClr val="tx1">
                  <a:alpha val="2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B3BBA5D2-8C88-D015-3122-1B4D47F5F689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5960455" y="6049346"/>
              <a:ext cx="108382" cy="394258"/>
            </a:xfrm>
            <a:prstGeom prst="straightConnector1">
              <a:avLst/>
            </a:prstGeom>
            <a:ln w="25400">
              <a:solidFill>
                <a:schemeClr val="tx1">
                  <a:alpha val="61486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559C73CA-F997-18A3-8037-88A27BE6C6FF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7623588" y="6017737"/>
              <a:ext cx="110446" cy="382065"/>
            </a:xfrm>
            <a:prstGeom prst="straightConnector1">
              <a:avLst/>
            </a:prstGeom>
            <a:ln w="25400">
              <a:solidFill>
                <a:schemeClr val="tx1">
                  <a:alpha val="61486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6582821A-9513-22DB-4549-F57791FED88B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5960455" y="5965994"/>
              <a:ext cx="306762" cy="477609"/>
            </a:xfrm>
            <a:prstGeom prst="straightConnector1">
              <a:avLst/>
            </a:prstGeom>
            <a:ln w="41275">
              <a:solidFill>
                <a:schemeClr val="tx1">
                  <a:alpha val="2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DC1F72FF-C883-748E-AA43-6F2F47463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8626" y="5937469"/>
              <a:ext cx="384701" cy="516566"/>
            </a:xfrm>
            <a:prstGeom prst="straightConnector1">
              <a:avLst/>
            </a:prstGeom>
            <a:ln w="41275">
              <a:solidFill>
                <a:schemeClr val="tx1">
                  <a:alpha val="2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角丸四角形 22">
              <a:extLst>
                <a:ext uri="{FF2B5EF4-FFF2-40B4-BE49-F238E27FC236}">
                  <a16:creationId xmlns:a16="http://schemas.microsoft.com/office/drawing/2014/main" id="{E7B2F0E0-C994-70C6-4953-3554CB192A95}"/>
                </a:ext>
              </a:extLst>
            </p:cNvPr>
            <p:cNvSpPr/>
            <p:nvPr/>
          </p:nvSpPr>
          <p:spPr>
            <a:xfrm>
              <a:off x="7159527" y="5185442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  <a:alpha val="2807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角丸四角形 21">
              <a:extLst>
                <a:ext uri="{FF2B5EF4-FFF2-40B4-BE49-F238E27FC236}">
                  <a16:creationId xmlns:a16="http://schemas.microsoft.com/office/drawing/2014/main" id="{60067341-A11A-8CDB-0CFE-074AD6B8AEE7}"/>
                </a:ext>
              </a:extLst>
            </p:cNvPr>
            <p:cNvSpPr/>
            <p:nvPr/>
          </p:nvSpPr>
          <p:spPr>
            <a:xfrm>
              <a:off x="5408859" y="5189787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  <a:alpha val="2807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角丸四角形 20">
              <a:extLst>
                <a:ext uri="{FF2B5EF4-FFF2-40B4-BE49-F238E27FC236}">
                  <a16:creationId xmlns:a16="http://schemas.microsoft.com/office/drawing/2014/main" id="{ACB2AAA5-274F-AA5F-0C0B-017B96643835}"/>
                </a:ext>
              </a:extLst>
            </p:cNvPr>
            <p:cNvSpPr/>
            <p:nvPr/>
          </p:nvSpPr>
          <p:spPr>
            <a:xfrm>
              <a:off x="7023322" y="5276722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F628C837-921F-4894-6618-404AF709F8CE}"/>
                </a:ext>
              </a:extLst>
            </p:cNvPr>
            <p:cNvSpPr/>
            <p:nvPr/>
          </p:nvSpPr>
          <p:spPr>
            <a:xfrm>
              <a:off x="5329488" y="5276722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11313EA4-234B-7920-FC86-B19BCE278094}"/>
                </a:ext>
              </a:extLst>
            </p:cNvPr>
            <p:cNvSpPr/>
            <p:nvPr/>
          </p:nvSpPr>
          <p:spPr>
            <a:xfrm>
              <a:off x="3750678" y="5191275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  <a:alpha val="2807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CAA1AB20-107E-3E8B-7AE2-958F1636B902}"/>
                </a:ext>
              </a:extLst>
            </p:cNvPr>
            <p:cNvSpPr/>
            <p:nvPr/>
          </p:nvSpPr>
          <p:spPr>
            <a:xfrm>
              <a:off x="3644220" y="5276722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角丸四角形 8">
              <a:extLst>
                <a:ext uri="{FF2B5EF4-FFF2-40B4-BE49-F238E27FC236}">
                  <a16:creationId xmlns:a16="http://schemas.microsoft.com/office/drawing/2014/main" id="{86E735EC-1B45-E850-5947-E636AC4E9CF6}"/>
                </a:ext>
              </a:extLst>
            </p:cNvPr>
            <p:cNvSpPr/>
            <p:nvPr/>
          </p:nvSpPr>
          <p:spPr>
            <a:xfrm>
              <a:off x="3521476" y="5400044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8FBBADD5-2D49-7DB1-8A17-9553E8D465CC}"/>
                </a:ext>
              </a:extLst>
            </p:cNvPr>
            <p:cNvSpPr/>
            <p:nvPr/>
          </p:nvSpPr>
          <p:spPr>
            <a:xfrm>
              <a:off x="3769199" y="3344630"/>
              <a:ext cx="4835770" cy="1230923"/>
            </a:xfrm>
            <a:prstGeom prst="roundRect">
              <a:avLst/>
            </a:prstGeom>
            <a:solidFill>
              <a:srgbClr val="E474F0">
                <a:alpha val="30445"/>
              </a:srgbClr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ECD5A93B-E7D9-2BB7-523F-13A0BF74BC43}"/>
                </a:ext>
              </a:extLst>
            </p:cNvPr>
            <p:cNvSpPr/>
            <p:nvPr/>
          </p:nvSpPr>
          <p:spPr>
            <a:xfrm>
              <a:off x="3644220" y="3467952"/>
              <a:ext cx="4835770" cy="1230923"/>
            </a:xfrm>
            <a:prstGeom prst="roundRect">
              <a:avLst/>
            </a:prstGeom>
            <a:solidFill>
              <a:srgbClr val="E474F0">
                <a:alpha val="58925"/>
              </a:srgbClr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93D577FB-1A4E-4C56-9953-AD6AD9AE9A7A}"/>
                </a:ext>
              </a:extLst>
            </p:cNvPr>
            <p:cNvSpPr/>
            <p:nvPr/>
          </p:nvSpPr>
          <p:spPr>
            <a:xfrm>
              <a:off x="3521476" y="3608914"/>
              <a:ext cx="4835770" cy="1230923"/>
            </a:xfrm>
            <a:prstGeom prst="roundRect">
              <a:avLst/>
            </a:prstGeom>
            <a:solidFill>
              <a:srgbClr val="E474F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2F1ED66F-4A82-50E8-E4A6-430CD6B28945}"/>
                </a:ext>
              </a:extLst>
            </p:cNvPr>
            <p:cNvSpPr txBox="1"/>
            <p:nvPr/>
          </p:nvSpPr>
          <p:spPr>
            <a:xfrm>
              <a:off x="4823535" y="3719074"/>
              <a:ext cx="2370158" cy="936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dirty="0"/>
                <a:t>Attention</a:t>
              </a:r>
              <a:endParaRPr kumimoji="1" lang="ja-JP" altLang="en-US" sz="3600"/>
            </a:p>
          </p:txBody>
        </p:sp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402184E8-B52E-64A0-EBE0-EAAF57AEAF03}"/>
                </a:ext>
              </a:extLst>
            </p:cNvPr>
            <p:cNvSpPr/>
            <p:nvPr/>
          </p:nvSpPr>
          <p:spPr>
            <a:xfrm>
              <a:off x="5228650" y="5408769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428299C6-850B-B87A-7C04-F3B3396B576E}"/>
                </a:ext>
              </a:extLst>
            </p:cNvPr>
            <p:cNvSpPr/>
            <p:nvPr/>
          </p:nvSpPr>
          <p:spPr>
            <a:xfrm>
              <a:off x="6887117" y="5408769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13A45B8C-3452-1AED-704C-1ED50D589F3C}"/>
                    </a:ext>
                  </a:extLst>
                </p:cNvPr>
                <p:cNvSpPr txBox="1"/>
                <p:nvPr/>
              </p:nvSpPr>
              <p:spPr>
                <a:xfrm>
                  <a:off x="3990775" y="6419612"/>
                  <a:ext cx="534437" cy="669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400" i="1" smtClean="0"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13A45B8C-3452-1AED-704C-1ED50D589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775" y="6419612"/>
                  <a:ext cx="534437" cy="66915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3C795B5B-AD29-5BE7-B7A6-55EB5540F0CC}"/>
                    </a:ext>
                  </a:extLst>
                </p:cNvPr>
                <p:cNvSpPr txBox="1"/>
                <p:nvPr/>
              </p:nvSpPr>
              <p:spPr>
                <a:xfrm>
                  <a:off x="5688364" y="6443604"/>
                  <a:ext cx="544182" cy="6691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400" i="1" smtClean="0"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3C795B5B-AD29-5BE7-B7A6-55EB5540F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364" y="6443604"/>
                  <a:ext cx="544182" cy="6691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084A29FD-C31F-4E36-9D9F-9F2520DF8B40}"/>
                    </a:ext>
                  </a:extLst>
                </p:cNvPr>
                <p:cNvSpPr txBox="1"/>
                <p:nvPr/>
              </p:nvSpPr>
              <p:spPr>
                <a:xfrm>
                  <a:off x="7347599" y="6399802"/>
                  <a:ext cx="551979" cy="6691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400" i="1" smtClean="0">
                            <a:latin typeface="Cambria Math" panose="02040503050406030204" pitchFamily="18" charset="0"/>
                          </a:rPr>
                          <m:t>Q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084A29FD-C31F-4E36-9D9F-9F2520DF8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7599" y="6399802"/>
                  <a:ext cx="551979" cy="669155"/>
                </a:xfrm>
                <a:prstGeom prst="rect">
                  <a:avLst/>
                </a:prstGeom>
                <a:blipFill>
                  <a:blip r:embed="rId4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AB3915CD-A21C-10A3-F096-A4AE4E70C017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4232187" y="6121013"/>
              <a:ext cx="1" cy="46116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D782A95A-B614-0D96-75A2-DC03E807822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5939362" y="6129739"/>
              <a:ext cx="0" cy="48819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4565CA92-FF00-2728-9B0A-3E316116EC80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 flipV="1">
              <a:off x="7597829" y="6129739"/>
              <a:ext cx="5644" cy="4368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969C1413-4242-57D7-B01A-A37185C80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187" y="4856639"/>
              <a:ext cx="0" cy="54340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F2DA40AB-F9B8-0BC5-0A58-52BFC40987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361" y="4863181"/>
              <a:ext cx="0" cy="54340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AD41A19F-B55D-DE1D-89A8-BBD4536B6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7828" y="4863181"/>
              <a:ext cx="0" cy="54340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C02C9A08-4C25-BB7B-6642-F02FF6D57A2F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4354932" y="4863181"/>
              <a:ext cx="0" cy="413541"/>
            </a:xfrm>
            <a:prstGeom prst="straightConnector1">
              <a:avLst/>
            </a:prstGeom>
            <a:ln w="41275">
              <a:solidFill>
                <a:schemeClr val="tx1">
                  <a:alpha val="61486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ED8AD3C4-0220-32DA-9ADD-4C8C46FA3D3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4461390" y="4863181"/>
              <a:ext cx="0" cy="328094"/>
            </a:xfrm>
            <a:prstGeom prst="straightConnector1">
              <a:avLst/>
            </a:prstGeom>
            <a:ln w="41275">
              <a:solidFill>
                <a:schemeClr val="tx1">
                  <a:alpha val="2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4E063832-EBC0-B193-680A-2D7A271B9E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843" y="4856639"/>
              <a:ext cx="0" cy="413541"/>
            </a:xfrm>
            <a:prstGeom prst="straightConnector1">
              <a:avLst/>
            </a:prstGeom>
            <a:ln w="41275">
              <a:solidFill>
                <a:schemeClr val="tx1">
                  <a:alpha val="61486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14DAF30D-DE47-4931-587B-A0CBC920C9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8614" y="4863181"/>
              <a:ext cx="0" cy="328094"/>
            </a:xfrm>
            <a:prstGeom prst="straightConnector1">
              <a:avLst/>
            </a:prstGeom>
            <a:ln w="41275">
              <a:solidFill>
                <a:schemeClr val="tx1">
                  <a:alpha val="2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A49741D1-2528-DF86-7017-F45CE92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1598" y="4856639"/>
              <a:ext cx="0" cy="413541"/>
            </a:xfrm>
            <a:prstGeom prst="straightConnector1">
              <a:avLst/>
            </a:prstGeom>
            <a:ln w="41275">
              <a:solidFill>
                <a:schemeClr val="tx1">
                  <a:alpha val="61486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E9AB032E-FCA9-52D4-4241-3619C04EE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465" y="4863181"/>
              <a:ext cx="0" cy="328094"/>
            </a:xfrm>
            <a:prstGeom prst="straightConnector1">
              <a:avLst/>
            </a:prstGeom>
            <a:ln w="41275">
              <a:solidFill>
                <a:schemeClr val="tx1">
                  <a:alpha val="2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1147B8EE-1A62-F562-02F2-851E217EE545}"/>
                </a:ext>
              </a:extLst>
            </p:cNvPr>
            <p:cNvGrpSpPr/>
            <p:nvPr/>
          </p:nvGrpSpPr>
          <p:grpSpPr>
            <a:xfrm>
              <a:off x="5249903" y="2250565"/>
              <a:ext cx="1692193" cy="801379"/>
              <a:chOff x="5328740" y="2203078"/>
              <a:chExt cx="1692193" cy="801379"/>
            </a:xfrm>
          </p:grpSpPr>
          <p:sp>
            <p:nvSpPr>
              <p:cNvPr id="69" name="角丸四角形 68">
                <a:extLst>
                  <a:ext uri="{FF2B5EF4-FFF2-40B4-BE49-F238E27FC236}">
                    <a16:creationId xmlns:a16="http://schemas.microsoft.com/office/drawing/2014/main" id="{45E6CC99-C567-D272-969E-A6CA52195E36}"/>
                  </a:ext>
                </a:extLst>
              </p:cNvPr>
              <p:cNvSpPr/>
              <p:nvPr/>
            </p:nvSpPr>
            <p:spPr>
              <a:xfrm>
                <a:off x="5328740" y="2249714"/>
                <a:ext cx="1692193" cy="754743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640D0815-BD11-BBDA-A4D5-DFBAF63742C8}"/>
                  </a:ext>
                </a:extLst>
              </p:cNvPr>
              <p:cNvSpPr txBox="1"/>
              <p:nvPr/>
            </p:nvSpPr>
            <p:spPr>
              <a:xfrm>
                <a:off x="5394680" y="2203078"/>
                <a:ext cx="1448712" cy="75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dirty="0" err="1"/>
                  <a:t>Concat</a:t>
                </a:r>
                <a:endParaRPr kumimoji="1" lang="ja-JP" altLang="en-US" sz="2800"/>
              </a:p>
            </p:txBody>
          </p:sp>
        </p:grp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9F3394B3-186A-619C-06E3-FDAE4EE1A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6092" y="3047869"/>
              <a:ext cx="0" cy="54340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id="{F207B7C0-E501-74BC-3EC5-3742A85B2A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837" y="3054411"/>
              <a:ext cx="0" cy="413541"/>
            </a:xfrm>
            <a:prstGeom prst="straightConnector1">
              <a:avLst/>
            </a:prstGeom>
            <a:ln w="41275">
              <a:solidFill>
                <a:schemeClr val="tx1">
                  <a:alpha val="61486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AF988BBE-FD6F-3FC5-D23F-D46284E16849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175295" y="3054411"/>
              <a:ext cx="11789" cy="290219"/>
            </a:xfrm>
            <a:prstGeom prst="straightConnector1">
              <a:avLst/>
            </a:prstGeom>
            <a:ln w="41275">
              <a:solidFill>
                <a:schemeClr val="tx1">
                  <a:alpha val="2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956D4A30-D137-B7E3-BA81-8C2CEF4F0C5C}"/>
                </a:ext>
              </a:extLst>
            </p:cNvPr>
            <p:cNvCxnSpPr>
              <a:cxnSpLocks/>
              <a:stCxn id="69" idx="3"/>
              <a:endCxn id="82" idx="1"/>
            </p:cNvCxnSpPr>
            <p:nvPr/>
          </p:nvCxnSpPr>
          <p:spPr>
            <a:xfrm flipV="1">
              <a:off x="6942096" y="2669503"/>
              <a:ext cx="928143" cy="507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39E3D2C1-AAAF-302C-8736-19261CC48087}"/>
                </a:ext>
              </a:extLst>
            </p:cNvPr>
            <p:cNvGrpSpPr/>
            <p:nvPr/>
          </p:nvGrpSpPr>
          <p:grpSpPr>
            <a:xfrm>
              <a:off x="7870239" y="2294167"/>
              <a:ext cx="1421423" cy="773245"/>
              <a:chOff x="8025544" y="2291059"/>
              <a:chExt cx="1421423" cy="773245"/>
            </a:xfrm>
          </p:grpSpPr>
          <p:sp>
            <p:nvSpPr>
              <p:cNvPr id="82" name="角丸四角形 81">
                <a:extLst>
                  <a:ext uri="{FF2B5EF4-FFF2-40B4-BE49-F238E27FC236}">
                    <a16:creationId xmlns:a16="http://schemas.microsoft.com/office/drawing/2014/main" id="{64C64E34-43C7-DAEA-FC56-BDC8A60A381F}"/>
                  </a:ext>
                </a:extLst>
              </p:cNvPr>
              <p:cNvSpPr/>
              <p:nvPr/>
            </p:nvSpPr>
            <p:spPr>
              <a:xfrm>
                <a:off x="8025544" y="230590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テキスト ボックス 82">
                    <a:extLst>
                      <a:ext uri="{FF2B5EF4-FFF2-40B4-BE49-F238E27FC236}">
                        <a16:creationId xmlns:a16="http://schemas.microsoft.com/office/drawing/2014/main" id="{825B0E5E-23D9-6CA9-B9A4-9590829BEE27}"/>
                      </a:ext>
                    </a:extLst>
                  </p:cNvPr>
                  <p:cNvSpPr txBox="1"/>
                  <p:nvPr/>
                </p:nvSpPr>
                <p:spPr>
                  <a:xfrm>
                    <a:off x="8360464" y="2291059"/>
                    <a:ext cx="992550" cy="77324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p>
                          </m:sSup>
                        </m:oMath>
                      </m:oMathPara>
                    </a14:m>
                    <a:endParaRPr kumimoji="1" lang="ja-JP" altLang="en-US" sz="3200"/>
                  </a:p>
                </p:txBody>
              </p:sp>
            </mc:Choice>
            <mc:Fallback xmlns="">
              <p:sp>
                <p:nvSpPr>
                  <p:cNvPr id="83" name="テキスト ボックス 82">
                    <a:extLst>
                      <a:ext uri="{FF2B5EF4-FFF2-40B4-BE49-F238E27FC236}">
                        <a16:creationId xmlns:a16="http://schemas.microsoft.com/office/drawing/2014/main" id="{825B0E5E-23D9-6CA9-B9A4-9590829BEE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0464" y="2291059"/>
                    <a:ext cx="992550" cy="77324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8C46C853-80C2-CA59-B527-AAD1E8BDCBB9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 flipV="1">
              <a:off x="9291662" y="2669501"/>
              <a:ext cx="804237" cy="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右中かっこ 86">
              <a:extLst>
                <a:ext uri="{FF2B5EF4-FFF2-40B4-BE49-F238E27FC236}">
                  <a16:creationId xmlns:a16="http://schemas.microsoft.com/office/drawing/2014/main" id="{CE3B26FB-C53C-7CAB-5F67-A45038B01E63}"/>
                </a:ext>
              </a:extLst>
            </p:cNvPr>
            <p:cNvSpPr/>
            <p:nvPr/>
          </p:nvSpPr>
          <p:spPr>
            <a:xfrm rot="2249056">
              <a:off x="8411325" y="3808056"/>
              <a:ext cx="391346" cy="649004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テキスト ボックス 87">
                  <a:extLst>
                    <a:ext uri="{FF2B5EF4-FFF2-40B4-BE49-F238E27FC236}">
                      <a16:creationId xmlns:a16="http://schemas.microsoft.com/office/drawing/2014/main" id="{48A528F8-D84E-4873-DCD8-D678515B7978}"/>
                    </a:ext>
                  </a:extLst>
                </p:cNvPr>
                <p:cNvSpPr txBox="1"/>
                <p:nvPr/>
              </p:nvSpPr>
              <p:spPr>
                <a:xfrm>
                  <a:off x="8722798" y="4070072"/>
                  <a:ext cx="565622" cy="7583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kumimoji="1" lang="ja-JP" altLang="en-US" sz="2800"/>
                </a:p>
              </p:txBody>
            </p:sp>
          </mc:Choice>
          <mc:Fallback xmlns="">
            <p:sp>
              <p:nvSpPr>
                <p:cNvPr id="88" name="テキスト ボックス 87">
                  <a:extLst>
                    <a:ext uri="{FF2B5EF4-FFF2-40B4-BE49-F238E27FC236}">
                      <a16:creationId xmlns:a16="http://schemas.microsoft.com/office/drawing/2014/main" id="{48A528F8-D84E-4873-DCD8-D678515B7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798" y="4070072"/>
                  <a:ext cx="565622" cy="7583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1D02BBD1-394D-93A6-EA2D-63695EEA2A57}"/>
              </a:ext>
            </a:extLst>
          </p:cNvPr>
          <p:cNvSpPr txBox="1"/>
          <p:nvPr/>
        </p:nvSpPr>
        <p:spPr>
          <a:xfrm>
            <a:off x="7222644" y="5860388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Multi Head</a:t>
            </a:r>
            <a:endParaRPr kumimoji="1" lang="ja-JP" altLang="en-US" sz="3600"/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A243A232-6403-921B-A8F4-3ADA97152F7D}"/>
              </a:ext>
            </a:extLst>
          </p:cNvPr>
          <p:cNvSpPr txBox="1"/>
          <p:nvPr/>
        </p:nvSpPr>
        <p:spPr>
          <a:xfrm>
            <a:off x="1794245" y="5860387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Single Head</a:t>
            </a:r>
            <a:endParaRPr kumimoji="1" lang="ja-JP" altLang="en-US" sz="360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96A3183-95C2-15E3-22AC-8144708C9960}"/>
              </a:ext>
            </a:extLst>
          </p:cNvPr>
          <p:cNvGrpSpPr/>
          <p:nvPr/>
        </p:nvGrpSpPr>
        <p:grpSpPr>
          <a:xfrm>
            <a:off x="919944" y="2907846"/>
            <a:ext cx="3977137" cy="2804457"/>
            <a:chOff x="3521476" y="3047869"/>
            <a:chExt cx="4835770" cy="4064890"/>
          </a:xfrm>
        </p:grpSpPr>
        <p:sp>
          <p:nvSpPr>
            <p:cNvPr id="41" name="角丸四角形 40">
              <a:extLst>
                <a:ext uri="{FF2B5EF4-FFF2-40B4-BE49-F238E27FC236}">
                  <a16:creationId xmlns:a16="http://schemas.microsoft.com/office/drawing/2014/main" id="{F5F4C1CB-AE62-B5FB-21AA-5BA352F6F29E}"/>
                </a:ext>
              </a:extLst>
            </p:cNvPr>
            <p:cNvSpPr/>
            <p:nvPr/>
          </p:nvSpPr>
          <p:spPr>
            <a:xfrm>
              <a:off x="3521476" y="5400044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角丸四角形 44">
              <a:extLst>
                <a:ext uri="{FF2B5EF4-FFF2-40B4-BE49-F238E27FC236}">
                  <a16:creationId xmlns:a16="http://schemas.microsoft.com/office/drawing/2014/main" id="{52D9498E-AE34-7736-FEFE-370EEC301511}"/>
                </a:ext>
              </a:extLst>
            </p:cNvPr>
            <p:cNvSpPr/>
            <p:nvPr/>
          </p:nvSpPr>
          <p:spPr>
            <a:xfrm>
              <a:off x="3521476" y="3608914"/>
              <a:ext cx="4835770" cy="1230923"/>
            </a:xfrm>
            <a:prstGeom prst="roundRect">
              <a:avLst/>
            </a:prstGeom>
            <a:solidFill>
              <a:srgbClr val="E474F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5EFAB40F-D373-D515-B954-46B6A8A1F417}"/>
                </a:ext>
              </a:extLst>
            </p:cNvPr>
            <p:cNvSpPr txBox="1"/>
            <p:nvPr/>
          </p:nvSpPr>
          <p:spPr>
            <a:xfrm>
              <a:off x="4846839" y="3719077"/>
              <a:ext cx="2370158" cy="936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dirty="0"/>
                <a:t>Attention</a:t>
              </a:r>
              <a:endParaRPr kumimoji="1" lang="ja-JP" altLang="en-US" sz="3600"/>
            </a:p>
          </p:txBody>
        </p:sp>
        <p:sp>
          <p:nvSpPr>
            <p:cNvPr id="51" name="角丸四角形 50">
              <a:extLst>
                <a:ext uri="{FF2B5EF4-FFF2-40B4-BE49-F238E27FC236}">
                  <a16:creationId xmlns:a16="http://schemas.microsoft.com/office/drawing/2014/main" id="{1368AC83-764A-F63E-45CF-704443398145}"/>
                </a:ext>
              </a:extLst>
            </p:cNvPr>
            <p:cNvSpPr/>
            <p:nvPr/>
          </p:nvSpPr>
          <p:spPr>
            <a:xfrm>
              <a:off x="5228650" y="5408769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角丸四角形 53">
              <a:extLst>
                <a:ext uri="{FF2B5EF4-FFF2-40B4-BE49-F238E27FC236}">
                  <a16:creationId xmlns:a16="http://schemas.microsoft.com/office/drawing/2014/main" id="{A1B356D9-D773-E918-57C4-61ABF6D4842B}"/>
                </a:ext>
              </a:extLst>
            </p:cNvPr>
            <p:cNvSpPr/>
            <p:nvPr/>
          </p:nvSpPr>
          <p:spPr>
            <a:xfrm>
              <a:off x="6887117" y="5408769"/>
              <a:ext cx="1421423" cy="72097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テキスト ボックス 60">
                  <a:extLst>
                    <a:ext uri="{FF2B5EF4-FFF2-40B4-BE49-F238E27FC236}">
                      <a16:creationId xmlns:a16="http://schemas.microsoft.com/office/drawing/2014/main" id="{88966236-E759-BB8A-767A-A03DC6CAE66D}"/>
                    </a:ext>
                  </a:extLst>
                </p:cNvPr>
                <p:cNvSpPr txBox="1"/>
                <p:nvPr/>
              </p:nvSpPr>
              <p:spPr>
                <a:xfrm>
                  <a:off x="3990775" y="6419612"/>
                  <a:ext cx="534437" cy="669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400" i="1" smtClean="0"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61" name="テキスト ボックス 60">
                  <a:extLst>
                    <a:ext uri="{FF2B5EF4-FFF2-40B4-BE49-F238E27FC236}">
                      <a16:creationId xmlns:a16="http://schemas.microsoft.com/office/drawing/2014/main" id="{88966236-E759-BB8A-767A-A03DC6CAE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775" y="6419612"/>
                  <a:ext cx="534437" cy="6691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24475C9E-E0D5-E217-0012-B9F5F49AF936}"/>
                    </a:ext>
                  </a:extLst>
                </p:cNvPr>
                <p:cNvSpPr txBox="1"/>
                <p:nvPr/>
              </p:nvSpPr>
              <p:spPr>
                <a:xfrm>
                  <a:off x="5688364" y="6443604"/>
                  <a:ext cx="544182" cy="6691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400" i="1" smtClean="0"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24475C9E-E0D5-E217-0012-B9F5F49AF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364" y="6443604"/>
                  <a:ext cx="544182" cy="6691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94455304-1E56-7236-7E36-182EDE7DB999}"/>
                    </a:ext>
                  </a:extLst>
                </p:cNvPr>
                <p:cNvSpPr txBox="1"/>
                <p:nvPr/>
              </p:nvSpPr>
              <p:spPr>
                <a:xfrm>
                  <a:off x="7347599" y="6399802"/>
                  <a:ext cx="551979" cy="6691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400" i="1" smtClean="0">
                            <a:latin typeface="Cambria Math" panose="02040503050406030204" pitchFamily="18" charset="0"/>
                          </a:rPr>
                          <m:t>Q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94455304-1E56-7236-7E36-182EDE7DB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7599" y="6399802"/>
                  <a:ext cx="551979" cy="669155"/>
                </a:xfrm>
                <a:prstGeom prst="rect">
                  <a:avLst/>
                </a:prstGeom>
                <a:blipFill>
                  <a:blip r:embed="rId4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D29F010A-EA0A-D9CD-0014-4A650BBB11F8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4232187" y="6121013"/>
              <a:ext cx="1" cy="46116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3D8F4C36-76F0-B26A-D86D-8051CEFE648F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 flipV="1">
              <a:off x="5939362" y="6129739"/>
              <a:ext cx="0" cy="488197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ABF7846F-8EDA-3237-2EAB-2BE722610245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H="1" flipV="1">
              <a:off x="7597829" y="6129739"/>
              <a:ext cx="5644" cy="4368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97603A57-0302-DFA3-2251-B6980322A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187" y="4856639"/>
              <a:ext cx="0" cy="54340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77829B5A-5831-A3FC-1ECE-FD57C7B7A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361" y="4863181"/>
              <a:ext cx="0" cy="54340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E9D504-34B9-7BD8-BFE3-FBE512E111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7828" y="4863181"/>
              <a:ext cx="0" cy="54340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CBC94A11-7D02-B2DB-31F1-2B9240A96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6092" y="3047869"/>
              <a:ext cx="0" cy="54340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0DDE34A1-7FAB-F174-21F6-52DA49D5346E}"/>
                  </a:ext>
                </a:extLst>
              </p:cNvPr>
              <p:cNvSpPr txBox="1"/>
              <p:nvPr/>
            </p:nvSpPr>
            <p:spPr>
              <a:xfrm>
                <a:off x="6609091" y="4634444"/>
                <a:ext cx="8050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0DDE34A1-7FAB-F174-21F6-52DA49D53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091" y="4634444"/>
                <a:ext cx="8050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C0E7027-654B-B719-484B-F05F91464764}"/>
                  </a:ext>
                </a:extLst>
              </p:cNvPr>
              <p:cNvSpPr txBox="1"/>
              <p:nvPr/>
            </p:nvSpPr>
            <p:spPr>
              <a:xfrm>
                <a:off x="8015809" y="4623027"/>
                <a:ext cx="8034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C0E7027-654B-B719-484B-F05F91464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809" y="4623027"/>
                <a:ext cx="80348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38587B4B-2E45-BEFB-F372-EC7DE98553BA}"/>
                  </a:ext>
                </a:extLst>
              </p:cNvPr>
              <p:cNvSpPr txBox="1"/>
              <p:nvPr/>
            </p:nvSpPr>
            <p:spPr>
              <a:xfrm>
                <a:off x="9394614" y="4631303"/>
                <a:ext cx="815351" cy="52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38587B4B-2E45-BEFB-F372-EC7DE9855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614" y="4631303"/>
                <a:ext cx="815351" cy="5246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00C7C276-8E9E-A363-AA2B-9E99C8342A55}"/>
                  </a:ext>
                </a:extLst>
              </p:cNvPr>
              <p:cNvSpPr txBox="1"/>
              <p:nvPr/>
            </p:nvSpPr>
            <p:spPr>
              <a:xfrm>
                <a:off x="1212367" y="4544392"/>
                <a:ext cx="8050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00C7C276-8E9E-A363-AA2B-9E99C834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367" y="4544392"/>
                <a:ext cx="80502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E9ED9C9-1502-431F-1C74-EE72A677DD78}"/>
                  </a:ext>
                </a:extLst>
              </p:cNvPr>
              <p:cNvSpPr txBox="1"/>
              <p:nvPr/>
            </p:nvSpPr>
            <p:spPr>
              <a:xfrm>
                <a:off x="2597208" y="4533258"/>
                <a:ext cx="8034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E9ED9C9-1502-431F-1C74-EE72A677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208" y="4533258"/>
                <a:ext cx="80348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ABE09E00-C7AD-0E1F-1500-8EF8DB563340}"/>
                  </a:ext>
                </a:extLst>
              </p:cNvPr>
              <p:cNvSpPr txBox="1"/>
              <p:nvPr/>
            </p:nvSpPr>
            <p:spPr>
              <a:xfrm>
                <a:off x="3961913" y="4533258"/>
                <a:ext cx="815351" cy="52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ABE09E00-C7AD-0E1F-1500-8EF8DB56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913" y="4533258"/>
                <a:ext cx="815351" cy="5246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89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C102A7-17BF-FCD0-AD03-69651601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Single </a:t>
            </a:r>
            <a:r>
              <a:rPr kumimoji="1" lang="ja-JP" altLang="en-US"/>
              <a:t>と</a:t>
            </a:r>
            <a:r>
              <a:rPr kumimoji="1" lang="en-US" altLang="ja-JP" dirty="0"/>
              <a:t> Multi</a:t>
            </a:r>
            <a:r>
              <a:rPr kumimoji="1" lang="ja-JP" altLang="en-US"/>
              <a:t> の違い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E34FFF-4659-F9FA-3774-915D1EA9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4681D6-CEAD-8CB1-C08E-FA6E03DDA93D}"/>
              </a:ext>
            </a:extLst>
          </p:cNvPr>
          <p:cNvSpPr txBox="1"/>
          <p:nvPr/>
        </p:nvSpPr>
        <p:spPr>
          <a:xfrm>
            <a:off x="340707" y="2976371"/>
            <a:ext cx="55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A</a:t>
            </a:r>
            <a:r>
              <a:rPr kumimoji="1" lang="ja-JP" altLang="en-US" sz="2800" b="0">
                <a:latin typeface="Cambria Math" panose="02040503050406030204" pitchFamily="18" charset="0"/>
              </a:rPr>
              <a:t> </a:t>
            </a:r>
            <a:r>
              <a:rPr kumimoji="1" lang="en-US" altLang="ja-JP" sz="2800" b="0" dirty="0">
                <a:latin typeface="Cambria Math" panose="02040503050406030204" pitchFamily="18" charset="0"/>
              </a:rPr>
              <a:t> big  black  cat  drank  the  water .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101F02-83A1-1DCC-5853-12FE930BFE82}"/>
              </a:ext>
            </a:extLst>
          </p:cNvPr>
          <p:cNvSpPr txBox="1"/>
          <p:nvPr/>
        </p:nvSpPr>
        <p:spPr>
          <a:xfrm>
            <a:off x="6590454" y="2980707"/>
            <a:ext cx="55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A</a:t>
            </a:r>
            <a:r>
              <a:rPr kumimoji="1" lang="ja-JP" altLang="en-US" sz="2800" b="0">
                <a:latin typeface="Cambria Math" panose="02040503050406030204" pitchFamily="18" charset="0"/>
              </a:rPr>
              <a:t> </a:t>
            </a:r>
            <a:r>
              <a:rPr kumimoji="1" lang="en-US" altLang="ja-JP" sz="2800" b="0" dirty="0">
                <a:latin typeface="Cambria Math" panose="02040503050406030204" pitchFamily="18" charset="0"/>
              </a:rPr>
              <a:t> big  black  cat  drank  the  water .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3A35611-3E96-644A-A6FB-FFE9731B22FD}"/>
              </a:ext>
            </a:extLst>
          </p:cNvPr>
          <p:cNvSpPr txBox="1"/>
          <p:nvPr/>
        </p:nvSpPr>
        <p:spPr>
          <a:xfrm>
            <a:off x="1752417" y="6057605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Single Head</a:t>
            </a:r>
            <a:endParaRPr kumimoji="1" lang="ja-JP" altLang="en-US" sz="3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A9074C-F8C7-24E6-D3AC-1A9270973504}"/>
              </a:ext>
            </a:extLst>
          </p:cNvPr>
          <p:cNvSpPr txBox="1"/>
          <p:nvPr/>
        </p:nvSpPr>
        <p:spPr>
          <a:xfrm>
            <a:off x="7929610" y="6048332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Multi Head</a:t>
            </a:r>
            <a:endParaRPr kumimoji="1" lang="ja-JP" altLang="en-US" sz="360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2A8EA93-6E9F-E719-06C3-756305188C14}"/>
              </a:ext>
            </a:extLst>
          </p:cNvPr>
          <p:cNvCxnSpPr>
            <a:cxnSpLocks/>
          </p:cNvCxnSpPr>
          <p:nvPr/>
        </p:nvCxnSpPr>
        <p:spPr>
          <a:xfrm>
            <a:off x="6105645" y="2398442"/>
            <a:ext cx="0" cy="4459558"/>
          </a:xfrm>
          <a:prstGeom prst="line">
            <a:avLst/>
          </a:prstGeom>
          <a:ln w="25400">
            <a:solidFill>
              <a:schemeClr val="tx1">
                <a:alpha val="3188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70B6DA1F-D8D4-39C1-F91E-68A7CED73FCD}"/>
              </a:ext>
            </a:extLst>
          </p:cNvPr>
          <p:cNvSpPr/>
          <p:nvPr/>
        </p:nvSpPr>
        <p:spPr>
          <a:xfrm>
            <a:off x="8263116" y="5004387"/>
            <a:ext cx="1655545" cy="8277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head 2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233663AA-BC30-6382-298B-60073177B075}"/>
              </a:ext>
            </a:extLst>
          </p:cNvPr>
          <p:cNvSpPr/>
          <p:nvPr/>
        </p:nvSpPr>
        <p:spPr>
          <a:xfrm>
            <a:off x="6314490" y="5004387"/>
            <a:ext cx="1655545" cy="82777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57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head 1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033C662-89B1-E095-5AB2-4FBF46B195D7}"/>
              </a:ext>
            </a:extLst>
          </p:cNvPr>
          <p:cNvSpPr/>
          <p:nvPr/>
        </p:nvSpPr>
        <p:spPr>
          <a:xfrm>
            <a:off x="10211742" y="5004387"/>
            <a:ext cx="1655545" cy="8277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head 3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AD49A0-B428-C0B5-2FC1-7145A8323416}"/>
              </a:ext>
            </a:extLst>
          </p:cNvPr>
          <p:cNvSpPr/>
          <p:nvPr/>
        </p:nvSpPr>
        <p:spPr>
          <a:xfrm>
            <a:off x="8582286" y="3059051"/>
            <a:ext cx="612775" cy="397201"/>
          </a:xfrm>
          <a:prstGeom prst="rect">
            <a:avLst/>
          </a:prstGeom>
          <a:noFill/>
          <a:ln w="79375">
            <a:solidFill>
              <a:srgbClr val="FF0000">
                <a:alpha val="7985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B0FB422-F283-0406-B1E3-D656AA478069}"/>
              </a:ext>
            </a:extLst>
          </p:cNvPr>
          <p:cNvSpPr/>
          <p:nvPr/>
        </p:nvSpPr>
        <p:spPr>
          <a:xfrm>
            <a:off x="2330032" y="3044786"/>
            <a:ext cx="612775" cy="397201"/>
          </a:xfrm>
          <a:prstGeom prst="rect">
            <a:avLst/>
          </a:prstGeom>
          <a:noFill/>
          <a:ln w="79375">
            <a:solidFill>
              <a:srgbClr val="FF0000">
                <a:alpha val="7985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33055D-3AF3-BBE1-A074-005183035806}"/>
              </a:ext>
            </a:extLst>
          </p:cNvPr>
          <p:cNvSpPr txBox="1"/>
          <p:nvPr/>
        </p:nvSpPr>
        <p:spPr>
          <a:xfrm>
            <a:off x="1426403" y="261063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>
                <a:solidFill>
                  <a:srgbClr val="FF0000"/>
                </a:solidFill>
                <a:latin typeface="Cambria Math" panose="02040503050406030204" pitchFamily="18" charset="0"/>
              </a:rPr>
              <a:t>比較対象のトークン</a:t>
            </a:r>
            <a:endParaRPr kumimoji="1" lang="ja-JP" altLang="en-US" sz="2000" b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BA42AB2-52AB-B942-DE9C-D83B93343BDC}"/>
              </a:ext>
            </a:extLst>
          </p:cNvPr>
          <p:cNvSpPr txBox="1"/>
          <p:nvPr/>
        </p:nvSpPr>
        <p:spPr>
          <a:xfrm>
            <a:off x="7667512" y="261691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>
                <a:solidFill>
                  <a:srgbClr val="FF0000"/>
                </a:solidFill>
                <a:latin typeface="Cambria Math" panose="02040503050406030204" pitchFamily="18" charset="0"/>
              </a:rPr>
              <a:t>比較対象のトークン</a:t>
            </a:r>
            <a:endParaRPr kumimoji="1" lang="ja-JP" altLang="en-US" sz="2000" b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276B6AA-0EEB-1431-5E39-AAF5A9E08F9E}"/>
              </a:ext>
            </a:extLst>
          </p:cNvPr>
          <p:cNvCxnSpPr>
            <a:cxnSpLocks/>
          </p:cNvCxnSpPr>
          <p:nvPr/>
        </p:nvCxnSpPr>
        <p:spPr>
          <a:xfrm>
            <a:off x="7035655" y="3451545"/>
            <a:ext cx="15177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E715F6EB-6020-DAF8-1C06-555A3A5B42E4}"/>
              </a:ext>
            </a:extLst>
          </p:cNvPr>
          <p:cNvCxnSpPr>
            <a:cxnSpLocks/>
          </p:cNvCxnSpPr>
          <p:nvPr/>
        </p:nvCxnSpPr>
        <p:spPr>
          <a:xfrm>
            <a:off x="812287" y="3451916"/>
            <a:ext cx="15177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33759695-1D66-A17F-1A43-8A7299E0ABF6}"/>
              </a:ext>
            </a:extLst>
          </p:cNvPr>
          <p:cNvSpPr/>
          <p:nvPr/>
        </p:nvSpPr>
        <p:spPr>
          <a:xfrm>
            <a:off x="2157492" y="5000051"/>
            <a:ext cx="1655545" cy="82777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6878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head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4022C91-708A-BD3F-A865-15895EB4E8D8}"/>
              </a:ext>
            </a:extLst>
          </p:cNvPr>
          <p:cNvCxnSpPr>
            <a:cxnSpLocks/>
          </p:cNvCxnSpPr>
          <p:nvPr/>
        </p:nvCxnSpPr>
        <p:spPr>
          <a:xfrm>
            <a:off x="9238266" y="3446323"/>
            <a:ext cx="961517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D56D1C20-744D-9FB3-07C5-109D9E85F324}"/>
              </a:ext>
            </a:extLst>
          </p:cNvPr>
          <p:cNvCxnSpPr>
            <a:cxnSpLocks/>
          </p:cNvCxnSpPr>
          <p:nvPr/>
        </p:nvCxnSpPr>
        <p:spPr>
          <a:xfrm>
            <a:off x="10919167" y="3446323"/>
            <a:ext cx="9615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E674B15B-0F64-021D-6BE1-1E0102796CEC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1679894" y="3499591"/>
            <a:ext cx="1305371" cy="150046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D9CFBC73-18FE-D0EF-5C82-EB1E8A38B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6" y="1299078"/>
            <a:ext cx="11972081" cy="1837905"/>
          </a:xfrm>
        </p:spPr>
        <p:txBody>
          <a:bodyPr/>
          <a:lstStyle/>
          <a:p>
            <a:r>
              <a:rPr lang="en-US" altLang="ja-JP" dirty="0"/>
              <a:t>Single	</a:t>
            </a:r>
            <a:r>
              <a:rPr lang="ja-JP" altLang="en-US"/>
              <a:t>：主に一つの部分にしか注目できない</a:t>
            </a:r>
            <a:endParaRPr lang="en-US" altLang="ja-JP" dirty="0"/>
          </a:p>
          <a:p>
            <a:r>
              <a:rPr kumimoji="1" lang="en-US" altLang="ja-JP" dirty="0"/>
              <a:t>Multi	</a:t>
            </a:r>
            <a:r>
              <a:rPr kumimoji="1" lang="ja-JP" altLang="en-US"/>
              <a:t>：複数箇所に注目可能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2F206B0-DDAB-CE5D-85B4-0ECED9E2E478}"/>
              </a:ext>
            </a:extLst>
          </p:cNvPr>
          <p:cNvSpPr txBox="1"/>
          <p:nvPr/>
        </p:nvSpPr>
        <p:spPr>
          <a:xfrm>
            <a:off x="2272001" y="3662192"/>
            <a:ext cx="697627" cy="40011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Cambria Math" panose="02040503050406030204" pitchFamily="18" charset="0"/>
              </a:rPr>
              <a:t>注目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8BDECF3C-32F7-388B-AE78-D95679B0A6F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142263" y="3476470"/>
            <a:ext cx="652264" cy="152791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65F8771-937B-77D6-17C0-4D6988E99784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9090889" y="3476470"/>
            <a:ext cx="617742" cy="152791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213B8BF9-8816-25AA-1451-14C0AF950DA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1039515" y="3476470"/>
            <a:ext cx="387892" cy="152791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9C5AE41-C950-A004-0BAE-92EE3F3DC757}"/>
              </a:ext>
            </a:extLst>
          </p:cNvPr>
          <p:cNvSpPr txBox="1"/>
          <p:nvPr/>
        </p:nvSpPr>
        <p:spPr>
          <a:xfrm>
            <a:off x="6571995" y="3672385"/>
            <a:ext cx="896400" cy="40011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Cambria Math" panose="02040503050406030204" pitchFamily="18" charset="0"/>
              </a:rPr>
              <a:t>注目</a:t>
            </a:r>
            <a:r>
              <a:rPr kumimoji="1" lang="en-US" altLang="ja-JP" sz="2000" b="0" dirty="0">
                <a:latin typeface="Cambria Math" panose="02040503050406030204" pitchFamily="18" charset="0"/>
              </a:rPr>
              <a:t> 1</a:t>
            </a:r>
            <a:endParaRPr kumimoji="1" lang="ja-JP" altLang="en-US" sz="2000" b="0">
              <a:latin typeface="Cambria Math" panose="020405030504060302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C8D1C18-18A7-E099-EE8D-4DA13C444C71}"/>
              </a:ext>
            </a:extLst>
          </p:cNvPr>
          <p:cNvSpPr txBox="1"/>
          <p:nvPr/>
        </p:nvSpPr>
        <p:spPr>
          <a:xfrm>
            <a:off x="8507990" y="3671455"/>
            <a:ext cx="896399" cy="400110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Cambria Math" panose="02040503050406030204" pitchFamily="18" charset="0"/>
              </a:rPr>
              <a:t>注目</a:t>
            </a:r>
            <a:r>
              <a:rPr kumimoji="1" lang="en-US" altLang="ja-JP" sz="2000" b="0" dirty="0">
                <a:latin typeface="Cambria Math" panose="02040503050406030204" pitchFamily="18" charset="0"/>
              </a:rPr>
              <a:t> 2</a:t>
            </a:r>
            <a:endParaRPr kumimoji="1" lang="ja-JP" altLang="en-US" sz="2000" b="0">
              <a:latin typeface="Cambria Math" panose="02040503050406030204" pitchFamily="18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B87A931-DC6D-2FC8-E8C6-460026AC79E4}"/>
              </a:ext>
            </a:extLst>
          </p:cNvPr>
          <p:cNvSpPr txBox="1"/>
          <p:nvPr/>
        </p:nvSpPr>
        <p:spPr>
          <a:xfrm>
            <a:off x="10306851" y="3666528"/>
            <a:ext cx="896399" cy="400110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Cambria Math" panose="02040503050406030204" pitchFamily="18" charset="0"/>
              </a:rPr>
              <a:t>注目</a:t>
            </a:r>
            <a:r>
              <a:rPr kumimoji="1" lang="en-US" altLang="ja-JP" sz="2000" b="0" dirty="0">
                <a:latin typeface="Cambria Math" panose="02040503050406030204" pitchFamily="18" charset="0"/>
              </a:rPr>
              <a:t> 3</a:t>
            </a:r>
            <a:endParaRPr kumimoji="1" lang="ja-JP" altLang="en-US" sz="2000" b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347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0B21AE-DCED-CB7B-B247-9397CC9D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Multi Head Attention </a:t>
            </a:r>
            <a:r>
              <a:rPr kumimoji="1" lang="ja-JP" altLang="en-US"/>
              <a:t>計算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9098E4-8321-2306-8F1D-793AC7D1D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EB235A-39E9-5FFF-8178-80CBFCC0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/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𝐶𝑜𝑛𝑐𝑎𝑡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,…,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/>
              <p:nvPr/>
            </p:nvSpPr>
            <p:spPr>
              <a:xfrm>
                <a:off x="3144644" y="2110527"/>
                <a:ext cx="8012065" cy="756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Sup>
                            <m:sSub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36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44" y="2110527"/>
                <a:ext cx="8012065" cy="756617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CA786F1-FB47-8FD2-E3A1-B28343E38837}"/>
                  </a:ext>
                </a:extLst>
              </p:cNvPr>
              <p:cNvSpPr txBox="1"/>
              <p:nvPr/>
            </p:nvSpPr>
            <p:spPr>
              <a:xfrm>
                <a:off x="579278" y="5389251"/>
                <a:ext cx="50177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	 : </a:t>
                </a:r>
                <a:r>
                  <a:rPr lang="ja-JP" altLang="en-US" sz="2400">
                    <a:latin typeface="Cambria Math" panose="02040503050406030204" pitchFamily="18" charset="0"/>
                  </a:rPr>
                  <a:t>学習可能なパラメータ行列</a:t>
                </a:r>
                <a:endParaRPr kumimoji="1" lang="en-US" altLang="ja-JP" sz="2400" b="0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>
                    <a:latin typeface="Cambria Math" panose="02040503050406030204" pitchFamily="18" charset="0"/>
                  </a:rPr>
                  <a:t>	 : </a:t>
                </a:r>
                <a:r>
                  <a:rPr lang="ja-JP" altLang="en-US" sz="2400">
                    <a:latin typeface="Cambria Math" panose="02040503050406030204" pitchFamily="18" charset="0"/>
                  </a:rPr>
                  <a:t>ヘッドの割り当て番号</a:t>
                </a:r>
                <a:endParaRPr lang="en-US" altLang="ja-JP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CA786F1-FB47-8FD2-E3A1-B28343E38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8" y="5389251"/>
                <a:ext cx="5017720" cy="830997"/>
              </a:xfrm>
              <a:prstGeom prst="rect">
                <a:avLst/>
              </a:prstGeom>
              <a:blipFill>
                <a:blip r:embed="rId4"/>
                <a:stretch>
                  <a:fillRect l="-253" t="-7576" r="-1010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コンテンツ プレースホルダー 2">
            <a:extLst>
              <a:ext uri="{FF2B5EF4-FFF2-40B4-BE49-F238E27FC236}">
                <a16:creationId xmlns:a16="http://schemas.microsoft.com/office/drawing/2014/main" id="{B771C65F-5FDE-A5A9-EB39-4411E82B73B2}"/>
              </a:ext>
            </a:extLst>
          </p:cNvPr>
          <p:cNvSpPr txBox="1">
            <a:spLocks/>
          </p:cNvSpPr>
          <p:nvPr/>
        </p:nvSpPr>
        <p:spPr>
          <a:xfrm>
            <a:off x="268146" y="1451479"/>
            <a:ext cx="11972081" cy="548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/>
              <a:t>本論文中では</a:t>
            </a:r>
            <a:r>
              <a:rPr lang="en-US" altLang="ja-JP" sz="2800" dirty="0"/>
              <a:t>8</a:t>
            </a:r>
            <a:r>
              <a:rPr lang="ja-JP" altLang="en-US" sz="2800"/>
              <a:t>つの</a:t>
            </a:r>
            <a:r>
              <a:rPr lang="en-US" altLang="ja-JP" sz="2800" dirty="0"/>
              <a:t>head</a:t>
            </a:r>
            <a:r>
              <a:rPr lang="ja-JP" altLang="en-US" sz="2800"/>
              <a:t>を使用</a:t>
            </a:r>
          </a:p>
        </p:txBody>
      </p: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07116309-E8DD-AA9F-D29D-1CB6D01CBD72}"/>
              </a:ext>
            </a:extLst>
          </p:cNvPr>
          <p:cNvGrpSpPr/>
          <p:nvPr/>
        </p:nvGrpSpPr>
        <p:grpSpPr>
          <a:xfrm>
            <a:off x="6543313" y="3164213"/>
            <a:ext cx="5407077" cy="3324764"/>
            <a:chOff x="6543313" y="3164213"/>
            <a:chExt cx="5407077" cy="3324764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A87EC36-F558-5131-FEE5-2E6C9F8EA86E}"/>
                </a:ext>
              </a:extLst>
            </p:cNvPr>
            <p:cNvGrpSpPr/>
            <p:nvPr/>
          </p:nvGrpSpPr>
          <p:grpSpPr>
            <a:xfrm>
              <a:off x="6543313" y="3164213"/>
              <a:ext cx="5407077" cy="3324764"/>
              <a:chOff x="3521476" y="2293715"/>
              <a:chExt cx="6574423" cy="4819044"/>
            </a:xfrm>
          </p:grpSpPr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B903BCD2-7094-357C-2721-10B45606BDC0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 flipV="1">
                <a:off x="4257994" y="6049346"/>
                <a:ext cx="169056" cy="370267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E6696E1-EA64-EB09-4CCF-BF96E839AD49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 flipV="1">
                <a:off x="4257994" y="6063526"/>
                <a:ext cx="338113" cy="356087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193C1626-0E51-52C8-58F5-4277AD7F3DDD}"/>
                  </a:ext>
                </a:extLst>
              </p:cNvPr>
              <p:cNvCxnSpPr>
                <a:cxnSpLocks/>
                <a:stCxn id="34" idx="0"/>
              </p:cNvCxnSpPr>
              <p:nvPr/>
            </p:nvCxnSpPr>
            <p:spPr>
              <a:xfrm flipV="1">
                <a:off x="5960455" y="6049346"/>
                <a:ext cx="108382" cy="394258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1BEC803A-4AB3-34D5-7A3C-217E9C8E54B3}"/>
                  </a:ext>
                </a:extLst>
              </p:cNvPr>
              <p:cNvCxnSpPr>
                <a:cxnSpLocks/>
                <a:stCxn id="35" idx="0"/>
              </p:cNvCxnSpPr>
              <p:nvPr/>
            </p:nvCxnSpPr>
            <p:spPr>
              <a:xfrm flipV="1">
                <a:off x="7623588" y="6017737"/>
                <a:ext cx="110446" cy="382065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F1D75141-86B1-5C20-4D53-270582515D86}"/>
                  </a:ext>
                </a:extLst>
              </p:cNvPr>
              <p:cNvCxnSpPr>
                <a:cxnSpLocks/>
                <a:stCxn id="34" idx="0"/>
              </p:cNvCxnSpPr>
              <p:nvPr/>
            </p:nvCxnSpPr>
            <p:spPr>
              <a:xfrm flipV="1">
                <a:off x="5960455" y="5965994"/>
                <a:ext cx="306762" cy="47760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6F785E9C-E4C9-C648-A6F9-CFA53D1C6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8626" y="5937469"/>
                <a:ext cx="384701" cy="516566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5110EC0-654B-224B-59C6-CC6F82E8A4F1}"/>
                  </a:ext>
                </a:extLst>
              </p:cNvPr>
              <p:cNvSpPr/>
              <p:nvPr/>
            </p:nvSpPr>
            <p:spPr>
              <a:xfrm>
                <a:off x="7159527" y="518544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角丸四角形 17">
                <a:extLst>
                  <a:ext uri="{FF2B5EF4-FFF2-40B4-BE49-F238E27FC236}">
                    <a16:creationId xmlns:a16="http://schemas.microsoft.com/office/drawing/2014/main" id="{9899B3D7-8B08-7B8C-72FD-7FDD45346B10}"/>
                  </a:ext>
                </a:extLst>
              </p:cNvPr>
              <p:cNvSpPr/>
              <p:nvPr/>
            </p:nvSpPr>
            <p:spPr>
              <a:xfrm>
                <a:off x="5408859" y="518978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角丸四角形 18">
                <a:extLst>
                  <a:ext uri="{FF2B5EF4-FFF2-40B4-BE49-F238E27FC236}">
                    <a16:creationId xmlns:a16="http://schemas.microsoft.com/office/drawing/2014/main" id="{84E3C131-E563-41A0-E069-154A31AFBADA}"/>
                  </a:ext>
                </a:extLst>
              </p:cNvPr>
              <p:cNvSpPr/>
              <p:nvPr/>
            </p:nvSpPr>
            <p:spPr>
              <a:xfrm>
                <a:off x="7023322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角丸四角形 19">
                <a:extLst>
                  <a:ext uri="{FF2B5EF4-FFF2-40B4-BE49-F238E27FC236}">
                    <a16:creationId xmlns:a16="http://schemas.microsoft.com/office/drawing/2014/main" id="{C6503F7B-EC4A-31B7-BC25-176991C7C461}"/>
                  </a:ext>
                </a:extLst>
              </p:cNvPr>
              <p:cNvSpPr/>
              <p:nvPr/>
            </p:nvSpPr>
            <p:spPr>
              <a:xfrm>
                <a:off x="5329488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角丸四角形 20">
                <a:extLst>
                  <a:ext uri="{FF2B5EF4-FFF2-40B4-BE49-F238E27FC236}">
                    <a16:creationId xmlns:a16="http://schemas.microsoft.com/office/drawing/2014/main" id="{3E2FB7C9-D5A3-A80C-5A27-06B5F45579BC}"/>
                  </a:ext>
                </a:extLst>
              </p:cNvPr>
              <p:cNvSpPr/>
              <p:nvPr/>
            </p:nvSpPr>
            <p:spPr>
              <a:xfrm>
                <a:off x="3750678" y="5191275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B6046C63-D463-9715-2CB2-0437C470A1D5}"/>
                  </a:ext>
                </a:extLst>
              </p:cNvPr>
              <p:cNvSpPr/>
              <p:nvPr/>
            </p:nvSpPr>
            <p:spPr>
              <a:xfrm>
                <a:off x="3644220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角丸四角形 22">
                <a:extLst>
                  <a:ext uri="{FF2B5EF4-FFF2-40B4-BE49-F238E27FC236}">
                    <a16:creationId xmlns:a16="http://schemas.microsoft.com/office/drawing/2014/main" id="{AF6C8FAA-7C94-1C65-8BDA-F89D4DC28847}"/>
                  </a:ext>
                </a:extLst>
              </p:cNvPr>
              <p:cNvSpPr/>
              <p:nvPr/>
            </p:nvSpPr>
            <p:spPr>
              <a:xfrm>
                <a:off x="3521476" y="5400044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角丸四角形 24">
                <a:extLst>
                  <a:ext uri="{FF2B5EF4-FFF2-40B4-BE49-F238E27FC236}">
                    <a16:creationId xmlns:a16="http://schemas.microsoft.com/office/drawing/2014/main" id="{8B90EB6A-8633-1395-5548-D52A27116ECD}"/>
                  </a:ext>
                </a:extLst>
              </p:cNvPr>
              <p:cNvSpPr/>
              <p:nvPr/>
            </p:nvSpPr>
            <p:spPr>
              <a:xfrm>
                <a:off x="3769199" y="3344630"/>
                <a:ext cx="4835770" cy="1230923"/>
              </a:xfrm>
              <a:prstGeom prst="roundRect">
                <a:avLst/>
              </a:prstGeom>
              <a:solidFill>
                <a:srgbClr val="E474F0">
                  <a:alpha val="3044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角丸四角形 25">
                <a:extLst>
                  <a:ext uri="{FF2B5EF4-FFF2-40B4-BE49-F238E27FC236}">
                    <a16:creationId xmlns:a16="http://schemas.microsoft.com/office/drawing/2014/main" id="{093EFCDA-26B2-F5B6-A376-AF677F075DC5}"/>
                  </a:ext>
                </a:extLst>
              </p:cNvPr>
              <p:cNvSpPr/>
              <p:nvPr/>
            </p:nvSpPr>
            <p:spPr>
              <a:xfrm>
                <a:off x="3644220" y="3467952"/>
                <a:ext cx="4835770" cy="1230923"/>
              </a:xfrm>
              <a:prstGeom prst="roundRect">
                <a:avLst/>
              </a:prstGeom>
              <a:solidFill>
                <a:srgbClr val="E474F0">
                  <a:alpha val="5892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角丸四角形 26">
                <a:extLst>
                  <a:ext uri="{FF2B5EF4-FFF2-40B4-BE49-F238E27FC236}">
                    <a16:creationId xmlns:a16="http://schemas.microsoft.com/office/drawing/2014/main" id="{07123E16-839D-0C6E-4792-213A69F5B27C}"/>
                  </a:ext>
                </a:extLst>
              </p:cNvPr>
              <p:cNvSpPr/>
              <p:nvPr/>
            </p:nvSpPr>
            <p:spPr>
              <a:xfrm>
                <a:off x="3521476" y="3608914"/>
                <a:ext cx="4835770" cy="1230923"/>
              </a:xfrm>
              <a:prstGeom prst="roundRect">
                <a:avLst/>
              </a:prstGeom>
              <a:solidFill>
                <a:srgbClr val="E474F0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18B79AB4-9E3D-EEB8-5DD2-D2DC73BCB47F}"/>
                  </a:ext>
                </a:extLst>
              </p:cNvPr>
              <p:cNvSpPr txBox="1"/>
              <p:nvPr/>
            </p:nvSpPr>
            <p:spPr>
              <a:xfrm>
                <a:off x="4823535" y="3719074"/>
                <a:ext cx="2370158" cy="936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/>
                  <a:t>Attention</a:t>
                </a:r>
                <a:endParaRPr kumimoji="1" lang="ja-JP" altLang="en-US" sz="3600"/>
              </a:p>
            </p:txBody>
          </p:sp>
          <p:sp>
            <p:nvSpPr>
              <p:cNvPr id="29" name="角丸四角形 28">
                <a:extLst>
                  <a:ext uri="{FF2B5EF4-FFF2-40B4-BE49-F238E27FC236}">
                    <a16:creationId xmlns:a16="http://schemas.microsoft.com/office/drawing/2014/main" id="{46C0DFD5-6E23-F2CA-7E6C-E61A6589A042}"/>
                  </a:ext>
                </a:extLst>
              </p:cNvPr>
              <p:cNvSpPr/>
              <p:nvPr/>
            </p:nvSpPr>
            <p:spPr>
              <a:xfrm>
                <a:off x="5228650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角丸四角形 30">
                <a:extLst>
                  <a:ext uri="{FF2B5EF4-FFF2-40B4-BE49-F238E27FC236}">
                    <a16:creationId xmlns:a16="http://schemas.microsoft.com/office/drawing/2014/main" id="{5D1F1FE0-DC84-E438-4F57-0378F41929B2}"/>
                  </a:ext>
                </a:extLst>
              </p:cNvPr>
              <p:cNvSpPr/>
              <p:nvPr/>
            </p:nvSpPr>
            <p:spPr>
              <a:xfrm>
                <a:off x="6887117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テキスト ボックス 32">
                    <a:extLst>
                      <a:ext uri="{FF2B5EF4-FFF2-40B4-BE49-F238E27FC236}">
                        <a16:creationId xmlns:a16="http://schemas.microsoft.com/office/drawing/2014/main" id="{D8C9C2F9-9DD7-EDA8-5D78-D1114D0DEE36}"/>
                      </a:ext>
                    </a:extLst>
                  </p:cNvPr>
                  <p:cNvSpPr txBox="1"/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4" name="テキスト ボックス 23">
                    <a:extLst>
                      <a:ext uri="{FF2B5EF4-FFF2-40B4-BE49-F238E27FC236}">
                        <a16:creationId xmlns:a16="http://schemas.microsoft.com/office/drawing/2014/main" id="{13A45B8C-3452-1AED-704C-1ED50D589F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テキスト ボックス 33">
                    <a:extLst>
                      <a:ext uri="{FF2B5EF4-FFF2-40B4-BE49-F238E27FC236}">
                        <a16:creationId xmlns:a16="http://schemas.microsoft.com/office/drawing/2014/main" id="{D23CE03F-1F01-2C7F-9F9C-9168B456ACC3}"/>
                      </a:ext>
                    </a:extLst>
                  </p:cNvPr>
                  <p:cNvSpPr txBox="1"/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3C795B5B-AD29-5BE7-B7A6-55EB5540F0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テキスト ボックス 34">
                    <a:extLst>
                      <a:ext uri="{FF2B5EF4-FFF2-40B4-BE49-F238E27FC236}">
                        <a16:creationId xmlns:a16="http://schemas.microsoft.com/office/drawing/2014/main" id="{F39C20F8-9F00-6376-B99C-30DD542BF55B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084A29FD-C31F-4E36-9D9F-9F2520DF8B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51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直線矢印コネクタ 35">
                <a:extLst>
                  <a:ext uri="{FF2B5EF4-FFF2-40B4-BE49-F238E27FC236}">
                    <a16:creationId xmlns:a16="http://schemas.microsoft.com/office/drawing/2014/main" id="{B2617C3B-0EAA-C75C-365A-4E41A642B81E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 flipV="1">
                <a:off x="4232187" y="6121013"/>
                <a:ext cx="1" cy="46116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BD909A66-3C13-70A1-E40F-0BFC6CEBEC5E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5939362" y="6129739"/>
                <a:ext cx="0" cy="488197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EBB90267-5B04-DED2-D569-6BFBD15CA7ED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 flipH="1" flipV="1">
                <a:off x="7597829" y="6129739"/>
                <a:ext cx="5644" cy="4368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B2213292-9220-7DC7-6327-CC029C6E7F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2187" y="485663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52F02040-0B15-DA79-8759-0A0E62E8AB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9361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>
                <a:extLst>
                  <a:ext uri="{FF2B5EF4-FFF2-40B4-BE49-F238E27FC236}">
                    <a16:creationId xmlns:a16="http://schemas.microsoft.com/office/drawing/2014/main" id="{E4A8F06E-9A34-220C-D6AE-350A160F3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7828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001AD1F-9CAC-CCBB-E07D-5F280277165E}"/>
                  </a:ext>
                </a:extLst>
              </p:cNvPr>
              <p:cNvCxnSpPr>
                <a:cxnSpLocks/>
                <a:stCxn id="22" idx="0"/>
              </p:cNvCxnSpPr>
              <p:nvPr/>
            </p:nvCxnSpPr>
            <p:spPr>
              <a:xfrm flipV="1">
                <a:off x="4354932" y="486318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AE4608EF-951C-96E9-DDF7-9007E2710B5E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4461390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C87F2BA0-9084-2198-F028-C1B7F6EC11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0843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矢印コネクタ 44">
                <a:extLst>
                  <a:ext uri="{FF2B5EF4-FFF2-40B4-BE49-F238E27FC236}">
                    <a16:creationId xmlns:a16="http://schemas.microsoft.com/office/drawing/2014/main" id="{7A899B1D-3AAF-0079-5FD1-828E7B7676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98614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E628315C-7FF9-D14C-3380-98670EA013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1598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019BFF22-ACBE-A9EE-AEB1-2D1887634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8465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4FB6A25E-B4AB-710F-36BA-8B3B5055F875}"/>
                  </a:ext>
                </a:extLst>
              </p:cNvPr>
              <p:cNvGrpSpPr/>
              <p:nvPr/>
            </p:nvGrpSpPr>
            <p:grpSpPr>
              <a:xfrm>
                <a:off x="5249903" y="2293715"/>
                <a:ext cx="1692193" cy="758377"/>
                <a:chOff x="5328740" y="2246228"/>
                <a:chExt cx="1692193" cy="758377"/>
              </a:xfrm>
            </p:grpSpPr>
            <p:sp>
              <p:nvSpPr>
                <p:cNvPr id="59" name="角丸四角形 58">
                  <a:extLst>
                    <a:ext uri="{FF2B5EF4-FFF2-40B4-BE49-F238E27FC236}">
                      <a16:creationId xmlns:a16="http://schemas.microsoft.com/office/drawing/2014/main" id="{879C88F3-CFE3-D677-497C-19177AB9C091}"/>
                    </a:ext>
                  </a:extLst>
                </p:cNvPr>
                <p:cNvSpPr/>
                <p:nvPr/>
              </p:nvSpPr>
              <p:spPr>
                <a:xfrm>
                  <a:off x="5328740" y="2249714"/>
                  <a:ext cx="1692193" cy="754743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4351B768-EDFC-AF54-1889-9A690FC53A58}"/>
                    </a:ext>
                  </a:extLst>
                </p:cNvPr>
                <p:cNvSpPr txBox="1"/>
                <p:nvPr/>
              </p:nvSpPr>
              <p:spPr>
                <a:xfrm>
                  <a:off x="5450481" y="2246228"/>
                  <a:ext cx="1448712" cy="7583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800" dirty="0" err="1"/>
                    <a:t>Concat</a:t>
                  </a:r>
                  <a:endParaRPr kumimoji="1" lang="ja-JP" altLang="en-US" sz="2800"/>
                </a:p>
              </p:txBody>
            </p:sp>
          </p:grpSp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6822FA23-A0F9-E729-63EF-793DF763B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6092" y="304786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7FD9516B-3290-4880-39F1-1D7B519F3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8837" y="305441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矢印コネクタ 50">
                <a:extLst>
                  <a:ext uri="{FF2B5EF4-FFF2-40B4-BE49-F238E27FC236}">
                    <a16:creationId xmlns:a16="http://schemas.microsoft.com/office/drawing/2014/main" id="{838950F2-22A3-2034-27E5-97C92B77EF38}"/>
                  </a:ext>
                </a:extLst>
              </p:cNvPr>
              <p:cNvCxnSpPr>
                <a:cxnSpLocks/>
                <a:stCxn id="25" idx="0"/>
              </p:cNvCxnSpPr>
              <p:nvPr/>
            </p:nvCxnSpPr>
            <p:spPr>
              <a:xfrm flipH="1" flipV="1">
                <a:off x="6175295" y="3054411"/>
                <a:ext cx="11789" cy="29021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D8F88AAC-4921-15D5-5390-5A3665D7045D}"/>
                  </a:ext>
                </a:extLst>
              </p:cNvPr>
              <p:cNvCxnSpPr>
                <a:cxnSpLocks/>
                <a:stCxn id="59" idx="3"/>
                <a:endCxn id="57" idx="1"/>
              </p:cNvCxnSpPr>
              <p:nvPr/>
            </p:nvCxnSpPr>
            <p:spPr>
              <a:xfrm flipV="1">
                <a:off x="6942096" y="2669503"/>
                <a:ext cx="928143" cy="507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角丸四角形 56">
                <a:extLst>
                  <a:ext uri="{FF2B5EF4-FFF2-40B4-BE49-F238E27FC236}">
                    <a16:creationId xmlns:a16="http://schemas.microsoft.com/office/drawing/2014/main" id="{93620C21-339C-CDF0-6A9D-7FCBEBC081F0}"/>
                  </a:ext>
                </a:extLst>
              </p:cNvPr>
              <p:cNvSpPr/>
              <p:nvPr/>
            </p:nvSpPr>
            <p:spPr>
              <a:xfrm>
                <a:off x="7870239" y="230901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4" name="直線矢印コネクタ 53">
                <a:extLst>
                  <a:ext uri="{FF2B5EF4-FFF2-40B4-BE49-F238E27FC236}">
                    <a16:creationId xmlns:a16="http://schemas.microsoft.com/office/drawing/2014/main" id="{BF2D3F0E-D1E4-56BD-2404-348C4DFC58FE}"/>
                  </a:ext>
                </a:extLst>
              </p:cNvPr>
              <p:cNvCxnSpPr>
                <a:cxnSpLocks/>
                <a:stCxn id="57" idx="3"/>
              </p:cNvCxnSpPr>
              <p:nvPr/>
            </p:nvCxnSpPr>
            <p:spPr>
              <a:xfrm flipV="1">
                <a:off x="9291662" y="2669501"/>
                <a:ext cx="804237" cy="1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右中かっこ 54">
                <a:extLst>
                  <a:ext uri="{FF2B5EF4-FFF2-40B4-BE49-F238E27FC236}">
                    <a16:creationId xmlns:a16="http://schemas.microsoft.com/office/drawing/2014/main" id="{DDAA7106-E2CB-D172-6597-DCC88FFB39E0}"/>
                  </a:ext>
                </a:extLst>
              </p:cNvPr>
              <p:cNvSpPr/>
              <p:nvPr/>
            </p:nvSpPr>
            <p:spPr>
              <a:xfrm rot="2249056">
                <a:off x="8411325" y="3808056"/>
                <a:ext cx="391346" cy="649004"/>
              </a:xfrm>
              <a:prstGeom prst="rightBrac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テキスト ボックス 55">
                    <a:extLst>
                      <a:ext uri="{FF2B5EF4-FFF2-40B4-BE49-F238E27FC236}">
                        <a16:creationId xmlns:a16="http://schemas.microsoft.com/office/drawing/2014/main" id="{A0C35220-4322-245C-A079-BF196735573F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kumimoji="1" lang="ja-JP" altLang="en-US" sz="2800"/>
                  </a:p>
                </p:txBody>
              </p:sp>
            </mc:Choice>
            <mc:Fallback xmlns="">
              <p:sp>
                <p:nvSpPr>
                  <p:cNvPr id="56" name="テキスト ボックス 55">
                    <a:extLst>
                      <a:ext uri="{FF2B5EF4-FFF2-40B4-BE49-F238E27FC236}">
                        <a16:creationId xmlns:a16="http://schemas.microsoft.com/office/drawing/2014/main" id="{A0C35220-4322-245C-A079-BF19673557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AFEFF1CD-C268-4A7E-1B17-972FBAC84A93}"/>
                    </a:ext>
                  </a:extLst>
                </p:cNvPr>
                <p:cNvSpPr txBox="1"/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AFEFF1CD-C268-4A7E-1B17-972FBAC84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53784CE8-19C5-0F6B-EB50-CA4C42E84B2E}"/>
                    </a:ext>
                  </a:extLst>
                </p:cNvPr>
                <p:cNvSpPr txBox="1"/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53784CE8-19C5-0F6B-EB50-CA4C42E84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9BD81C98-CC00-632E-E586-31AC2076930D}"/>
                    </a:ext>
                  </a:extLst>
                </p:cNvPr>
                <p:cNvSpPr txBox="1"/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9BD81C98-CC00-632E-E586-31AC20769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063D08D1-F86C-B0CF-364B-FA06A7E1116E}"/>
                    </a:ext>
                  </a:extLst>
                </p:cNvPr>
                <p:cNvSpPr txBox="1"/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063D08D1-F86C-B0CF-364B-FA06A7E11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317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0B21AE-DCED-CB7B-B247-9397CC9D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Multi Head Attention </a:t>
            </a:r>
            <a:r>
              <a:rPr kumimoji="1" lang="ja-JP" altLang="en-US"/>
              <a:t>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C9098E4-8321-2306-8F1D-793AC7D1DF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kumimoji="1" lang="en-US" altLang="ja-JP" sz="2800" dirty="0"/>
              </a:p>
              <a:p>
                <a:endParaRPr lang="en-US" altLang="ja-JP" sz="2800" dirty="0"/>
              </a:p>
              <a:p>
                <a:endParaRPr kumimoji="1" lang="en-US" altLang="ja-JP" sz="2800" dirty="0"/>
              </a:p>
              <a:p>
                <a:endParaRPr lang="en-US" altLang="ja-JP" sz="28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Q,K,V</a:t>
                </a:r>
                <a:r>
                  <a:rPr kumimoji="1" lang="ja-JP" altLang="en-US"/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kumimoji="1" lang="ja-JP" altLang="en-US"/>
                  <a:t>の</a:t>
                </a:r>
                <a:r>
                  <a:rPr lang="ja-JP" altLang="en-US"/>
                  <a:t>数に分割</a:t>
                </a:r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kumimoji="1" lang="ja-JP" altLang="en-US"/>
                  <a:t>毎に</a:t>
                </a:r>
                <a:r>
                  <a:rPr kumimoji="1" lang="en-US" altLang="ja-JP" dirty="0"/>
                  <a:t>Attention</a:t>
                </a:r>
                <a:r>
                  <a:rPr kumimoji="1" lang="ja-JP" altLang="en-US"/>
                  <a:t>をとる</a:t>
                </a:r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kumimoji="1" lang="ja-JP" altLang="en-US"/>
                  <a:t>毎の</a:t>
                </a:r>
                <a:r>
                  <a:rPr kumimoji="1" lang="en-US" altLang="ja-JP" dirty="0"/>
                  <a:t>Attention</a:t>
                </a:r>
                <a:r>
                  <a:rPr kumimoji="1" lang="ja-JP" altLang="en-US"/>
                  <a:t>を連結</a:t>
                </a:r>
                <a:endParaRPr kumimoji="1" lang="en-US" altLang="ja-JP" dirty="0"/>
              </a:p>
              <a:p>
                <a:r>
                  <a:rPr lang="ja-JP" altLang="en-US"/>
                  <a:t>連結した行列を線形変換</a:t>
                </a:r>
                <a:endParaRPr kumimoji="1" lang="en-US" altLang="ja-JP" dirty="0"/>
              </a:p>
              <a:p>
                <a:endParaRPr kumimoji="1" lang="ja-JP" altLang="en-US" sz="280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C9098E4-8321-2306-8F1D-793AC7D1D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EB235A-39E9-5FFF-8178-80CBFCC0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/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𝐶𝑜𝑛𝑐𝑎𝑡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,…,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/>
              <p:nvPr/>
            </p:nvSpPr>
            <p:spPr>
              <a:xfrm>
                <a:off x="3144644" y="2110527"/>
                <a:ext cx="7962244" cy="756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Sup>
                            <m:sSub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36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44" y="2110527"/>
                <a:ext cx="7962244" cy="756169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69BA31B-3DD0-A860-9E79-7A4F9DF5322E}"/>
              </a:ext>
            </a:extLst>
          </p:cNvPr>
          <p:cNvGrpSpPr/>
          <p:nvPr/>
        </p:nvGrpSpPr>
        <p:grpSpPr>
          <a:xfrm>
            <a:off x="6543313" y="3164213"/>
            <a:ext cx="5407077" cy="3324764"/>
            <a:chOff x="6543313" y="3164213"/>
            <a:chExt cx="5407077" cy="3324764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53959470-C50D-0531-4A97-072B81B5172B}"/>
                </a:ext>
              </a:extLst>
            </p:cNvPr>
            <p:cNvGrpSpPr/>
            <p:nvPr/>
          </p:nvGrpSpPr>
          <p:grpSpPr>
            <a:xfrm>
              <a:off x="6543313" y="3164213"/>
              <a:ext cx="5407077" cy="3324764"/>
              <a:chOff x="3521476" y="2293715"/>
              <a:chExt cx="6574423" cy="4819044"/>
            </a:xfrm>
          </p:grpSpPr>
          <p:cxnSp>
            <p:nvCxnSpPr>
              <p:cNvPr id="66" name="直線矢印コネクタ 65">
                <a:extLst>
                  <a:ext uri="{FF2B5EF4-FFF2-40B4-BE49-F238E27FC236}">
                    <a16:creationId xmlns:a16="http://schemas.microsoft.com/office/drawing/2014/main" id="{0F26AE9C-C0BF-FE0A-B6D1-2AE00E09B258}"/>
                  </a:ext>
                </a:extLst>
              </p:cNvPr>
              <p:cNvCxnSpPr>
                <a:cxnSpLocks/>
                <a:stCxn id="85" idx="0"/>
              </p:cNvCxnSpPr>
              <p:nvPr/>
            </p:nvCxnSpPr>
            <p:spPr>
              <a:xfrm flipV="1">
                <a:off x="4257994" y="6049346"/>
                <a:ext cx="169056" cy="370267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BB5D8C68-E563-28A6-C7AC-979B1B30D88E}"/>
                  </a:ext>
                </a:extLst>
              </p:cNvPr>
              <p:cNvCxnSpPr>
                <a:cxnSpLocks/>
                <a:stCxn id="85" idx="0"/>
              </p:cNvCxnSpPr>
              <p:nvPr/>
            </p:nvCxnSpPr>
            <p:spPr>
              <a:xfrm flipV="1">
                <a:off x="4257994" y="6063526"/>
                <a:ext cx="338113" cy="356087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67">
                <a:extLst>
                  <a:ext uri="{FF2B5EF4-FFF2-40B4-BE49-F238E27FC236}">
                    <a16:creationId xmlns:a16="http://schemas.microsoft.com/office/drawing/2014/main" id="{DD631494-4ED3-233C-3C98-D840F3691159}"/>
                  </a:ext>
                </a:extLst>
              </p:cNvPr>
              <p:cNvCxnSpPr>
                <a:cxnSpLocks/>
                <a:stCxn id="86" idx="0"/>
              </p:cNvCxnSpPr>
              <p:nvPr/>
            </p:nvCxnSpPr>
            <p:spPr>
              <a:xfrm flipV="1">
                <a:off x="5960455" y="6049346"/>
                <a:ext cx="108382" cy="394258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6F7947B2-5839-0DC9-E537-A5C6E0928F3D}"/>
                  </a:ext>
                </a:extLst>
              </p:cNvPr>
              <p:cNvCxnSpPr>
                <a:cxnSpLocks/>
                <a:stCxn id="87" idx="0"/>
              </p:cNvCxnSpPr>
              <p:nvPr/>
            </p:nvCxnSpPr>
            <p:spPr>
              <a:xfrm flipV="1">
                <a:off x="7623588" y="6017737"/>
                <a:ext cx="110446" cy="382065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4607430F-E05C-A0A0-E90E-601338289594}"/>
                  </a:ext>
                </a:extLst>
              </p:cNvPr>
              <p:cNvCxnSpPr>
                <a:cxnSpLocks/>
                <a:stCxn id="86" idx="0"/>
              </p:cNvCxnSpPr>
              <p:nvPr/>
            </p:nvCxnSpPr>
            <p:spPr>
              <a:xfrm flipV="1">
                <a:off x="5960455" y="5965994"/>
                <a:ext cx="306762" cy="47760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489130A7-62E7-8F04-911F-1A8D0C111B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8626" y="5937469"/>
                <a:ext cx="384701" cy="516566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角丸四角形 71">
                <a:extLst>
                  <a:ext uri="{FF2B5EF4-FFF2-40B4-BE49-F238E27FC236}">
                    <a16:creationId xmlns:a16="http://schemas.microsoft.com/office/drawing/2014/main" id="{EF75D5DB-1BF7-D004-10AF-9B98FA8C48B6}"/>
                  </a:ext>
                </a:extLst>
              </p:cNvPr>
              <p:cNvSpPr/>
              <p:nvPr/>
            </p:nvSpPr>
            <p:spPr>
              <a:xfrm>
                <a:off x="7159527" y="518544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角丸四角形 72">
                <a:extLst>
                  <a:ext uri="{FF2B5EF4-FFF2-40B4-BE49-F238E27FC236}">
                    <a16:creationId xmlns:a16="http://schemas.microsoft.com/office/drawing/2014/main" id="{0B769C3E-7DEB-CAEB-EDA4-E28D9CE88555}"/>
                  </a:ext>
                </a:extLst>
              </p:cNvPr>
              <p:cNvSpPr/>
              <p:nvPr/>
            </p:nvSpPr>
            <p:spPr>
              <a:xfrm>
                <a:off x="5408859" y="518978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角丸四角形 73">
                <a:extLst>
                  <a:ext uri="{FF2B5EF4-FFF2-40B4-BE49-F238E27FC236}">
                    <a16:creationId xmlns:a16="http://schemas.microsoft.com/office/drawing/2014/main" id="{BF98AF48-D2B7-C179-1C50-8263B2130B8D}"/>
                  </a:ext>
                </a:extLst>
              </p:cNvPr>
              <p:cNvSpPr/>
              <p:nvPr/>
            </p:nvSpPr>
            <p:spPr>
              <a:xfrm>
                <a:off x="7023322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角丸四角形 74">
                <a:extLst>
                  <a:ext uri="{FF2B5EF4-FFF2-40B4-BE49-F238E27FC236}">
                    <a16:creationId xmlns:a16="http://schemas.microsoft.com/office/drawing/2014/main" id="{B3E25F76-17F7-8FFC-2B84-4FE11F48C529}"/>
                  </a:ext>
                </a:extLst>
              </p:cNvPr>
              <p:cNvSpPr/>
              <p:nvPr/>
            </p:nvSpPr>
            <p:spPr>
              <a:xfrm>
                <a:off x="5329488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角丸四角形 75">
                <a:extLst>
                  <a:ext uri="{FF2B5EF4-FFF2-40B4-BE49-F238E27FC236}">
                    <a16:creationId xmlns:a16="http://schemas.microsoft.com/office/drawing/2014/main" id="{B6C64F87-2EE9-92EE-4DF0-7A7BE8C05152}"/>
                  </a:ext>
                </a:extLst>
              </p:cNvPr>
              <p:cNvSpPr/>
              <p:nvPr/>
            </p:nvSpPr>
            <p:spPr>
              <a:xfrm>
                <a:off x="3750678" y="5191275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角丸四角形 76">
                <a:extLst>
                  <a:ext uri="{FF2B5EF4-FFF2-40B4-BE49-F238E27FC236}">
                    <a16:creationId xmlns:a16="http://schemas.microsoft.com/office/drawing/2014/main" id="{2BA4512E-2A41-5EF0-EC4E-2760DBDA1057}"/>
                  </a:ext>
                </a:extLst>
              </p:cNvPr>
              <p:cNvSpPr/>
              <p:nvPr/>
            </p:nvSpPr>
            <p:spPr>
              <a:xfrm>
                <a:off x="3644220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角丸四角形 77">
                <a:extLst>
                  <a:ext uri="{FF2B5EF4-FFF2-40B4-BE49-F238E27FC236}">
                    <a16:creationId xmlns:a16="http://schemas.microsoft.com/office/drawing/2014/main" id="{B26DFF64-DA07-6CDE-5D12-494EAE3518D5}"/>
                  </a:ext>
                </a:extLst>
              </p:cNvPr>
              <p:cNvSpPr/>
              <p:nvPr/>
            </p:nvSpPr>
            <p:spPr>
              <a:xfrm>
                <a:off x="3521476" y="5400044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角丸四角形 78">
                <a:extLst>
                  <a:ext uri="{FF2B5EF4-FFF2-40B4-BE49-F238E27FC236}">
                    <a16:creationId xmlns:a16="http://schemas.microsoft.com/office/drawing/2014/main" id="{6D23E08C-7B97-7FCC-4ED8-823507CC1EC6}"/>
                  </a:ext>
                </a:extLst>
              </p:cNvPr>
              <p:cNvSpPr/>
              <p:nvPr/>
            </p:nvSpPr>
            <p:spPr>
              <a:xfrm>
                <a:off x="3769199" y="3344630"/>
                <a:ext cx="4835770" cy="1230923"/>
              </a:xfrm>
              <a:prstGeom prst="roundRect">
                <a:avLst/>
              </a:prstGeom>
              <a:solidFill>
                <a:srgbClr val="E474F0">
                  <a:alpha val="3044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角丸四角形 79">
                <a:extLst>
                  <a:ext uri="{FF2B5EF4-FFF2-40B4-BE49-F238E27FC236}">
                    <a16:creationId xmlns:a16="http://schemas.microsoft.com/office/drawing/2014/main" id="{845EFBF8-EBEC-0DDA-F8B6-EE566F4150A5}"/>
                  </a:ext>
                </a:extLst>
              </p:cNvPr>
              <p:cNvSpPr/>
              <p:nvPr/>
            </p:nvSpPr>
            <p:spPr>
              <a:xfrm>
                <a:off x="3644220" y="3467952"/>
                <a:ext cx="4835770" cy="1230923"/>
              </a:xfrm>
              <a:prstGeom prst="roundRect">
                <a:avLst/>
              </a:prstGeom>
              <a:solidFill>
                <a:srgbClr val="E474F0">
                  <a:alpha val="5892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角丸四角形 80">
                <a:extLst>
                  <a:ext uri="{FF2B5EF4-FFF2-40B4-BE49-F238E27FC236}">
                    <a16:creationId xmlns:a16="http://schemas.microsoft.com/office/drawing/2014/main" id="{0E6816DD-9634-27CC-82A4-F5B9CA11F677}"/>
                  </a:ext>
                </a:extLst>
              </p:cNvPr>
              <p:cNvSpPr/>
              <p:nvPr/>
            </p:nvSpPr>
            <p:spPr>
              <a:xfrm>
                <a:off x="3521476" y="3608914"/>
                <a:ext cx="4835770" cy="1230923"/>
              </a:xfrm>
              <a:prstGeom prst="roundRect">
                <a:avLst/>
              </a:prstGeom>
              <a:solidFill>
                <a:srgbClr val="E474F0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18AC65E9-3D71-4E0B-1A5B-F1CBC424C22A}"/>
                  </a:ext>
                </a:extLst>
              </p:cNvPr>
              <p:cNvSpPr txBox="1"/>
              <p:nvPr/>
            </p:nvSpPr>
            <p:spPr>
              <a:xfrm>
                <a:off x="4823535" y="3719074"/>
                <a:ext cx="2370158" cy="936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/>
                  <a:t>Attention</a:t>
                </a:r>
                <a:endParaRPr kumimoji="1" lang="ja-JP" altLang="en-US" sz="3600"/>
              </a:p>
            </p:txBody>
          </p:sp>
          <p:sp>
            <p:nvSpPr>
              <p:cNvPr id="83" name="角丸四角形 82">
                <a:extLst>
                  <a:ext uri="{FF2B5EF4-FFF2-40B4-BE49-F238E27FC236}">
                    <a16:creationId xmlns:a16="http://schemas.microsoft.com/office/drawing/2014/main" id="{B44573C9-A820-9A65-9FB1-0FEEA77A8F30}"/>
                  </a:ext>
                </a:extLst>
              </p:cNvPr>
              <p:cNvSpPr/>
              <p:nvPr/>
            </p:nvSpPr>
            <p:spPr>
              <a:xfrm>
                <a:off x="5228650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角丸四角形 83">
                <a:extLst>
                  <a:ext uri="{FF2B5EF4-FFF2-40B4-BE49-F238E27FC236}">
                    <a16:creationId xmlns:a16="http://schemas.microsoft.com/office/drawing/2014/main" id="{24E15AA4-114C-1C3F-E5D1-CCC10581D6FA}"/>
                  </a:ext>
                </a:extLst>
              </p:cNvPr>
              <p:cNvSpPr/>
              <p:nvPr/>
            </p:nvSpPr>
            <p:spPr>
              <a:xfrm>
                <a:off x="6887117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テキスト ボックス 84">
                    <a:extLst>
                      <a:ext uri="{FF2B5EF4-FFF2-40B4-BE49-F238E27FC236}">
                        <a16:creationId xmlns:a16="http://schemas.microsoft.com/office/drawing/2014/main" id="{BC0746F9-827D-DDAF-8928-166D7641A6B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4" name="テキスト ボックス 23">
                    <a:extLst>
                      <a:ext uri="{FF2B5EF4-FFF2-40B4-BE49-F238E27FC236}">
                        <a16:creationId xmlns:a16="http://schemas.microsoft.com/office/drawing/2014/main" id="{13A45B8C-3452-1AED-704C-1ED50D589F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テキスト ボックス 85">
                    <a:extLst>
                      <a:ext uri="{FF2B5EF4-FFF2-40B4-BE49-F238E27FC236}">
                        <a16:creationId xmlns:a16="http://schemas.microsoft.com/office/drawing/2014/main" id="{807EDC5D-5B2C-9D49-62A7-3FF33CADD7AD}"/>
                      </a:ext>
                    </a:extLst>
                  </p:cNvPr>
                  <p:cNvSpPr txBox="1"/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3C795B5B-AD29-5BE7-B7A6-55EB5540F0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テキスト ボックス 86">
                    <a:extLst>
                      <a:ext uri="{FF2B5EF4-FFF2-40B4-BE49-F238E27FC236}">
                        <a16:creationId xmlns:a16="http://schemas.microsoft.com/office/drawing/2014/main" id="{5BEF8375-E6DF-7AD8-6A34-D47E9CBB308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084A29FD-C31F-4E36-9D9F-9F2520DF8B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51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0102BDC0-B6A8-ED93-A7A1-5DFB25800782}"/>
                  </a:ext>
                </a:extLst>
              </p:cNvPr>
              <p:cNvCxnSpPr>
                <a:cxnSpLocks/>
                <a:endCxn id="78" idx="2"/>
              </p:cNvCxnSpPr>
              <p:nvPr/>
            </p:nvCxnSpPr>
            <p:spPr>
              <a:xfrm flipV="1">
                <a:off x="4232187" y="6121013"/>
                <a:ext cx="1" cy="46116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E788006E-D154-D4CE-DEED-454F097B8F61}"/>
                  </a:ext>
                </a:extLst>
              </p:cNvPr>
              <p:cNvCxnSpPr>
                <a:cxnSpLocks/>
                <a:endCxn id="83" idx="2"/>
              </p:cNvCxnSpPr>
              <p:nvPr/>
            </p:nvCxnSpPr>
            <p:spPr>
              <a:xfrm flipV="1">
                <a:off x="5939362" y="6129739"/>
                <a:ext cx="0" cy="488197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>
                <a:extLst>
                  <a:ext uri="{FF2B5EF4-FFF2-40B4-BE49-F238E27FC236}">
                    <a16:creationId xmlns:a16="http://schemas.microsoft.com/office/drawing/2014/main" id="{CF3DCA7B-6067-F8F1-10E2-BB1CC7412D32}"/>
                  </a:ext>
                </a:extLst>
              </p:cNvPr>
              <p:cNvCxnSpPr>
                <a:cxnSpLocks/>
                <a:endCxn id="84" idx="2"/>
              </p:cNvCxnSpPr>
              <p:nvPr/>
            </p:nvCxnSpPr>
            <p:spPr>
              <a:xfrm flipH="1" flipV="1">
                <a:off x="7597829" y="6129739"/>
                <a:ext cx="5644" cy="4368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90">
                <a:extLst>
                  <a:ext uri="{FF2B5EF4-FFF2-40B4-BE49-F238E27FC236}">
                    <a16:creationId xmlns:a16="http://schemas.microsoft.com/office/drawing/2014/main" id="{C892E149-5F7D-731A-40D7-666E2CD723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2187" y="485663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84310953-10F4-FA13-EBF6-38E58A334B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9361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EB0A60E9-7425-C12B-50AA-4CADEA8CC3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7828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93">
                <a:extLst>
                  <a:ext uri="{FF2B5EF4-FFF2-40B4-BE49-F238E27FC236}">
                    <a16:creationId xmlns:a16="http://schemas.microsoft.com/office/drawing/2014/main" id="{C3F2AA64-2688-64CD-06DD-0F0DD91E72C1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 flipV="1">
                <a:off x="4354932" y="486318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矢印コネクタ 94">
                <a:extLst>
                  <a:ext uri="{FF2B5EF4-FFF2-40B4-BE49-F238E27FC236}">
                    <a16:creationId xmlns:a16="http://schemas.microsoft.com/office/drawing/2014/main" id="{8C32ECB5-88E7-B18C-B9EE-91AF2EA6AA3A}"/>
                  </a:ext>
                </a:extLst>
              </p:cNvPr>
              <p:cNvCxnSpPr>
                <a:cxnSpLocks/>
                <a:stCxn id="76" idx="0"/>
              </p:cNvCxnSpPr>
              <p:nvPr/>
            </p:nvCxnSpPr>
            <p:spPr>
              <a:xfrm flipV="1">
                <a:off x="4461390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95">
                <a:extLst>
                  <a:ext uri="{FF2B5EF4-FFF2-40B4-BE49-F238E27FC236}">
                    <a16:creationId xmlns:a16="http://schemas.microsoft.com/office/drawing/2014/main" id="{71B7907E-514B-3109-0182-105089019C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0843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矢印コネクタ 96">
                <a:extLst>
                  <a:ext uri="{FF2B5EF4-FFF2-40B4-BE49-F238E27FC236}">
                    <a16:creationId xmlns:a16="http://schemas.microsoft.com/office/drawing/2014/main" id="{7947EAD4-8429-DB96-5F60-B1B39CD870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98614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97">
                <a:extLst>
                  <a:ext uri="{FF2B5EF4-FFF2-40B4-BE49-F238E27FC236}">
                    <a16:creationId xmlns:a16="http://schemas.microsoft.com/office/drawing/2014/main" id="{49B34097-2D33-0FB6-1114-2907B36AD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1598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矢印コネクタ 98">
                <a:extLst>
                  <a:ext uri="{FF2B5EF4-FFF2-40B4-BE49-F238E27FC236}">
                    <a16:creationId xmlns:a16="http://schemas.microsoft.com/office/drawing/2014/main" id="{9F6C2AE6-E99B-C4B5-74DD-11E80EEA2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8465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グループ化 99">
                <a:extLst>
                  <a:ext uri="{FF2B5EF4-FFF2-40B4-BE49-F238E27FC236}">
                    <a16:creationId xmlns:a16="http://schemas.microsoft.com/office/drawing/2014/main" id="{AE791ED6-7857-DAF5-C580-4AB09C875709}"/>
                  </a:ext>
                </a:extLst>
              </p:cNvPr>
              <p:cNvGrpSpPr/>
              <p:nvPr/>
            </p:nvGrpSpPr>
            <p:grpSpPr>
              <a:xfrm>
                <a:off x="5249903" y="2293715"/>
                <a:ext cx="1692193" cy="758377"/>
                <a:chOff x="5328740" y="2246228"/>
                <a:chExt cx="1692193" cy="758377"/>
              </a:xfrm>
            </p:grpSpPr>
            <p:sp>
              <p:nvSpPr>
                <p:cNvPr id="109" name="角丸四角形 108">
                  <a:extLst>
                    <a:ext uri="{FF2B5EF4-FFF2-40B4-BE49-F238E27FC236}">
                      <a16:creationId xmlns:a16="http://schemas.microsoft.com/office/drawing/2014/main" id="{62534210-8F24-B133-DA42-39646D2813C7}"/>
                    </a:ext>
                  </a:extLst>
                </p:cNvPr>
                <p:cNvSpPr/>
                <p:nvPr/>
              </p:nvSpPr>
              <p:spPr>
                <a:xfrm>
                  <a:off x="5328740" y="2249714"/>
                  <a:ext cx="1692193" cy="754743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テキスト ボックス 109">
                  <a:extLst>
                    <a:ext uri="{FF2B5EF4-FFF2-40B4-BE49-F238E27FC236}">
                      <a16:creationId xmlns:a16="http://schemas.microsoft.com/office/drawing/2014/main" id="{857EA6D0-E50B-412F-197E-6275655F8382}"/>
                    </a:ext>
                  </a:extLst>
                </p:cNvPr>
                <p:cNvSpPr txBox="1"/>
                <p:nvPr/>
              </p:nvSpPr>
              <p:spPr>
                <a:xfrm>
                  <a:off x="5450481" y="2246228"/>
                  <a:ext cx="1448712" cy="7583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800" dirty="0" err="1"/>
                    <a:t>Concat</a:t>
                  </a:r>
                  <a:endParaRPr kumimoji="1" lang="ja-JP" altLang="en-US" sz="2800"/>
                </a:p>
              </p:txBody>
            </p:sp>
          </p:grpSp>
          <p:cxnSp>
            <p:nvCxnSpPr>
              <p:cNvPr id="101" name="直線矢印コネクタ 100">
                <a:extLst>
                  <a:ext uri="{FF2B5EF4-FFF2-40B4-BE49-F238E27FC236}">
                    <a16:creationId xmlns:a16="http://schemas.microsoft.com/office/drawing/2014/main" id="{F5360C6B-14CB-F022-C571-902E79056B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6092" y="304786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C2F4EB0F-E741-0880-EADF-322269E512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8837" y="305441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矢印コネクタ 102">
                <a:extLst>
                  <a:ext uri="{FF2B5EF4-FFF2-40B4-BE49-F238E27FC236}">
                    <a16:creationId xmlns:a16="http://schemas.microsoft.com/office/drawing/2014/main" id="{0139141B-7D5D-81A0-C1BA-782F70C1EEE8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H="1" flipV="1">
                <a:off x="6175295" y="3054411"/>
                <a:ext cx="11789" cy="29021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矢印コネクタ 103">
                <a:extLst>
                  <a:ext uri="{FF2B5EF4-FFF2-40B4-BE49-F238E27FC236}">
                    <a16:creationId xmlns:a16="http://schemas.microsoft.com/office/drawing/2014/main" id="{093D2D1C-8B21-5C53-B666-22985897A690}"/>
                  </a:ext>
                </a:extLst>
              </p:cNvPr>
              <p:cNvCxnSpPr>
                <a:cxnSpLocks/>
                <a:stCxn id="109" idx="3"/>
                <a:endCxn id="105" idx="1"/>
              </p:cNvCxnSpPr>
              <p:nvPr/>
            </p:nvCxnSpPr>
            <p:spPr>
              <a:xfrm flipV="1">
                <a:off x="6942096" y="2669503"/>
                <a:ext cx="928143" cy="507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角丸四角形 104">
                <a:extLst>
                  <a:ext uri="{FF2B5EF4-FFF2-40B4-BE49-F238E27FC236}">
                    <a16:creationId xmlns:a16="http://schemas.microsoft.com/office/drawing/2014/main" id="{EFB401B5-F330-AA1A-54B2-E6E2423C67A2}"/>
                  </a:ext>
                </a:extLst>
              </p:cNvPr>
              <p:cNvSpPr/>
              <p:nvPr/>
            </p:nvSpPr>
            <p:spPr>
              <a:xfrm>
                <a:off x="7870239" y="230901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4983D077-9099-0998-F922-6B35D2993E29}"/>
                  </a:ext>
                </a:extLst>
              </p:cNvPr>
              <p:cNvCxnSpPr>
                <a:cxnSpLocks/>
                <a:stCxn id="105" idx="3"/>
              </p:cNvCxnSpPr>
              <p:nvPr/>
            </p:nvCxnSpPr>
            <p:spPr>
              <a:xfrm flipV="1">
                <a:off x="9291662" y="2669501"/>
                <a:ext cx="804237" cy="1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右中かっこ 106">
                <a:extLst>
                  <a:ext uri="{FF2B5EF4-FFF2-40B4-BE49-F238E27FC236}">
                    <a16:creationId xmlns:a16="http://schemas.microsoft.com/office/drawing/2014/main" id="{5ECF6E0C-9DF4-B340-AFBE-4D679AC6955A}"/>
                  </a:ext>
                </a:extLst>
              </p:cNvPr>
              <p:cNvSpPr/>
              <p:nvPr/>
            </p:nvSpPr>
            <p:spPr>
              <a:xfrm rot="2249056">
                <a:off x="8411325" y="3808056"/>
                <a:ext cx="391346" cy="649004"/>
              </a:xfrm>
              <a:prstGeom prst="rightBrac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テキスト ボックス 107">
                    <a:extLst>
                      <a:ext uri="{FF2B5EF4-FFF2-40B4-BE49-F238E27FC236}">
                        <a16:creationId xmlns:a16="http://schemas.microsoft.com/office/drawing/2014/main" id="{BCF393B7-39D6-1B61-C593-8F21B9B0B3E9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kumimoji="1" lang="ja-JP" altLang="en-US" sz="2800"/>
                  </a:p>
                </p:txBody>
              </p:sp>
            </mc:Choice>
            <mc:Fallback xmlns="">
              <p:sp>
                <p:nvSpPr>
                  <p:cNvPr id="108" name="テキスト ボックス 107">
                    <a:extLst>
                      <a:ext uri="{FF2B5EF4-FFF2-40B4-BE49-F238E27FC236}">
                        <a16:creationId xmlns:a16="http://schemas.microsoft.com/office/drawing/2014/main" id="{BCF393B7-39D6-1B61-C593-8F21B9B0B3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289A3D18-A07F-0F92-409C-CEC99BDFACA2}"/>
                    </a:ext>
                  </a:extLst>
                </p:cNvPr>
                <p:cNvSpPr txBox="1"/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289A3D18-A07F-0F92-409C-CEC99BDFA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CC56FEB5-F9BC-478D-88B4-647D706666EA}"/>
                    </a:ext>
                  </a:extLst>
                </p:cNvPr>
                <p:cNvSpPr txBox="1"/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CC56FEB5-F9BC-478D-88B4-647D70666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0C4E014D-B6E5-CDF5-E772-67955AECB6ED}"/>
                    </a:ext>
                  </a:extLst>
                </p:cNvPr>
                <p:cNvSpPr txBox="1"/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0C4E014D-B6E5-CDF5-E772-67955AECB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D5C5E43C-5E97-55FF-5223-5F88E5C79AE5}"/>
                    </a:ext>
                  </a:extLst>
                </p:cNvPr>
                <p:cNvSpPr txBox="1"/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D5C5E43C-5E97-55FF-5223-5F88E5C79A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51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8CF61D-104F-62B9-37A9-3E6DB8708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RNN</a:t>
            </a:r>
            <a:r>
              <a:rPr lang="en-US" altLang="ja-JP" dirty="0"/>
              <a:t>[1986]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2584E6-CD2F-CFAF-B5F8-2BA096561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中間層に閉路を持つニューラルネットワーク</a:t>
            </a:r>
            <a:endParaRPr kumimoji="1" lang="en-US" altLang="ja-JP" dirty="0"/>
          </a:p>
          <a:p>
            <a:pPr lvl="1"/>
            <a:r>
              <a:rPr kumimoji="1" lang="ja-JP" altLang="en-US"/>
              <a:t>時系列順に要素を入力</a:t>
            </a:r>
            <a:endParaRPr kumimoji="1" lang="en-US" altLang="ja-JP" dirty="0"/>
          </a:p>
          <a:p>
            <a:pPr lvl="1"/>
            <a:r>
              <a:rPr lang="ja-JP" altLang="en-US"/>
              <a:t>中間層で過去の情報を伝播</a:t>
            </a:r>
            <a:endParaRPr lang="en-US" altLang="ja-JP" dirty="0"/>
          </a:p>
          <a:p>
            <a:pPr lvl="1"/>
            <a:r>
              <a:rPr kumimoji="1" lang="ja-JP" altLang="en-US"/>
              <a:t>最終的な出力が埋め込み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760565-4F9D-1C74-0F0F-7CF5110B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A17F52A3-2970-1C43-F5BB-4E48EA595F20}"/>
              </a:ext>
            </a:extLst>
          </p:cNvPr>
          <p:cNvSpPr/>
          <p:nvPr/>
        </p:nvSpPr>
        <p:spPr>
          <a:xfrm>
            <a:off x="2281286" y="4807394"/>
            <a:ext cx="1414021" cy="725864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C26C99A-FDF1-7145-29CD-46C5D8F50AF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988297" y="4297427"/>
            <a:ext cx="0" cy="5099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E178D03D-4848-DBBF-EE82-5345F77AC8B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988297" y="5533258"/>
            <a:ext cx="0" cy="502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C26C0A4-6DAB-4482-E28E-6EF38B0619B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695307" y="5170326"/>
            <a:ext cx="5546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1287F1A-27E4-6A68-2ED5-0A5D450DD654}"/>
              </a:ext>
            </a:extLst>
          </p:cNvPr>
          <p:cNvSpPr txBox="1"/>
          <p:nvPr/>
        </p:nvSpPr>
        <p:spPr>
          <a:xfrm>
            <a:off x="2619080" y="5992923"/>
            <a:ext cx="1060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This</a:t>
            </a:r>
            <a:endParaRPr kumimoji="1" lang="ja-JP" altLang="en-US" sz="2800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6D8844E4-7A0D-8CEB-9CBC-7CBF33E9BE5D}"/>
              </a:ext>
            </a:extLst>
          </p:cNvPr>
          <p:cNvSpPr/>
          <p:nvPr/>
        </p:nvSpPr>
        <p:spPr>
          <a:xfrm>
            <a:off x="4249918" y="4807394"/>
            <a:ext cx="1414021" cy="725864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FF58441-5687-7B93-CD44-FAA218E2146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663939" y="5170326"/>
            <a:ext cx="5546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356F12B-96E6-D74F-C27E-3147CDD1D22A}"/>
              </a:ext>
            </a:extLst>
          </p:cNvPr>
          <p:cNvSpPr txBox="1"/>
          <p:nvPr/>
        </p:nvSpPr>
        <p:spPr>
          <a:xfrm>
            <a:off x="4777818" y="5986389"/>
            <a:ext cx="1060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is</a:t>
            </a:r>
            <a:endParaRPr kumimoji="1" lang="ja-JP" altLang="en-US" sz="280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968ADA46-7637-2074-59D6-E8CE3C89845F}"/>
              </a:ext>
            </a:extLst>
          </p:cNvPr>
          <p:cNvSpPr/>
          <p:nvPr/>
        </p:nvSpPr>
        <p:spPr>
          <a:xfrm>
            <a:off x="6218549" y="4807394"/>
            <a:ext cx="1414021" cy="725864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13BA3A6-1761-DE7D-C2C3-BEBD0137969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632570" y="5170326"/>
            <a:ext cx="5546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0609D0A-6A54-8C65-E062-52C8D6AD5553}"/>
              </a:ext>
            </a:extLst>
          </p:cNvPr>
          <p:cNvSpPr txBox="1"/>
          <p:nvPr/>
        </p:nvSpPr>
        <p:spPr>
          <a:xfrm>
            <a:off x="6746449" y="5986389"/>
            <a:ext cx="1060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a</a:t>
            </a:r>
            <a:endParaRPr kumimoji="1" lang="ja-JP" altLang="en-US" sz="2800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7458F77D-8A69-FDD8-6E7D-38D019394ABD}"/>
              </a:ext>
            </a:extLst>
          </p:cNvPr>
          <p:cNvSpPr/>
          <p:nvPr/>
        </p:nvSpPr>
        <p:spPr>
          <a:xfrm>
            <a:off x="8187180" y="4807394"/>
            <a:ext cx="1414021" cy="725864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D82D8E9-0D09-2C74-1B20-7B456C5DFCBC}"/>
              </a:ext>
            </a:extLst>
          </p:cNvPr>
          <p:cNvCxnSpPr>
            <a:cxnSpLocks/>
          </p:cNvCxnSpPr>
          <p:nvPr/>
        </p:nvCxnSpPr>
        <p:spPr>
          <a:xfrm>
            <a:off x="9627911" y="3927683"/>
            <a:ext cx="5546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3BF506E-E022-4E8C-21EA-1726BD5DDD06}"/>
              </a:ext>
            </a:extLst>
          </p:cNvPr>
          <p:cNvSpPr txBox="1"/>
          <p:nvPr/>
        </p:nvSpPr>
        <p:spPr>
          <a:xfrm>
            <a:off x="8567394" y="5986389"/>
            <a:ext cx="1060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pen</a:t>
            </a:r>
            <a:endParaRPr kumimoji="1" lang="ja-JP" altLang="en-US" sz="2800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79C2519F-077D-61CF-C9F8-4A27CA64B465}"/>
              </a:ext>
            </a:extLst>
          </p:cNvPr>
          <p:cNvSpPr/>
          <p:nvPr/>
        </p:nvSpPr>
        <p:spPr>
          <a:xfrm>
            <a:off x="2281286" y="3552857"/>
            <a:ext cx="1414021" cy="725864"/>
          </a:xfrm>
          <a:prstGeom prst="roundRect">
            <a:avLst/>
          </a:prstGeom>
          <a:noFill/>
          <a:ln w="317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91A3537-764C-68F3-1E6E-0D315EF7A69E}"/>
              </a:ext>
            </a:extLst>
          </p:cNvPr>
          <p:cNvCxnSpPr>
            <a:cxnSpLocks/>
          </p:cNvCxnSpPr>
          <p:nvPr/>
        </p:nvCxnSpPr>
        <p:spPr>
          <a:xfrm flipV="1">
            <a:off x="4958499" y="5533258"/>
            <a:ext cx="0" cy="502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D302B20-4106-0585-9F56-7C104533E683}"/>
              </a:ext>
            </a:extLst>
          </p:cNvPr>
          <p:cNvCxnSpPr>
            <a:cxnSpLocks/>
          </p:cNvCxnSpPr>
          <p:nvPr/>
        </p:nvCxnSpPr>
        <p:spPr>
          <a:xfrm flipV="1">
            <a:off x="6925559" y="5533258"/>
            <a:ext cx="0" cy="502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54BA04F-A98B-D812-2AAF-961180E5796C}"/>
              </a:ext>
            </a:extLst>
          </p:cNvPr>
          <p:cNvCxnSpPr>
            <a:cxnSpLocks/>
          </p:cNvCxnSpPr>
          <p:nvPr/>
        </p:nvCxnSpPr>
        <p:spPr>
          <a:xfrm flipV="1">
            <a:off x="8894190" y="5528669"/>
            <a:ext cx="0" cy="502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D3E677E-037A-5079-7748-18F82181E302}"/>
              </a:ext>
            </a:extLst>
          </p:cNvPr>
          <p:cNvCxnSpPr>
            <a:cxnSpLocks/>
          </p:cNvCxnSpPr>
          <p:nvPr/>
        </p:nvCxnSpPr>
        <p:spPr>
          <a:xfrm flipV="1">
            <a:off x="4958499" y="4297426"/>
            <a:ext cx="0" cy="5099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4308F1A7-113F-BE67-24A4-B5D99FC6AA5A}"/>
              </a:ext>
            </a:extLst>
          </p:cNvPr>
          <p:cNvCxnSpPr>
            <a:cxnSpLocks/>
          </p:cNvCxnSpPr>
          <p:nvPr/>
        </p:nvCxnSpPr>
        <p:spPr>
          <a:xfrm flipV="1">
            <a:off x="6925559" y="4297426"/>
            <a:ext cx="0" cy="5099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4577D16-FCF0-E7AA-5F73-18C307F0F9A1}"/>
              </a:ext>
            </a:extLst>
          </p:cNvPr>
          <p:cNvCxnSpPr>
            <a:cxnSpLocks/>
          </p:cNvCxnSpPr>
          <p:nvPr/>
        </p:nvCxnSpPr>
        <p:spPr>
          <a:xfrm flipV="1">
            <a:off x="8894190" y="4297426"/>
            <a:ext cx="0" cy="5099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8CF3233B-12E4-5E95-4494-33361F8FD2C6}"/>
              </a:ext>
            </a:extLst>
          </p:cNvPr>
          <p:cNvSpPr/>
          <p:nvPr/>
        </p:nvSpPr>
        <p:spPr>
          <a:xfrm>
            <a:off x="4249918" y="3565977"/>
            <a:ext cx="1414021" cy="725864"/>
          </a:xfrm>
          <a:prstGeom prst="roundRect">
            <a:avLst/>
          </a:prstGeom>
          <a:noFill/>
          <a:ln w="317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角丸四角形 26">
            <a:extLst>
              <a:ext uri="{FF2B5EF4-FFF2-40B4-BE49-F238E27FC236}">
                <a16:creationId xmlns:a16="http://schemas.microsoft.com/office/drawing/2014/main" id="{BB0AC33E-37B1-39C9-326D-EF0C4DE77349}"/>
              </a:ext>
            </a:extLst>
          </p:cNvPr>
          <p:cNvSpPr/>
          <p:nvPr/>
        </p:nvSpPr>
        <p:spPr>
          <a:xfrm>
            <a:off x="6218549" y="3552857"/>
            <a:ext cx="1414021" cy="725864"/>
          </a:xfrm>
          <a:prstGeom prst="roundRect">
            <a:avLst/>
          </a:prstGeom>
          <a:noFill/>
          <a:ln w="317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>
            <a:extLst>
              <a:ext uri="{FF2B5EF4-FFF2-40B4-BE49-F238E27FC236}">
                <a16:creationId xmlns:a16="http://schemas.microsoft.com/office/drawing/2014/main" id="{D55C94D2-F359-674C-7AB8-638EBE508B5A}"/>
              </a:ext>
            </a:extLst>
          </p:cNvPr>
          <p:cNvSpPr/>
          <p:nvPr/>
        </p:nvSpPr>
        <p:spPr>
          <a:xfrm>
            <a:off x="8213890" y="3564751"/>
            <a:ext cx="1414021" cy="725864"/>
          </a:xfrm>
          <a:prstGeom prst="roundRect">
            <a:avLst/>
          </a:prstGeom>
          <a:noFill/>
          <a:ln w="317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CCA890E-182E-028C-7857-35F626DDA557}"/>
              </a:ext>
            </a:extLst>
          </p:cNvPr>
          <p:cNvSpPr txBox="1"/>
          <p:nvPr/>
        </p:nvSpPr>
        <p:spPr>
          <a:xfrm>
            <a:off x="10209231" y="3737844"/>
            <a:ext cx="173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下流タスク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C896B83-1DFD-AE96-EF5C-55D441603400}"/>
                  </a:ext>
                </a:extLst>
              </p:cNvPr>
              <p:cNvSpPr txBox="1"/>
              <p:nvPr/>
            </p:nvSpPr>
            <p:spPr>
              <a:xfrm>
                <a:off x="2590016" y="3637403"/>
                <a:ext cx="840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C896B83-1DFD-AE96-EF5C-55D441603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016" y="3637403"/>
                <a:ext cx="840557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1AC45E6-AA9C-C50E-E553-72EC27AD86CF}"/>
                  </a:ext>
                </a:extLst>
              </p:cNvPr>
              <p:cNvSpPr txBox="1"/>
              <p:nvPr/>
            </p:nvSpPr>
            <p:spPr>
              <a:xfrm>
                <a:off x="4568858" y="3614533"/>
                <a:ext cx="840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1AC45E6-AA9C-C50E-E553-72EC27AD8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858" y="3614533"/>
                <a:ext cx="840557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0048AE2-8E8F-F342-AF5D-FF2FF75DAF75}"/>
                  </a:ext>
                </a:extLst>
              </p:cNvPr>
              <p:cNvSpPr txBox="1"/>
              <p:nvPr/>
            </p:nvSpPr>
            <p:spPr>
              <a:xfrm>
                <a:off x="6525707" y="3614533"/>
                <a:ext cx="840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0048AE2-8E8F-F342-AF5D-FF2FF75D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707" y="3614533"/>
                <a:ext cx="840557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FFA803D5-AD52-3C15-DD78-DED327DAE5D7}"/>
                  </a:ext>
                </a:extLst>
              </p:cNvPr>
              <p:cNvSpPr txBox="1"/>
              <p:nvPr/>
            </p:nvSpPr>
            <p:spPr>
              <a:xfrm>
                <a:off x="8473911" y="3628326"/>
                <a:ext cx="840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FFA803D5-AD52-3C15-DD78-DED327DAE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911" y="3628326"/>
                <a:ext cx="840557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CB2278A-79BF-F427-66FB-AB80BDE41537}"/>
              </a:ext>
            </a:extLst>
          </p:cNvPr>
          <p:cNvSpPr txBox="1"/>
          <p:nvPr/>
        </p:nvSpPr>
        <p:spPr>
          <a:xfrm>
            <a:off x="697584" y="6031183"/>
            <a:ext cx="121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入力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5755D75-583C-F16F-9C00-EE73C230D63E}"/>
              </a:ext>
            </a:extLst>
          </p:cNvPr>
          <p:cNvSpPr txBox="1"/>
          <p:nvPr/>
        </p:nvSpPr>
        <p:spPr>
          <a:xfrm>
            <a:off x="697584" y="4939493"/>
            <a:ext cx="121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中間層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DACAF7D-A36C-3C81-5F8C-D323A7A3810B}"/>
              </a:ext>
            </a:extLst>
          </p:cNvPr>
          <p:cNvSpPr txBox="1"/>
          <p:nvPr/>
        </p:nvSpPr>
        <p:spPr>
          <a:xfrm>
            <a:off x="697584" y="3737844"/>
            <a:ext cx="121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最終層</a:t>
            </a:r>
          </a:p>
        </p:txBody>
      </p:sp>
    </p:spTree>
    <p:extLst>
      <p:ext uri="{BB962C8B-B14F-4D97-AF65-F5344CB8AC3E}">
        <p14:creationId xmlns:p14="http://schemas.microsoft.com/office/powerpoint/2010/main" val="1264242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0B21AE-DCED-CB7B-B247-9397CC9D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Multi Head Attention </a:t>
            </a:r>
            <a:r>
              <a:rPr kumimoji="1" lang="ja-JP" altLang="en-US"/>
              <a:t>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C9098E4-8321-2306-8F1D-793AC7D1DF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kumimoji="1" lang="en-US" altLang="ja-JP" sz="2800" dirty="0"/>
              </a:p>
              <a:p>
                <a:endParaRPr lang="en-US" altLang="ja-JP" sz="2800" dirty="0"/>
              </a:p>
              <a:p>
                <a:endParaRPr kumimoji="1" lang="en-US" altLang="ja-JP" sz="2800" dirty="0"/>
              </a:p>
              <a:p>
                <a:endParaRPr lang="en-US" altLang="ja-JP" sz="28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ja-JP" dirty="0">
                    <a:solidFill>
                      <a:srgbClr val="FF0000"/>
                    </a:solidFill>
                  </a:rPr>
                  <a:t>Q,K,V</a:t>
                </a:r>
                <a:r>
                  <a:rPr lang="ja-JP" altLang="en-US">
                    <a:solidFill>
                      <a:srgbClr val="FF0000"/>
                    </a:solidFill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lang="ja-JP" altLang="en-US">
                    <a:solidFill>
                      <a:srgbClr val="FF0000"/>
                    </a:solidFill>
                  </a:rPr>
                  <a:t>の数に分割</a:t>
                </a:r>
                <a:endParaRPr lang="en-US" altLang="ja-JP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kumimoji="1" lang="ja-JP" altLang="en-US">
                    <a:solidFill>
                      <a:schemeClr val="tx1"/>
                    </a:solidFill>
                  </a:rPr>
                  <a:t>毎に</a:t>
                </a:r>
                <a:r>
                  <a:rPr kumimoji="1" lang="en-US" altLang="ja-JP" dirty="0">
                    <a:solidFill>
                      <a:schemeClr val="tx1"/>
                    </a:solidFill>
                  </a:rPr>
                  <a:t>Attention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をとる</a:t>
                </a:r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kumimoji="1" lang="ja-JP" altLang="en-US">
                    <a:solidFill>
                      <a:schemeClr val="tx1"/>
                    </a:solidFill>
                  </a:rPr>
                  <a:t>毎の</a:t>
                </a:r>
                <a:r>
                  <a:rPr kumimoji="1" lang="en-US" altLang="ja-JP" dirty="0">
                    <a:solidFill>
                      <a:schemeClr val="tx1"/>
                    </a:solidFill>
                  </a:rPr>
                  <a:t>Attention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を連結</a:t>
                </a:r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>
                    <a:solidFill>
                      <a:schemeClr val="tx1"/>
                    </a:solidFill>
                  </a:rPr>
                  <a:t>連結した行列を線形変換</a:t>
                </a:r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endParaRPr kumimoji="1" lang="ja-JP" altLang="en-US" sz="280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C9098E4-8321-2306-8F1D-793AC7D1D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EB235A-39E9-5FFF-8178-80CBFCC0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/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𝐶𝑜𝑛𝑐𝑎𝑡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,…,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/>
              <p:nvPr/>
            </p:nvSpPr>
            <p:spPr>
              <a:xfrm>
                <a:off x="3144644" y="2110527"/>
                <a:ext cx="7962244" cy="756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Sup>
                            <m:sSub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36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44" y="2110527"/>
                <a:ext cx="7962244" cy="756169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角丸四角形 5">
            <a:extLst>
              <a:ext uri="{FF2B5EF4-FFF2-40B4-BE49-F238E27FC236}">
                <a16:creationId xmlns:a16="http://schemas.microsoft.com/office/drawing/2014/main" id="{DD15E438-0572-4A27-0CB4-3BC764ED32A7}"/>
              </a:ext>
            </a:extLst>
          </p:cNvPr>
          <p:cNvSpPr/>
          <p:nvPr/>
        </p:nvSpPr>
        <p:spPr>
          <a:xfrm>
            <a:off x="7228782" y="2167718"/>
            <a:ext cx="1096670" cy="77592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C21F6E17-36F7-17C5-E06C-7C056DE27939}"/>
              </a:ext>
            </a:extLst>
          </p:cNvPr>
          <p:cNvSpPr/>
          <p:nvPr/>
        </p:nvSpPr>
        <p:spPr>
          <a:xfrm>
            <a:off x="8438726" y="2172724"/>
            <a:ext cx="1096670" cy="77592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2FE1D07A-D958-D52C-4C4B-3E107129B587}"/>
              </a:ext>
            </a:extLst>
          </p:cNvPr>
          <p:cNvSpPr/>
          <p:nvPr/>
        </p:nvSpPr>
        <p:spPr>
          <a:xfrm>
            <a:off x="9672813" y="2142811"/>
            <a:ext cx="1096670" cy="77592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角丸四角形 60">
            <a:extLst>
              <a:ext uri="{FF2B5EF4-FFF2-40B4-BE49-F238E27FC236}">
                <a16:creationId xmlns:a16="http://schemas.microsoft.com/office/drawing/2014/main" id="{6E343890-DBC6-237B-3F31-D66318569292}"/>
              </a:ext>
            </a:extLst>
          </p:cNvPr>
          <p:cNvSpPr/>
          <p:nvPr/>
        </p:nvSpPr>
        <p:spPr>
          <a:xfrm>
            <a:off x="6487215" y="5107111"/>
            <a:ext cx="4282262" cy="77592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7089CEE7-3E97-7759-18B1-FA97742BAD14}"/>
              </a:ext>
            </a:extLst>
          </p:cNvPr>
          <p:cNvGrpSpPr/>
          <p:nvPr/>
        </p:nvGrpSpPr>
        <p:grpSpPr>
          <a:xfrm>
            <a:off x="6543313" y="3164213"/>
            <a:ext cx="5407077" cy="3324764"/>
            <a:chOff x="6543313" y="3164213"/>
            <a:chExt cx="5407077" cy="3324764"/>
          </a:xfrm>
        </p:grpSpPr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2825BE67-7383-94FC-1C69-E638927CE83F}"/>
                </a:ext>
              </a:extLst>
            </p:cNvPr>
            <p:cNvGrpSpPr/>
            <p:nvPr/>
          </p:nvGrpSpPr>
          <p:grpSpPr>
            <a:xfrm>
              <a:off x="6543313" y="3164213"/>
              <a:ext cx="5407077" cy="3324764"/>
              <a:chOff x="3521476" y="2293715"/>
              <a:chExt cx="6574423" cy="4819044"/>
            </a:xfrm>
          </p:grpSpPr>
          <p:cxnSp>
            <p:nvCxnSpPr>
              <p:cNvPr id="68" name="直線矢印コネクタ 67">
                <a:extLst>
                  <a:ext uri="{FF2B5EF4-FFF2-40B4-BE49-F238E27FC236}">
                    <a16:creationId xmlns:a16="http://schemas.microsoft.com/office/drawing/2014/main" id="{FEEC6C23-A434-B269-96C7-108AB929C28C}"/>
                  </a:ext>
                </a:extLst>
              </p:cNvPr>
              <p:cNvCxnSpPr>
                <a:cxnSpLocks/>
                <a:stCxn id="87" idx="0"/>
              </p:cNvCxnSpPr>
              <p:nvPr/>
            </p:nvCxnSpPr>
            <p:spPr>
              <a:xfrm flipV="1">
                <a:off x="4257994" y="6049346"/>
                <a:ext cx="169056" cy="370267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E2EFBA9B-89A6-A503-DDB1-B93F3B8DADA5}"/>
                  </a:ext>
                </a:extLst>
              </p:cNvPr>
              <p:cNvCxnSpPr>
                <a:cxnSpLocks/>
                <a:stCxn id="87" idx="0"/>
              </p:cNvCxnSpPr>
              <p:nvPr/>
            </p:nvCxnSpPr>
            <p:spPr>
              <a:xfrm flipV="1">
                <a:off x="4257994" y="6063526"/>
                <a:ext cx="338113" cy="356087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A1BFDAC7-B547-580D-0CD9-23C0C6F5DFAB}"/>
                  </a:ext>
                </a:extLst>
              </p:cNvPr>
              <p:cNvCxnSpPr>
                <a:cxnSpLocks/>
                <a:stCxn id="88" idx="0"/>
              </p:cNvCxnSpPr>
              <p:nvPr/>
            </p:nvCxnSpPr>
            <p:spPr>
              <a:xfrm flipV="1">
                <a:off x="5960455" y="6049346"/>
                <a:ext cx="108382" cy="394258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4E10E992-9322-B982-BDDD-BA0CC0F462A8}"/>
                  </a:ext>
                </a:extLst>
              </p:cNvPr>
              <p:cNvCxnSpPr>
                <a:cxnSpLocks/>
                <a:stCxn id="89" idx="0"/>
              </p:cNvCxnSpPr>
              <p:nvPr/>
            </p:nvCxnSpPr>
            <p:spPr>
              <a:xfrm flipV="1">
                <a:off x="7623588" y="6017737"/>
                <a:ext cx="110446" cy="382065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矢印コネクタ 71">
                <a:extLst>
                  <a:ext uri="{FF2B5EF4-FFF2-40B4-BE49-F238E27FC236}">
                    <a16:creationId xmlns:a16="http://schemas.microsoft.com/office/drawing/2014/main" id="{EF0147BC-A344-6720-4FDB-63390229455B}"/>
                  </a:ext>
                </a:extLst>
              </p:cNvPr>
              <p:cNvCxnSpPr>
                <a:cxnSpLocks/>
                <a:stCxn id="88" idx="0"/>
              </p:cNvCxnSpPr>
              <p:nvPr/>
            </p:nvCxnSpPr>
            <p:spPr>
              <a:xfrm flipV="1">
                <a:off x="5960455" y="5965994"/>
                <a:ext cx="306762" cy="47760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AD9B511-531D-E1CB-23F1-1609F6A5B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8626" y="5937469"/>
                <a:ext cx="384701" cy="516566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角丸四角形 73">
                <a:extLst>
                  <a:ext uri="{FF2B5EF4-FFF2-40B4-BE49-F238E27FC236}">
                    <a16:creationId xmlns:a16="http://schemas.microsoft.com/office/drawing/2014/main" id="{8B714552-6218-1099-95D1-BDC5F46735EE}"/>
                  </a:ext>
                </a:extLst>
              </p:cNvPr>
              <p:cNvSpPr/>
              <p:nvPr/>
            </p:nvSpPr>
            <p:spPr>
              <a:xfrm>
                <a:off x="7159527" y="518544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角丸四角形 74">
                <a:extLst>
                  <a:ext uri="{FF2B5EF4-FFF2-40B4-BE49-F238E27FC236}">
                    <a16:creationId xmlns:a16="http://schemas.microsoft.com/office/drawing/2014/main" id="{334B52B9-7F6A-A07D-2183-23051ECCF3CA}"/>
                  </a:ext>
                </a:extLst>
              </p:cNvPr>
              <p:cNvSpPr/>
              <p:nvPr/>
            </p:nvSpPr>
            <p:spPr>
              <a:xfrm>
                <a:off x="5408859" y="518978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角丸四角形 75">
                <a:extLst>
                  <a:ext uri="{FF2B5EF4-FFF2-40B4-BE49-F238E27FC236}">
                    <a16:creationId xmlns:a16="http://schemas.microsoft.com/office/drawing/2014/main" id="{4818D6C2-54B4-306E-3ACD-A826A83F30FD}"/>
                  </a:ext>
                </a:extLst>
              </p:cNvPr>
              <p:cNvSpPr/>
              <p:nvPr/>
            </p:nvSpPr>
            <p:spPr>
              <a:xfrm>
                <a:off x="7023322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角丸四角形 76">
                <a:extLst>
                  <a:ext uri="{FF2B5EF4-FFF2-40B4-BE49-F238E27FC236}">
                    <a16:creationId xmlns:a16="http://schemas.microsoft.com/office/drawing/2014/main" id="{66B3E5F0-9B96-6A27-F012-8339E45C0B2E}"/>
                  </a:ext>
                </a:extLst>
              </p:cNvPr>
              <p:cNvSpPr/>
              <p:nvPr/>
            </p:nvSpPr>
            <p:spPr>
              <a:xfrm>
                <a:off x="5329488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角丸四角形 77">
                <a:extLst>
                  <a:ext uri="{FF2B5EF4-FFF2-40B4-BE49-F238E27FC236}">
                    <a16:creationId xmlns:a16="http://schemas.microsoft.com/office/drawing/2014/main" id="{9471509F-D649-A6B7-B1C0-78B680558CF2}"/>
                  </a:ext>
                </a:extLst>
              </p:cNvPr>
              <p:cNvSpPr/>
              <p:nvPr/>
            </p:nvSpPr>
            <p:spPr>
              <a:xfrm>
                <a:off x="3750678" y="5191275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角丸四角形 78">
                <a:extLst>
                  <a:ext uri="{FF2B5EF4-FFF2-40B4-BE49-F238E27FC236}">
                    <a16:creationId xmlns:a16="http://schemas.microsoft.com/office/drawing/2014/main" id="{FEC4E02E-655C-78E2-ADF8-CCB8CB33808E}"/>
                  </a:ext>
                </a:extLst>
              </p:cNvPr>
              <p:cNvSpPr/>
              <p:nvPr/>
            </p:nvSpPr>
            <p:spPr>
              <a:xfrm>
                <a:off x="3644220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角丸四角形 79">
                <a:extLst>
                  <a:ext uri="{FF2B5EF4-FFF2-40B4-BE49-F238E27FC236}">
                    <a16:creationId xmlns:a16="http://schemas.microsoft.com/office/drawing/2014/main" id="{D7CFD42B-AB62-4B90-1035-8DD59BF600C2}"/>
                  </a:ext>
                </a:extLst>
              </p:cNvPr>
              <p:cNvSpPr/>
              <p:nvPr/>
            </p:nvSpPr>
            <p:spPr>
              <a:xfrm>
                <a:off x="3521476" y="5400044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角丸四角形 80">
                <a:extLst>
                  <a:ext uri="{FF2B5EF4-FFF2-40B4-BE49-F238E27FC236}">
                    <a16:creationId xmlns:a16="http://schemas.microsoft.com/office/drawing/2014/main" id="{2922890A-620B-BE10-9720-B426BABE2A46}"/>
                  </a:ext>
                </a:extLst>
              </p:cNvPr>
              <p:cNvSpPr/>
              <p:nvPr/>
            </p:nvSpPr>
            <p:spPr>
              <a:xfrm>
                <a:off x="3769199" y="3344630"/>
                <a:ext cx="4835770" cy="1230923"/>
              </a:xfrm>
              <a:prstGeom prst="roundRect">
                <a:avLst/>
              </a:prstGeom>
              <a:solidFill>
                <a:srgbClr val="E474F0">
                  <a:alpha val="3044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角丸四角形 81">
                <a:extLst>
                  <a:ext uri="{FF2B5EF4-FFF2-40B4-BE49-F238E27FC236}">
                    <a16:creationId xmlns:a16="http://schemas.microsoft.com/office/drawing/2014/main" id="{CA7B5A13-FD9D-24B8-CFE5-A3931B2AA7AD}"/>
                  </a:ext>
                </a:extLst>
              </p:cNvPr>
              <p:cNvSpPr/>
              <p:nvPr/>
            </p:nvSpPr>
            <p:spPr>
              <a:xfrm>
                <a:off x="3644220" y="3467952"/>
                <a:ext cx="4835770" cy="1230923"/>
              </a:xfrm>
              <a:prstGeom prst="roundRect">
                <a:avLst/>
              </a:prstGeom>
              <a:solidFill>
                <a:srgbClr val="E474F0">
                  <a:alpha val="5892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角丸四角形 82">
                <a:extLst>
                  <a:ext uri="{FF2B5EF4-FFF2-40B4-BE49-F238E27FC236}">
                    <a16:creationId xmlns:a16="http://schemas.microsoft.com/office/drawing/2014/main" id="{C7EEAE1F-AD29-DDEA-EA8B-7B90752A6945}"/>
                  </a:ext>
                </a:extLst>
              </p:cNvPr>
              <p:cNvSpPr/>
              <p:nvPr/>
            </p:nvSpPr>
            <p:spPr>
              <a:xfrm>
                <a:off x="3521476" y="3608914"/>
                <a:ext cx="4835770" cy="1230923"/>
              </a:xfrm>
              <a:prstGeom prst="roundRect">
                <a:avLst/>
              </a:prstGeom>
              <a:solidFill>
                <a:srgbClr val="E474F0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065E63B2-5EDF-3BBF-AB9C-A7517B317B2B}"/>
                  </a:ext>
                </a:extLst>
              </p:cNvPr>
              <p:cNvSpPr txBox="1"/>
              <p:nvPr/>
            </p:nvSpPr>
            <p:spPr>
              <a:xfrm>
                <a:off x="4823535" y="3719074"/>
                <a:ext cx="2370158" cy="936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/>
                  <a:t>Attention</a:t>
                </a:r>
                <a:endParaRPr kumimoji="1" lang="ja-JP" altLang="en-US" sz="3600"/>
              </a:p>
            </p:txBody>
          </p:sp>
          <p:sp>
            <p:nvSpPr>
              <p:cNvPr id="85" name="角丸四角形 84">
                <a:extLst>
                  <a:ext uri="{FF2B5EF4-FFF2-40B4-BE49-F238E27FC236}">
                    <a16:creationId xmlns:a16="http://schemas.microsoft.com/office/drawing/2014/main" id="{DA229228-C6E9-7EEC-7323-9C761171E21B}"/>
                  </a:ext>
                </a:extLst>
              </p:cNvPr>
              <p:cNvSpPr/>
              <p:nvPr/>
            </p:nvSpPr>
            <p:spPr>
              <a:xfrm>
                <a:off x="5228650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角丸四角形 85">
                <a:extLst>
                  <a:ext uri="{FF2B5EF4-FFF2-40B4-BE49-F238E27FC236}">
                    <a16:creationId xmlns:a16="http://schemas.microsoft.com/office/drawing/2014/main" id="{55BA04BF-2A7F-E9F6-5E14-D288358361B5}"/>
                  </a:ext>
                </a:extLst>
              </p:cNvPr>
              <p:cNvSpPr/>
              <p:nvPr/>
            </p:nvSpPr>
            <p:spPr>
              <a:xfrm>
                <a:off x="6887117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テキスト ボックス 86">
                    <a:extLst>
                      <a:ext uri="{FF2B5EF4-FFF2-40B4-BE49-F238E27FC236}">
                        <a16:creationId xmlns:a16="http://schemas.microsoft.com/office/drawing/2014/main" id="{841C5307-B113-E7A2-3FC4-A6D0314F5FBD}"/>
                      </a:ext>
                    </a:extLst>
                  </p:cNvPr>
                  <p:cNvSpPr txBox="1"/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4" name="テキスト ボックス 23">
                    <a:extLst>
                      <a:ext uri="{FF2B5EF4-FFF2-40B4-BE49-F238E27FC236}">
                        <a16:creationId xmlns:a16="http://schemas.microsoft.com/office/drawing/2014/main" id="{13A45B8C-3452-1AED-704C-1ED50D589F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テキスト ボックス 87">
                    <a:extLst>
                      <a:ext uri="{FF2B5EF4-FFF2-40B4-BE49-F238E27FC236}">
                        <a16:creationId xmlns:a16="http://schemas.microsoft.com/office/drawing/2014/main" id="{AB7F29B0-8923-2CA3-1546-C75FE94CDF68}"/>
                      </a:ext>
                    </a:extLst>
                  </p:cNvPr>
                  <p:cNvSpPr txBox="1"/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3C795B5B-AD29-5BE7-B7A6-55EB5540F0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テキスト ボックス 88">
                    <a:extLst>
                      <a:ext uri="{FF2B5EF4-FFF2-40B4-BE49-F238E27FC236}">
                        <a16:creationId xmlns:a16="http://schemas.microsoft.com/office/drawing/2014/main" id="{2A670431-E7E8-F57C-763A-914CE3360436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084A29FD-C31F-4E36-9D9F-9F2520DF8B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51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直線矢印コネクタ 89">
                <a:extLst>
                  <a:ext uri="{FF2B5EF4-FFF2-40B4-BE49-F238E27FC236}">
                    <a16:creationId xmlns:a16="http://schemas.microsoft.com/office/drawing/2014/main" id="{7F29E04F-B85A-DFC1-92C1-3537495341B2}"/>
                  </a:ext>
                </a:extLst>
              </p:cNvPr>
              <p:cNvCxnSpPr>
                <a:cxnSpLocks/>
                <a:endCxn id="80" idx="2"/>
              </p:cNvCxnSpPr>
              <p:nvPr/>
            </p:nvCxnSpPr>
            <p:spPr>
              <a:xfrm flipV="1">
                <a:off x="4232187" y="6121013"/>
                <a:ext cx="1" cy="46116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90">
                <a:extLst>
                  <a:ext uri="{FF2B5EF4-FFF2-40B4-BE49-F238E27FC236}">
                    <a16:creationId xmlns:a16="http://schemas.microsoft.com/office/drawing/2014/main" id="{8E628AF4-ADA4-E5D5-270B-C4E4FA600F27}"/>
                  </a:ext>
                </a:extLst>
              </p:cNvPr>
              <p:cNvCxnSpPr>
                <a:cxnSpLocks/>
                <a:endCxn id="85" idx="2"/>
              </p:cNvCxnSpPr>
              <p:nvPr/>
            </p:nvCxnSpPr>
            <p:spPr>
              <a:xfrm flipV="1">
                <a:off x="5939362" y="6129739"/>
                <a:ext cx="0" cy="488197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EB369F07-3481-C623-3EFA-A1A52DEA3E8B}"/>
                  </a:ext>
                </a:extLst>
              </p:cNvPr>
              <p:cNvCxnSpPr>
                <a:cxnSpLocks/>
                <a:endCxn id="86" idx="2"/>
              </p:cNvCxnSpPr>
              <p:nvPr/>
            </p:nvCxnSpPr>
            <p:spPr>
              <a:xfrm flipH="1" flipV="1">
                <a:off x="7597829" y="6129739"/>
                <a:ext cx="5644" cy="4368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4379A730-47E9-5F4D-DF26-8C7CD273A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2187" y="485663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93">
                <a:extLst>
                  <a:ext uri="{FF2B5EF4-FFF2-40B4-BE49-F238E27FC236}">
                    <a16:creationId xmlns:a16="http://schemas.microsoft.com/office/drawing/2014/main" id="{1237CF25-892A-675D-9820-C870B16332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9361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矢印コネクタ 94">
                <a:extLst>
                  <a:ext uri="{FF2B5EF4-FFF2-40B4-BE49-F238E27FC236}">
                    <a16:creationId xmlns:a16="http://schemas.microsoft.com/office/drawing/2014/main" id="{B11FD28C-95C9-62DE-66A3-65A0713FEF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7828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95">
                <a:extLst>
                  <a:ext uri="{FF2B5EF4-FFF2-40B4-BE49-F238E27FC236}">
                    <a16:creationId xmlns:a16="http://schemas.microsoft.com/office/drawing/2014/main" id="{6ABB5934-5D2A-CEF7-B979-694BABB61854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4354932" y="486318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矢印コネクタ 96">
                <a:extLst>
                  <a:ext uri="{FF2B5EF4-FFF2-40B4-BE49-F238E27FC236}">
                    <a16:creationId xmlns:a16="http://schemas.microsoft.com/office/drawing/2014/main" id="{3B38F736-451A-8E6D-D504-5AEABF68F230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 flipV="1">
                <a:off x="4461390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97">
                <a:extLst>
                  <a:ext uri="{FF2B5EF4-FFF2-40B4-BE49-F238E27FC236}">
                    <a16:creationId xmlns:a16="http://schemas.microsoft.com/office/drawing/2014/main" id="{E40ADD4F-3607-1B55-A1FB-3C80C6BD5F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0843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矢印コネクタ 98">
                <a:extLst>
                  <a:ext uri="{FF2B5EF4-FFF2-40B4-BE49-F238E27FC236}">
                    <a16:creationId xmlns:a16="http://schemas.microsoft.com/office/drawing/2014/main" id="{40B94991-D67A-C1F6-7B3B-76DE4D5F5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98614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矢印コネクタ 99">
                <a:extLst>
                  <a:ext uri="{FF2B5EF4-FFF2-40B4-BE49-F238E27FC236}">
                    <a16:creationId xmlns:a16="http://schemas.microsoft.com/office/drawing/2014/main" id="{77A319AE-7032-B5E5-58EE-A32DDF2C1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1598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矢印コネクタ 100">
                <a:extLst>
                  <a:ext uri="{FF2B5EF4-FFF2-40B4-BE49-F238E27FC236}">
                    <a16:creationId xmlns:a16="http://schemas.microsoft.com/office/drawing/2014/main" id="{CCE187DC-52EC-57F6-7701-3472B98D80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8465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BE17C4E7-A46E-BD6C-0FFE-991F5C581531}"/>
                  </a:ext>
                </a:extLst>
              </p:cNvPr>
              <p:cNvGrpSpPr/>
              <p:nvPr/>
            </p:nvGrpSpPr>
            <p:grpSpPr>
              <a:xfrm>
                <a:off x="5249903" y="2293715"/>
                <a:ext cx="1692193" cy="758377"/>
                <a:chOff x="5328740" y="2246228"/>
                <a:chExt cx="1692193" cy="758377"/>
              </a:xfrm>
            </p:grpSpPr>
            <p:sp>
              <p:nvSpPr>
                <p:cNvPr id="111" name="角丸四角形 110">
                  <a:extLst>
                    <a:ext uri="{FF2B5EF4-FFF2-40B4-BE49-F238E27FC236}">
                      <a16:creationId xmlns:a16="http://schemas.microsoft.com/office/drawing/2014/main" id="{BA3856CA-624A-9731-B752-97D5243337D7}"/>
                    </a:ext>
                  </a:extLst>
                </p:cNvPr>
                <p:cNvSpPr/>
                <p:nvPr/>
              </p:nvSpPr>
              <p:spPr>
                <a:xfrm>
                  <a:off x="5328740" y="2249714"/>
                  <a:ext cx="1692193" cy="754743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テキスト ボックス 111">
                  <a:extLst>
                    <a:ext uri="{FF2B5EF4-FFF2-40B4-BE49-F238E27FC236}">
                      <a16:creationId xmlns:a16="http://schemas.microsoft.com/office/drawing/2014/main" id="{FF05EBB2-0A94-1F96-01B5-F9EADB538A58}"/>
                    </a:ext>
                  </a:extLst>
                </p:cNvPr>
                <p:cNvSpPr txBox="1"/>
                <p:nvPr/>
              </p:nvSpPr>
              <p:spPr>
                <a:xfrm>
                  <a:off x="5450481" y="2246228"/>
                  <a:ext cx="1448712" cy="7583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800" dirty="0" err="1"/>
                    <a:t>Concat</a:t>
                  </a:r>
                  <a:endParaRPr kumimoji="1" lang="ja-JP" altLang="en-US" sz="2800"/>
                </a:p>
              </p:txBody>
            </p:sp>
          </p:grpSp>
          <p:cxnSp>
            <p:nvCxnSpPr>
              <p:cNvPr id="103" name="直線矢印コネクタ 102">
                <a:extLst>
                  <a:ext uri="{FF2B5EF4-FFF2-40B4-BE49-F238E27FC236}">
                    <a16:creationId xmlns:a16="http://schemas.microsoft.com/office/drawing/2014/main" id="{9AF227E8-F850-2F56-88C8-55D07753F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6092" y="304786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矢印コネクタ 103">
                <a:extLst>
                  <a:ext uri="{FF2B5EF4-FFF2-40B4-BE49-F238E27FC236}">
                    <a16:creationId xmlns:a16="http://schemas.microsoft.com/office/drawing/2014/main" id="{60F22F28-7791-F4EF-EB78-A7961741DD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8837" y="305441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矢印コネクタ 104">
                <a:extLst>
                  <a:ext uri="{FF2B5EF4-FFF2-40B4-BE49-F238E27FC236}">
                    <a16:creationId xmlns:a16="http://schemas.microsoft.com/office/drawing/2014/main" id="{5AC9EDC7-C2ED-29B9-1BF2-ED1DEE45CF68}"/>
                  </a:ext>
                </a:extLst>
              </p:cNvPr>
              <p:cNvCxnSpPr>
                <a:cxnSpLocks/>
                <a:stCxn id="81" idx="0"/>
              </p:cNvCxnSpPr>
              <p:nvPr/>
            </p:nvCxnSpPr>
            <p:spPr>
              <a:xfrm flipH="1" flipV="1">
                <a:off x="6175295" y="3054411"/>
                <a:ext cx="11789" cy="29021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F68C9005-D561-B6F4-FA31-8727CBFC0A1A}"/>
                  </a:ext>
                </a:extLst>
              </p:cNvPr>
              <p:cNvCxnSpPr>
                <a:cxnSpLocks/>
                <a:stCxn id="111" idx="3"/>
                <a:endCxn id="107" idx="1"/>
              </p:cNvCxnSpPr>
              <p:nvPr/>
            </p:nvCxnSpPr>
            <p:spPr>
              <a:xfrm flipV="1">
                <a:off x="6942096" y="2669503"/>
                <a:ext cx="928143" cy="507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角丸四角形 106">
                <a:extLst>
                  <a:ext uri="{FF2B5EF4-FFF2-40B4-BE49-F238E27FC236}">
                    <a16:creationId xmlns:a16="http://schemas.microsoft.com/office/drawing/2014/main" id="{27A20102-BBA5-8CBF-D9B0-1AB8AD44BDD4}"/>
                  </a:ext>
                </a:extLst>
              </p:cNvPr>
              <p:cNvSpPr/>
              <p:nvPr/>
            </p:nvSpPr>
            <p:spPr>
              <a:xfrm>
                <a:off x="7870239" y="230901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8" name="直線矢印コネクタ 107">
                <a:extLst>
                  <a:ext uri="{FF2B5EF4-FFF2-40B4-BE49-F238E27FC236}">
                    <a16:creationId xmlns:a16="http://schemas.microsoft.com/office/drawing/2014/main" id="{D9A28515-DBE0-490B-D6F1-AF0A22CBB1C2}"/>
                  </a:ext>
                </a:extLst>
              </p:cNvPr>
              <p:cNvCxnSpPr>
                <a:cxnSpLocks/>
                <a:stCxn id="107" idx="3"/>
              </p:cNvCxnSpPr>
              <p:nvPr/>
            </p:nvCxnSpPr>
            <p:spPr>
              <a:xfrm flipV="1">
                <a:off x="9291662" y="2669501"/>
                <a:ext cx="804237" cy="1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右中かっこ 108">
                <a:extLst>
                  <a:ext uri="{FF2B5EF4-FFF2-40B4-BE49-F238E27FC236}">
                    <a16:creationId xmlns:a16="http://schemas.microsoft.com/office/drawing/2014/main" id="{1DC0CAC9-24AC-975C-6CAD-3392DC5C1AC8}"/>
                  </a:ext>
                </a:extLst>
              </p:cNvPr>
              <p:cNvSpPr/>
              <p:nvPr/>
            </p:nvSpPr>
            <p:spPr>
              <a:xfrm rot="2249056">
                <a:off x="8411325" y="3808056"/>
                <a:ext cx="391346" cy="649004"/>
              </a:xfrm>
              <a:prstGeom prst="rightBrac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テキスト ボックス 109">
                    <a:extLst>
                      <a:ext uri="{FF2B5EF4-FFF2-40B4-BE49-F238E27FC236}">
                        <a16:creationId xmlns:a16="http://schemas.microsoft.com/office/drawing/2014/main" id="{3AD062B2-433E-AE3B-FE31-ABA78A6C127B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kumimoji="1" lang="ja-JP" altLang="en-US" sz="2800"/>
                  </a:p>
                </p:txBody>
              </p:sp>
            </mc:Choice>
            <mc:Fallback xmlns="">
              <p:sp>
                <p:nvSpPr>
                  <p:cNvPr id="110" name="テキスト ボックス 109">
                    <a:extLst>
                      <a:ext uri="{FF2B5EF4-FFF2-40B4-BE49-F238E27FC236}">
                        <a16:creationId xmlns:a16="http://schemas.microsoft.com/office/drawing/2014/main" id="{3AD062B2-433E-AE3B-FE31-ABA78A6C1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A3F1D951-8E70-A0FE-79C8-2ECB5BA68723}"/>
                    </a:ext>
                  </a:extLst>
                </p:cNvPr>
                <p:cNvSpPr txBox="1"/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A3F1D951-8E70-A0FE-79C8-2ECB5BA687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8E38413B-FA0C-2363-F78A-D802C7717F8F}"/>
                    </a:ext>
                  </a:extLst>
                </p:cNvPr>
                <p:cNvSpPr txBox="1"/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8E38413B-FA0C-2363-F78A-D802C7717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テキスト ボックス 65">
                  <a:extLst>
                    <a:ext uri="{FF2B5EF4-FFF2-40B4-BE49-F238E27FC236}">
                      <a16:creationId xmlns:a16="http://schemas.microsoft.com/office/drawing/2014/main" id="{DC51ACA6-8892-8C4C-AAEE-832269D99DCA}"/>
                    </a:ext>
                  </a:extLst>
                </p:cNvPr>
                <p:cNvSpPr txBox="1"/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6" name="テキスト ボックス 65">
                  <a:extLst>
                    <a:ext uri="{FF2B5EF4-FFF2-40B4-BE49-F238E27FC236}">
                      <a16:creationId xmlns:a16="http://schemas.microsoft.com/office/drawing/2014/main" id="{DC51ACA6-8892-8C4C-AAEE-832269D99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テキスト ボックス 66">
                  <a:extLst>
                    <a:ext uri="{FF2B5EF4-FFF2-40B4-BE49-F238E27FC236}">
                      <a16:creationId xmlns:a16="http://schemas.microsoft.com/office/drawing/2014/main" id="{68B0EB5F-64FB-5BAE-F487-D4F0CBAEEB3F}"/>
                    </a:ext>
                  </a:extLst>
                </p:cNvPr>
                <p:cNvSpPr txBox="1"/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7" name="テキスト ボックス 66">
                  <a:extLst>
                    <a:ext uri="{FF2B5EF4-FFF2-40B4-BE49-F238E27FC236}">
                      <a16:creationId xmlns:a16="http://schemas.microsoft.com/office/drawing/2014/main" id="{68B0EB5F-64FB-5BAE-F487-D4F0CBAEE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052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0B21AE-DCED-CB7B-B247-9397CC9D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Multi Head Attention </a:t>
            </a:r>
            <a:r>
              <a:rPr kumimoji="1" lang="ja-JP" altLang="en-US"/>
              <a:t>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C9098E4-8321-2306-8F1D-793AC7D1DF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kumimoji="1" lang="en-US" altLang="ja-JP" sz="2800" dirty="0"/>
              </a:p>
              <a:p>
                <a:endParaRPr lang="en-US" altLang="ja-JP" sz="2800" dirty="0"/>
              </a:p>
              <a:p>
                <a:endParaRPr kumimoji="1" lang="en-US" altLang="ja-JP" sz="2800" dirty="0"/>
              </a:p>
              <a:p>
                <a:endParaRPr lang="en-US" altLang="ja-JP" sz="28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ja-JP" dirty="0"/>
                  <a:t>Q,K,V</a:t>
                </a:r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lang="ja-JP" altLang="en-US"/>
                  <a:t>の数に分割</a:t>
                </a:r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kumimoji="1" lang="ja-JP" altLang="en-US">
                    <a:solidFill>
                      <a:srgbClr val="FF0000"/>
                    </a:solidFill>
                  </a:rPr>
                  <a:t>毎に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Attention</a:t>
                </a:r>
                <a:r>
                  <a:rPr kumimoji="1" lang="ja-JP" altLang="en-US">
                    <a:solidFill>
                      <a:srgbClr val="FF0000"/>
                    </a:solidFill>
                  </a:rPr>
                  <a:t>をとる</a:t>
                </a:r>
                <a:endParaRPr kumimoji="1" lang="en-US" altLang="ja-JP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kumimoji="1" lang="ja-JP" altLang="en-US">
                    <a:solidFill>
                      <a:schemeClr val="tx1"/>
                    </a:solidFill>
                  </a:rPr>
                  <a:t>毎の</a:t>
                </a:r>
                <a:r>
                  <a:rPr kumimoji="1" lang="en-US" altLang="ja-JP" dirty="0">
                    <a:solidFill>
                      <a:schemeClr val="tx1"/>
                    </a:solidFill>
                  </a:rPr>
                  <a:t>Attention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を連結</a:t>
                </a:r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>
                    <a:solidFill>
                      <a:schemeClr val="tx1"/>
                    </a:solidFill>
                  </a:rPr>
                  <a:t>連結した行列を線形変換</a:t>
                </a:r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endParaRPr kumimoji="1" lang="ja-JP" altLang="en-US" sz="280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C9098E4-8321-2306-8F1D-793AC7D1D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EB235A-39E9-5FFF-8178-80CBFCC0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/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𝐶𝑜𝑛𝑐𝑎𝑡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,…,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/>
              <p:nvPr/>
            </p:nvSpPr>
            <p:spPr>
              <a:xfrm>
                <a:off x="3144644" y="2110527"/>
                <a:ext cx="7962244" cy="756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Sup>
                            <m:sSub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36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44" y="2110527"/>
                <a:ext cx="7962244" cy="756169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角丸四角形 5">
            <a:extLst>
              <a:ext uri="{FF2B5EF4-FFF2-40B4-BE49-F238E27FC236}">
                <a16:creationId xmlns:a16="http://schemas.microsoft.com/office/drawing/2014/main" id="{1A066352-7A63-A7DF-5BDB-52A07E6ADF42}"/>
              </a:ext>
            </a:extLst>
          </p:cNvPr>
          <p:cNvSpPr/>
          <p:nvPr/>
        </p:nvSpPr>
        <p:spPr>
          <a:xfrm>
            <a:off x="3144645" y="2167718"/>
            <a:ext cx="7845154" cy="77592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FC2527D-6F94-32A7-F3E6-FA6A3CD1AF88}"/>
              </a:ext>
            </a:extLst>
          </p:cNvPr>
          <p:cNvSpPr/>
          <p:nvPr/>
        </p:nvSpPr>
        <p:spPr>
          <a:xfrm>
            <a:off x="6414721" y="3785010"/>
            <a:ext cx="4800993" cy="121350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453435B7-E4E3-AE48-B2A2-3DEBCD4C1E28}"/>
              </a:ext>
            </a:extLst>
          </p:cNvPr>
          <p:cNvGrpSpPr/>
          <p:nvPr/>
        </p:nvGrpSpPr>
        <p:grpSpPr>
          <a:xfrm>
            <a:off x="6543313" y="3164213"/>
            <a:ext cx="5407077" cy="3324764"/>
            <a:chOff x="6543313" y="3164213"/>
            <a:chExt cx="5407077" cy="3324764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034DAC27-E0DC-F482-67E4-163B971BF155}"/>
                </a:ext>
              </a:extLst>
            </p:cNvPr>
            <p:cNvGrpSpPr/>
            <p:nvPr/>
          </p:nvGrpSpPr>
          <p:grpSpPr>
            <a:xfrm>
              <a:off x="6543313" y="3164213"/>
              <a:ext cx="5407077" cy="3324764"/>
              <a:chOff x="3521476" y="2293715"/>
              <a:chExt cx="6574423" cy="4819044"/>
            </a:xfrm>
          </p:grpSpPr>
          <p:cxnSp>
            <p:nvCxnSpPr>
              <p:cNvPr id="66" name="直線矢印コネクタ 65">
                <a:extLst>
                  <a:ext uri="{FF2B5EF4-FFF2-40B4-BE49-F238E27FC236}">
                    <a16:creationId xmlns:a16="http://schemas.microsoft.com/office/drawing/2014/main" id="{9E165FB0-3EC5-442C-1F66-C5446C3F11CF}"/>
                  </a:ext>
                </a:extLst>
              </p:cNvPr>
              <p:cNvCxnSpPr>
                <a:cxnSpLocks/>
                <a:stCxn id="85" idx="0"/>
              </p:cNvCxnSpPr>
              <p:nvPr/>
            </p:nvCxnSpPr>
            <p:spPr>
              <a:xfrm flipV="1">
                <a:off x="4257994" y="6049346"/>
                <a:ext cx="169056" cy="370267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2CB00C5C-A703-1087-2636-CE1A19443F19}"/>
                  </a:ext>
                </a:extLst>
              </p:cNvPr>
              <p:cNvCxnSpPr>
                <a:cxnSpLocks/>
                <a:stCxn id="85" idx="0"/>
              </p:cNvCxnSpPr>
              <p:nvPr/>
            </p:nvCxnSpPr>
            <p:spPr>
              <a:xfrm flipV="1">
                <a:off x="4257994" y="6063526"/>
                <a:ext cx="338113" cy="356087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67">
                <a:extLst>
                  <a:ext uri="{FF2B5EF4-FFF2-40B4-BE49-F238E27FC236}">
                    <a16:creationId xmlns:a16="http://schemas.microsoft.com/office/drawing/2014/main" id="{D7186175-16C1-A9A2-10FA-196209797AEF}"/>
                  </a:ext>
                </a:extLst>
              </p:cNvPr>
              <p:cNvCxnSpPr>
                <a:cxnSpLocks/>
                <a:stCxn id="86" idx="0"/>
              </p:cNvCxnSpPr>
              <p:nvPr/>
            </p:nvCxnSpPr>
            <p:spPr>
              <a:xfrm flipV="1">
                <a:off x="5960455" y="6049346"/>
                <a:ext cx="108382" cy="394258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4E10B9AA-D653-0699-C335-0C044678228C}"/>
                  </a:ext>
                </a:extLst>
              </p:cNvPr>
              <p:cNvCxnSpPr>
                <a:cxnSpLocks/>
                <a:stCxn id="87" idx="0"/>
              </p:cNvCxnSpPr>
              <p:nvPr/>
            </p:nvCxnSpPr>
            <p:spPr>
              <a:xfrm flipV="1">
                <a:off x="7623588" y="6017737"/>
                <a:ext cx="110446" cy="382065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43661438-3644-FDC0-3D67-4C0AF7914D2E}"/>
                  </a:ext>
                </a:extLst>
              </p:cNvPr>
              <p:cNvCxnSpPr>
                <a:cxnSpLocks/>
                <a:stCxn id="86" idx="0"/>
              </p:cNvCxnSpPr>
              <p:nvPr/>
            </p:nvCxnSpPr>
            <p:spPr>
              <a:xfrm flipV="1">
                <a:off x="5960455" y="5965994"/>
                <a:ext cx="306762" cy="47760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47EC39A9-263D-EA2D-8CFF-397CDBAF0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8626" y="5937469"/>
                <a:ext cx="384701" cy="516566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角丸四角形 71">
                <a:extLst>
                  <a:ext uri="{FF2B5EF4-FFF2-40B4-BE49-F238E27FC236}">
                    <a16:creationId xmlns:a16="http://schemas.microsoft.com/office/drawing/2014/main" id="{3CFDFB26-5997-93E5-D86E-A90DD5C07032}"/>
                  </a:ext>
                </a:extLst>
              </p:cNvPr>
              <p:cNvSpPr/>
              <p:nvPr/>
            </p:nvSpPr>
            <p:spPr>
              <a:xfrm>
                <a:off x="7159527" y="518544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角丸四角形 72">
                <a:extLst>
                  <a:ext uri="{FF2B5EF4-FFF2-40B4-BE49-F238E27FC236}">
                    <a16:creationId xmlns:a16="http://schemas.microsoft.com/office/drawing/2014/main" id="{DB2CEBBB-0320-3C70-2DAE-B9BDCE673679}"/>
                  </a:ext>
                </a:extLst>
              </p:cNvPr>
              <p:cNvSpPr/>
              <p:nvPr/>
            </p:nvSpPr>
            <p:spPr>
              <a:xfrm>
                <a:off x="5408859" y="518978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角丸四角形 73">
                <a:extLst>
                  <a:ext uri="{FF2B5EF4-FFF2-40B4-BE49-F238E27FC236}">
                    <a16:creationId xmlns:a16="http://schemas.microsoft.com/office/drawing/2014/main" id="{0119886E-0B88-6BFC-DBD4-E426B38D6324}"/>
                  </a:ext>
                </a:extLst>
              </p:cNvPr>
              <p:cNvSpPr/>
              <p:nvPr/>
            </p:nvSpPr>
            <p:spPr>
              <a:xfrm>
                <a:off x="7023322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角丸四角形 74">
                <a:extLst>
                  <a:ext uri="{FF2B5EF4-FFF2-40B4-BE49-F238E27FC236}">
                    <a16:creationId xmlns:a16="http://schemas.microsoft.com/office/drawing/2014/main" id="{23FD3867-890B-DF83-FD12-4F41543DB65E}"/>
                  </a:ext>
                </a:extLst>
              </p:cNvPr>
              <p:cNvSpPr/>
              <p:nvPr/>
            </p:nvSpPr>
            <p:spPr>
              <a:xfrm>
                <a:off x="5329488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角丸四角形 75">
                <a:extLst>
                  <a:ext uri="{FF2B5EF4-FFF2-40B4-BE49-F238E27FC236}">
                    <a16:creationId xmlns:a16="http://schemas.microsoft.com/office/drawing/2014/main" id="{5DE5C5A4-AF91-81EF-658A-8C199F7F78A9}"/>
                  </a:ext>
                </a:extLst>
              </p:cNvPr>
              <p:cNvSpPr/>
              <p:nvPr/>
            </p:nvSpPr>
            <p:spPr>
              <a:xfrm>
                <a:off x="3750678" y="5191275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角丸四角形 76">
                <a:extLst>
                  <a:ext uri="{FF2B5EF4-FFF2-40B4-BE49-F238E27FC236}">
                    <a16:creationId xmlns:a16="http://schemas.microsoft.com/office/drawing/2014/main" id="{E8F79F6B-FB77-02E6-5963-49CAA9874288}"/>
                  </a:ext>
                </a:extLst>
              </p:cNvPr>
              <p:cNvSpPr/>
              <p:nvPr/>
            </p:nvSpPr>
            <p:spPr>
              <a:xfrm>
                <a:off x="3644220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角丸四角形 77">
                <a:extLst>
                  <a:ext uri="{FF2B5EF4-FFF2-40B4-BE49-F238E27FC236}">
                    <a16:creationId xmlns:a16="http://schemas.microsoft.com/office/drawing/2014/main" id="{40AA64B2-F39C-2DC9-6324-F582DAE1673C}"/>
                  </a:ext>
                </a:extLst>
              </p:cNvPr>
              <p:cNvSpPr/>
              <p:nvPr/>
            </p:nvSpPr>
            <p:spPr>
              <a:xfrm>
                <a:off x="3521476" y="5400044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角丸四角形 78">
                <a:extLst>
                  <a:ext uri="{FF2B5EF4-FFF2-40B4-BE49-F238E27FC236}">
                    <a16:creationId xmlns:a16="http://schemas.microsoft.com/office/drawing/2014/main" id="{7A438C8C-6B29-E634-BE91-DD25D5368F20}"/>
                  </a:ext>
                </a:extLst>
              </p:cNvPr>
              <p:cNvSpPr/>
              <p:nvPr/>
            </p:nvSpPr>
            <p:spPr>
              <a:xfrm>
                <a:off x="3769199" y="3344630"/>
                <a:ext cx="4835770" cy="1230923"/>
              </a:xfrm>
              <a:prstGeom prst="roundRect">
                <a:avLst/>
              </a:prstGeom>
              <a:solidFill>
                <a:srgbClr val="E474F0">
                  <a:alpha val="3044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角丸四角形 79">
                <a:extLst>
                  <a:ext uri="{FF2B5EF4-FFF2-40B4-BE49-F238E27FC236}">
                    <a16:creationId xmlns:a16="http://schemas.microsoft.com/office/drawing/2014/main" id="{903A76F0-4CD8-CF3A-23B6-0BA42951A485}"/>
                  </a:ext>
                </a:extLst>
              </p:cNvPr>
              <p:cNvSpPr/>
              <p:nvPr/>
            </p:nvSpPr>
            <p:spPr>
              <a:xfrm>
                <a:off x="3644220" y="3467952"/>
                <a:ext cx="4835770" cy="1230923"/>
              </a:xfrm>
              <a:prstGeom prst="roundRect">
                <a:avLst/>
              </a:prstGeom>
              <a:solidFill>
                <a:srgbClr val="E474F0">
                  <a:alpha val="5892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角丸四角形 80">
                <a:extLst>
                  <a:ext uri="{FF2B5EF4-FFF2-40B4-BE49-F238E27FC236}">
                    <a16:creationId xmlns:a16="http://schemas.microsoft.com/office/drawing/2014/main" id="{ACB321F2-C681-F7C5-B91F-C869E3B7A33D}"/>
                  </a:ext>
                </a:extLst>
              </p:cNvPr>
              <p:cNvSpPr/>
              <p:nvPr/>
            </p:nvSpPr>
            <p:spPr>
              <a:xfrm>
                <a:off x="3521476" y="3608914"/>
                <a:ext cx="4835770" cy="1230923"/>
              </a:xfrm>
              <a:prstGeom prst="roundRect">
                <a:avLst/>
              </a:prstGeom>
              <a:solidFill>
                <a:srgbClr val="E474F0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62124A08-8928-3345-0C0A-0A79911E2A22}"/>
                  </a:ext>
                </a:extLst>
              </p:cNvPr>
              <p:cNvSpPr txBox="1"/>
              <p:nvPr/>
            </p:nvSpPr>
            <p:spPr>
              <a:xfrm>
                <a:off x="4823535" y="3719074"/>
                <a:ext cx="2370158" cy="936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/>
                  <a:t>Attention</a:t>
                </a:r>
                <a:endParaRPr kumimoji="1" lang="ja-JP" altLang="en-US" sz="3600"/>
              </a:p>
            </p:txBody>
          </p:sp>
          <p:sp>
            <p:nvSpPr>
              <p:cNvPr id="83" name="角丸四角形 82">
                <a:extLst>
                  <a:ext uri="{FF2B5EF4-FFF2-40B4-BE49-F238E27FC236}">
                    <a16:creationId xmlns:a16="http://schemas.microsoft.com/office/drawing/2014/main" id="{BE612A31-E5BF-9A33-66D2-4E1AB82D454C}"/>
                  </a:ext>
                </a:extLst>
              </p:cNvPr>
              <p:cNvSpPr/>
              <p:nvPr/>
            </p:nvSpPr>
            <p:spPr>
              <a:xfrm>
                <a:off x="5228650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角丸四角形 83">
                <a:extLst>
                  <a:ext uri="{FF2B5EF4-FFF2-40B4-BE49-F238E27FC236}">
                    <a16:creationId xmlns:a16="http://schemas.microsoft.com/office/drawing/2014/main" id="{6B415E64-FE81-5F75-ADB4-EC5B1F53D4AD}"/>
                  </a:ext>
                </a:extLst>
              </p:cNvPr>
              <p:cNvSpPr/>
              <p:nvPr/>
            </p:nvSpPr>
            <p:spPr>
              <a:xfrm>
                <a:off x="6887117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テキスト ボックス 84">
                    <a:extLst>
                      <a:ext uri="{FF2B5EF4-FFF2-40B4-BE49-F238E27FC236}">
                        <a16:creationId xmlns:a16="http://schemas.microsoft.com/office/drawing/2014/main" id="{09D193F6-AA8A-AD32-F103-956CBAB939A4}"/>
                      </a:ext>
                    </a:extLst>
                  </p:cNvPr>
                  <p:cNvSpPr txBox="1"/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4" name="テキスト ボックス 23">
                    <a:extLst>
                      <a:ext uri="{FF2B5EF4-FFF2-40B4-BE49-F238E27FC236}">
                        <a16:creationId xmlns:a16="http://schemas.microsoft.com/office/drawing/2014/main" id="{13A45B8C-3452-1AED-704C-1ED50D589F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テキスト ボックス 85">
                    <a:extLst>
                      <a:ext uri="{FF2B5EF4-FFF2-40B4-BE49-F238E27FC236}">
                        <a16:creationId xmlns:a16="http://schemas.microsoft.com/office/drawing/2014/main" id="{E87E22A9-197A-74A9-18B5-63B9035CEDCD}"/>
                      </a:ext>
                    </a:extLst>
                  </p:cNvPr>
                  <p:cNvSpPr txBox="1"/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3C795B5B-AD29-5BE7-B7A6-55EB5540F0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テキスト ボックス 86">
                    <a:extLst>
                      <a:ext uri="{FF2B5EF4-FFF2-40B4-BE49-F238E27FC236}">
                        <a16:creationId xmlns:a16="http://schemas.microsoft.com/office/drawing/2014/main" id="{9C42E6AD-E81B-8FC9-7354-F94BBEABA262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084A29FD-C31F-4E36-9D9F-9F2520DF8B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51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9288F266-3755-F07F-5644-07708A51F322}"/>
                  </a:ext>
                </a:extLst>
              </p:cNvPr>
              <p:cNvCxnSpPr>
                <a:cxnSpLocks/>
                <a:endCxn id="78" idx="2"/>
              </p:cNvCxnSpPr>
              <p:nvPr/>
            </p:nvCxnSpPr>
            <p:spPr>
              <a:xfrm flipV="1">
                <a:off x="4232187" y="6121013"/>
                <a:ext cx="1" cy="46116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D980A109-52A0-0E1F-ADDC-82C1ACF21564}"/>
                  </a:ext>
                </a:extLst>
              </p:cNvPr>
              <p:cNvCxnSpPr>
                <a:cxnSpLocks/>
                <a:endCxn id="83" idx="2"/>
              </p:cNvCxnSpPr>
              <p:nvPr/>
            </p:nvCxnSpPr>
            <p:spPr>
              <a:xfrm flipV="1">
                <a:off x="5939362" y="6129739"/>
                <a:ext cx="0" cy="488197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>
                <a:extLst>
                  <a:ext uri="{FF2B5EF4-FFF2-40B4-BE49-F238E27FC236}">
                    <a16:creationId xmlns:a16="http://schemas.microsoft.com/office/drawing/2014/main" id="{5BFE8C4D-3918-802A-5B9F-E26D7CABE0D2}"/>
                  </a:ext>
                </a:extLst>
              </p:cNvPr>
              <p:cNvCxnSpPr>
                <a:cxnSpLocks/>
                <a:endCxn id="84" idx="2"/>
              </p:cNvCxnSpPr>
              <p:nvPr/>
            </p:nvCxnSpPr>
            <p:spPr>
              <a:xfrm flipH="1" flipV="1">
                <a:off x="7597829" y="6129739"/>
                <a:ext cx="5644" cy="4368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90">
                <a:extLst>
                  <a:ext uri="{FF2B5EF4-FFF2-40B4-BE49-F238E27FC236}">
                    <a16:creationId xmlns:a16="http://schemas.microsoft.com/office/drawing/2014/main" id="{9B3A12E0-4333-975D-FB4C-337D52BB1C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2187" y="485663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D11783D8-3F1E-075C-4628-BC5164C102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9361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7A67785A-DC2B-ABAE-CF85-00C5C7EF3E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7828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93">
                <a:extLst>
                  <a:ext uri="{FF2B5EF4-FFF2-40B4-BE49-F238E27FC236}">
                    <a16:creationId xmlns:a16="http://schemas.microsoft.com/office/drawing/2014/main" id="{38BAD505-7D4A-4E79-893A-AD5CF9FB58FD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 flipV="1">
                <a:off x="4354932" y="486318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矢印コネクタ 94">
                <a:extLst>
                  <a:ext uri="{FF2B5EF4-FFF2-40B4-BE49-F238E27FC236}">
                    <a16:creationId xmlns:a16="http://schemas.microsoft.com/office/drawing/2014/main" id="{4A00BB80-C21F-E9EF-3B18-4B5FD3FE9A51}"/>
                  </a:ext>
                </a:extLst>
              </p:cNvPr>
              <p:cNvCxnSpPr>
                <a:cxnSpLocks/>
                <a:stCxn id="76" idx="0"/>
              </p:cNvCxnSpPr>
              <p:nvPr/>
            </p:nvCxnSpPr>
            <p:spPr>
              <a:xfrm flipV="1">
                <a:off x="4461390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95">
                <a:extLst>
                  <a:ext uri="{FF2B5EF4-FFF2-40B4-BE49-F238E27FC236}">
                    <a16:creationId xmlns:a16="http://schemas.microsoft.com/office/drawing/2014/main" id="{202CD663-D2DE-3A4B-AB70-34216DF09A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0843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矢印コネクタ 96">
                <a:extLst>
                  <a:ext uri="{FF2B5EF4-FFF2-40B4-BE49-F238E27FC236}">
                    <a16:creationId xmlns:a16="http://schemas.microsoft.com/office/drawing/2014/main" id="{36D3CB82-2E98-BDD6-36F2-53923E876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98614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97">
                <a:extLst>
                  <a:ext uri="{FF2B5EF4-FFF2-40B4-BE49-F238E27FC236}">
                    <a16:creationId xmlns:a16="http://schemas.microsoft.com/office/drawing/2014/main" id="{A87848A9-BBF3-C528-C80F-9F89A7342F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1598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矢印コネクタ 98">
                <a:extLst>
                  <a:ext uri="{FF2B5EF4-FFF2-40B4-BE49-F238E27FC236}">
                    <a16:creationId xmlns:a16="http://schemas.microsoft.com/office/drawing/2014/main" id="{3B2054F0-DFB2-EA9D-23AF-00BFA84308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8465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グループ化 99">
                <a:extLst>
                  <a:ext uri="{FF2B5EF4-FFF2-40B4-BE49-F238E27FC236}">
                    <a16:creationId xmlns:a16="http://schemas.microsoft.com/office/drawing/2014/main" id="{7CBF336B-ED4A-0952-ACCE-815AEBFE71BA}"/>
                  </a:ext>
                </a:extLst>
              </p:cNvPr>
              <p:cNvGrpSpPr/>
              <p:nvPr/>
            </p:nvGrpSpPr>
            <p:grpSpPr>
              <a:xfrm>
                <a:off x="5249903" y="2293715"/>
                <a:ext cx="1692193" cy="758377"/>
                <a:chOff x="5328740" y="2246228"/>
                <a:chExt cx="1692193" cy="758377"/>
              </a:xfrm>
            </p:grpSpPr>
            <p:sp>
              <p:nvSpPr>
                <p:cNvPr id="109" name="角丸四角形 108">
                  <a:extLst>
                    <a:ext uri="{FF2B5EF4-FFF2-40B4-BE49-F238E27FC236}">
                      <a16:creationId xmlns:a16="http://schemas.microsoft.com/office/drawing/2014/main" id="{EA903F3E-3433-0AED-11D2-579FACC7B207}"/>
                    </a:ext>
                  </a:extLst>
                </p:cNvPr>
                <p:cNvSpPr/>
                <p:nvPr/>
              </p:nvSpPr>
              <p:spPr>
                <a:xfrm>
                  <a:off x="5328740" y="2249714"/>
                  <a:ext cx="1692193" cy="754743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テキスト ボックス 109">
                  <a:extLst>
                    <a:ext uri="{FF2B5EF4-FFF2-40B4-BE49-F238E27FC236}">
                      <a16:creationId xmlns:a16="http://schemas.microsoft.com/office/drawing/2014/main" id="{4C9DC87A-3CA9-72D4-B0A2-A9613B3BF531}"/>
                    </a:ext>
                  </a:extLst>
                </p:cNvPr>
                <p:cNvSpPr txBox="1"/>
                <p:nvPr/>
              </p:nvSpPr>
              <p:spPr>
                <a:xfrm>
                  <a:off x="5450481" y="2246228"/>
                  <a:ext cx="1448712" cy="7583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800" dirty="0" err="1"/>
                    <a:t>Concat</a:t>
                  </a:r>
                  <a:endParaRPr kumimoji="1" lang="ja-JP" altLang="en-US" sz="2800"/>
                </a:p>
              </p:txBody>
            </p:sp>
          </p:grpSp>
          <p:cxnSp>
            <p:nvCxnSpPr>
              <p:cNvPr id="101" name="直線矢印コネクタ 100">
                <a:extLst>
                  <a:ext uri="{FF2B5EF4-FFF2-40B4-BE49-F238E27FC236}">
                    <a16:creationId xmlns:a16="http://schemas.microsoft.com/office/drawing/2014/main" id="{A32B97DD-A25D-6EBD-F5ED-0EC939FBF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6092" y="304786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CE0AA5BF-AFBB-CA70-C073-F1BBD9A073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8837" y="305441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矢印コネクタ 102">
                <a:extLst>
                  <a:ext uri="{FF2B5EF4-FFF2-40B4-BE49-F238E27FC236}">
                    <a16:creationId xmlns:a16="http://schemas.microsoft.com/office/drawing/2014/main" id="{BDA95B7D-6624-902B-20AE-105EB9937222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H="1" flipV="1">
                <a:off x="6175295" y="3054411"/>
                <a:ext cx="11789" cy="29021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矢印コネクタ 103">
                <a:extLst>
                  <a:ext uri="{FF2B5EF4-FFF2-40B4-BE49-F238E27FC236}">
                    <a16:creationId xmlns:a16="http://schemas.microsoft.com/office/drawing/2014/main" id="{BBEB1E6A-D6C7-8DBA-EBF1-60A7843A60BA}"/>
                  </a:ext>
                </a:extLst>
              </p:cNvPr>
              <p:cNvCxnSpPr>
                <a:cxnSpLocks/>
                <a:stCxn id="109" idx="3"/>
                <a:endCxn id="105" idx="1"/>
              </p:cNvCxnSpPr>
              <p:nvPr/>
            </p:nvCxnSpPr>
            <p:spPr>
              <a:xfrm flipV="1">
                <a:off x="6942096" y="2669503"/>
                <a:ext cx="928143" cy="507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角丸四角形 104">
                <a:extLst>
                  <a:ext uri="{FF2B5EF4-FFF2-40B4-BE49-F238E27FC236}">
                    <a16:creationId xmlns:a16="http://schemas.microsoft.com/office/drawing/2014/main" id="{8AD88946-FFF0-F517-5EB1-1B731B172A64}"/>
                  </a:ext>
                </a:extLst>
              </p:cNvPr>
              <p:cNvSpPr/>
              <p:nvPr/>
            </p:nvSpPr>
            <p:spPr>
              <a:xfrm>
                <a:off x="7870239" y="230901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1B595C2E-AC6E-BEC6-002E-801CC1145813}"/>
                  </a:ext>
                </a:extLst>
              </p:cNvPr>
              <p:cNvCxnSpPr>
                <a:cxnSpLocks/>
                <a:stCxn id="105" idx="3"/>
              </p:cNvCxnSpPr>
              <p:nvPr/>
            </p:nvCxnSpPr>
            <p:spPr>
              <a:xfrm flipV="1">
                <a:off x="9291662" y="2669501"/>
                <a:ext cx="804237" cy="1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右中かっこ 106">
                <a:extLst>
                  <a:ext uri="{FF2B5EF4-FFF2-40B4-BE49-F238E27FC236}">
                    <a16:creationId xmlns:a16="http://schemas.microsoft.com/office/drawing/2014/main" id="{CCDFE966-5E55-66B2-919F-80EDBEBAB158}"/>
                  </a:ext>
                </a:extLst>
              </p:cNvPr>
              <p:cNvSpPr/>
              <p:nvPr/>
            </p:nvSpPr>
            <p:spPr>
              <a:xfrm rot="2249056">
                <a:off x="8411325" y="3808056"/>
                <a:ext cx="391346" cy="649004"/>
              </a:xfrm>
              <a:prstGeom prst="rightBrac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テキスト ボックス 107">
                    <a:extLst>
                      <a:ext uri="{FF2B5EF4-FFF2-40B4-BE49-F238E27FC236}">
                        <a16:creationId xmlns:a16="http://schemas.microsoft.com/office/drawing/2014/main" id="{D97022A4-F552-8A3D-7418-E73AA26BF01A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kumimoji="1" lang="ja-JP" altLang="en-US" sz="2800"/>
                  </a:p>
                </p:txBody>
              </p:sp>
            </mc:Choice>
            <mc:Fallback xmlns="">
              <p:sp>
                <p:nvSpPr>
                  <p:cNvPr id="108" name="テキスト ボックス 107">
                    <a:extLst>
                      <a:ext uri="{FF2B5EF4-FFF2-40B4-BE49-F238E27FC236}">
                        <a16:creationId xmlns:a16="http://schemas.microsoft.com/office/drawing/2014/main" id="{D97022A4-F552-8A3D-7418-E73AA26BF0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3DD34BD2-1B81-FCDB-CAB4-06213A50EDDA}"/>
                    </a:ext>
                  </a:extLst>
                </p:cNvPr>
                <p:cNvSpPr txBox="1"/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3DD34BD2-1B81-FCDB-CAB4-06213A50E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716A0C50-46ED-9B70-9975-89063CA19290}"/>
                    </a:ext>
                  </a:extLst>
                </p:cNvPr>
                <p:cNvSpPr txBox="1"/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716A0C50-46ED-9B70-9975-89063CA19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2B91477E-25EE-7A7F-17E9-49845E0BD3EC}"/>
                    </a:ext>
                  </a:extLst>
                </p:cNvPr>
                <p:cNvSpPr txBox="1"/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2B91477E-25EE-7A7F-17E9-49845E0BD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2BFAADD5-2D06-1ADD-3438-CECFD586ADB9}"/>
                    </a:ext>
                  </a:extLst>
                </p:cNvPr>
                <p:cNvSpPr txBox="1"/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2BFAADD5-2D06-1ADD-3438-CECFD586A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9372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0B21AE-DCED-CB7B-B247-9397CC9D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Multi Head Attention </a:t>
            </a:r>
            <a:r>
              <a:rPr kumimoji="1" lang="ja-JP" altLang="en-US"/>
              <a:t>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C9098E4-8321-2306-8F1D-793AC7D1DF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kumimoji="1" lang="en-US" altLang="ja-JP" sz="2800" dirty="0"/>
              </a:p>
              <a:p>
                <a:endParaRPr lang="en-US" altLang="ja-JP" sz="2800" dirty="0"/>
              </a:p>
              <a:p>
                <a:endParaRPr kumimoji="1" lang="en-US" altLang="ja-JP" sz="2800" dirty="0"/>
              </a:p>
              <a:p>
                <a:endParaRPr lang="en-US" altLang="ja-JP" sz="28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 dirty="0"/>
                      <m:t>Q</m:t>
                    </m:r>
                    <m:r>
                      <m:rPr>
                        <m:nor/>
                      </m:rPr>
                      <a:rPr lang="en-US" altLang="ja-JP" dirty="0"/>
                      <m:t>,</m:t>
                    </m:r>
                    <m:r>
                      <m:rPr>
                        <m:nor/>
                      </m:rPr>
                      <a:rPr lang="en-US" altLang="ja-JP" dirty="0"/>
                      <m:t>K</m:t>
                    </m:r>
                    <m:r>
                      <m:rPr>
                        <m:nor/>
                      </m:rPr>
                      <a:rPr lang="en-US" altLang="ja-JP" dirty="0"/>
                      <m:t>,</m:t>
                    </m:r>
                    <m:r>
                      <m:rPr>
                        <m:nor/>
                      </m:rPr>
                      <a:rPr lang="en-US" altLang="ja-JP" dirty="0"/>
                      <m:t>V</m:t>
                    </m:r>
                    <m:r>
                      <m:rPr>
                        <m:nor/>
                      </m:rPr>
                      <a:rPr lang="ja-JP" altLang="en-US"/>
                      <m:t>を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h𝑒𝑎𝑑</m:t>
                    </m:r>
                    <m:r>
                      <m:rPr>
                        <m:nor/>
                      </m:rPr>
                      <a:rPr lang="ja-JP" altLang="en-US"/>
                      <m:t>の数に分割</m:t>
                    </m:r>
                  </m:oMath>
                </a14:m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kumimoji="1" lang="ja-JP" altLang="en-US">
                    <a:solidFill>
                      <a:schemeClr val="tx1"/>
                    </a:solidFill>
                  </a:rPr>
                  <a:t>毎に</a:t>
                </a:r>
                <a:r>
                  <a:rPr kumimoji="1" lang="en-US" altLang="ja-JP" dirty="0">
                    <a:solidFill>
                      <a:schemeClr val="tx1"/>
                    </a:solidFill>
                  </a:rPr>
                  <a:t>Attention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をとる</a:t>
                </a:r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kumimoji="1" lang="ja-JP" altLang="en-US">
                    <a:solidFill>
                      <a:srgbClr val="FF0000"/>
                    </a:solidFill>
                  </a:rPr>
                  <a:t>毎の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Attention</a:t>
                </a:r>
                <a:r>
                  <a:rPr kumimoji="1" lang="ja-JP" altLang="en-US">
                    <a:solidFill>
                      <a:srgbClr val="FF0000"/>
                    </a:solidFill>
                  </a:rPr>
                  <a:t>を連結</a:t>
                </a:r>
                <a:endParaRPr kumimoji="1" lang="en-US" altLang="ja-JP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/>
                  <a:t>連結した行列を線形変換</a:t>
                </a:r>
                <a:endParaRPr kumimoji="1" lang="en-US" altLang="ja-JP" dirty="0"/>
              </a:p>
              <a:p>
                <a:endParaRPr kumimoji="1" lang="ja-JP" altLang="en-US" sz="280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C9098E4-8321-2306-8F1D-793AC7D1D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EB235A-39E9-5FFF-8178-80CBFCC0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/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𝐶𝑜𝑛𝑐𝑎𝑡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,…,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/>
              <p:nvPr/>
            </p:nvSpPr>
            <p:spPr>
              <a:xfrm>
                <a:off x="3144644" y="2110527"/>
                <a:ext cx="7962244" cy="756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Sup>
                            <m:sSub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36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44" y="2110527"/>
                <a:ext cx="7962244" cy="756169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EEFA12A-0666-77BA-5EB3-A517993C174C}"/>
              </a:ext>
            </a:extLst>
          </p:cNvPr>
          <p:cNvSpPr/>
          <p:nvPr/>
        </p:nvSpPr>
        <p:spPr>
          <a:xfrm>
            <a:off x="7798852" y="3035516"/>
            <a:ext cx="1736543" cy="83232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F90AF70-FB44-419D-E050-B985DC2D2E8F}"/>
              </a:ext>
            </a:extLst>
          </p:cNvPr>
          <p:cNvSpPr/>
          <p:nvPr/>
        </p:nvSpPr>
        <p:spPr>
          <a:xfrm>
            <a:off x="4995275" y="1313885"/>
            <a:ext cx="5432392" cy="73063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D03B867-467C-13DC-9F49-38B522D8431D}"/>
              </a:ext>
            </a:extLst>
          </p:cNvPr>
          <p:cNvGrpSpPr/>
          <p:nvPr/>
        </p:nvGrpSpPr>
        <p:grpSpPr>
          <a:xfrm>
            <a:off x="6543313" y="3164213"/>
            <a:ext cx="5407077" cy="3324764"/>
            <a:chOff x="6543313" y="3164213"/>
            <a:chExt cx="5407077" cy="3324764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EB76569B-EE98-88D4-32B3-76E03D4424DD}"/>
                </a:ext>
              </a:extLst>
            </p:cNvPr>
            <p:cNvGrpSpPr/>
            <p:nvPr/>
          </p:nvGrpSpPr>
          <p:grpSpPr>
            <a:xfrm>
              <a:off x="6543313" y="3164213"/>
              <a:ext cx="5407077" cy="3324764"/>
              <a:chOff x="3521476" y="2293715"/>
              <a:chExt cx="6574423" cy="4819044"/>
            </a:xfrm>
          </p:grpSpPr>
          <p:cxnSp>
            <p:nvCxnSpPr>
              <p:cNvPr id="66" name="直線矢印コネクタ 65">
                <a:extLst>
                  <a:ext uri="{FF2B5EF4-FFF2-40B4-BE49-F238E27FC236}">
                    <a16:creationId xmlns:a16="http://schemas.microsoft.com/office/drawing/2014/main" id="{3D6751D8-CF07-F178-A0A1-5D12942D4C37}"/>
                  </a:ext>
                </a:extLst>
              </p:cNvPr>
              <p:cNvCxnSpPr>
                <a:cxnSpLocks/>
                <a:stCxn id="85" idx="0"/>
              </p:cNvCxnSpPr>
              <p:nvPr/>
            </p:nvCxnSpPr>
            <p:spPr>
              <a:xfrm flipV="1">
                <a:off x="4257994" y="6049346"/>
                <a:ext cx="169056" cy="370267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EEFD00F8-325C-1489-2118-AE961FFEE270}"/>
                  </a:ext>
                </a:extLst>
              </p:cNvPr>
              <p:cNvCxnSpPr>
                <a:cxnSpLocks/>
                <a:stCxn id="85" idx="0"/>
              </p:cNvCxnSpPr>
              <p:nvPr/>
            </p:nvCxnSpPr>
            <p:spPr>
              <a:xfrm flipV="1">
                <a:off x="4257994" y="6063526"/>
                <a:ext cx="338113" cy="356087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67">
                <a:extLst>
                  <a:ext uri="{FF2B5EF4-FFF2-40B4-BE49-F238E27FC236}">
                    <a16:creationId xmlns:a16="http://schemas.microsoft.com/office/drawing/2014/main" id="{C3018E9B-2D22-8789-43F6-3CC227736B00}"/>
                  </a:ext>
                </a:extLst>
              </p:cNvPr>
              <p:cNvCxnSpPr>
                <a:cxnSpLocks/>
                <a:stCxn id="86" idx="0"/>
              </p:cNvCxnSpPr>
              <p:nvPr/>
            </p:nvCxnSpPr>
            <p:spPr>
              <a:xfrm flipV="1">
                <a:off x="5960455" y="6049346"/>
                <a:ext cx="108382" cy="394258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1E660A02-9C5D-653D-B7B7-7D96DEB7F162}"/>
                  </a:ext>
                </a:extLst>
              </p:cNvPr>
              <p:cNvCxnSpPr>
                <a:cxnSpLocks/>
                <a:stCxn id="87" idx="0"/>
              </p:cNvCxnSpPr>
              <p:nvPr/>
            </p:nvCxnSpPr>
            <p:spPr>
              <a:xfrm flipV="1">
                <a:off x="7623588" y="6017737"/>
                <a:ext cx="110446" cy="382065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98DE8FD4-BDC4-EC04-3341-EC831034B9C9}"/>
                  </a:ext>
                </a:extLst>
              </p:cNvPr>
              <p:cNvCxnSpPr>
                <a:cxnSpLocks/>
                <a:stCxn id="86" idx="0"/>
              </p:cNvCxnSpPr>
              <p:nvPr/>
            </p:nvCxnSpPr>
            <p:spPr>
              <a:xfrm flipV="1">
                <a:off x="5960455" y="5965994"/>
                <a:ext cx="306762" cy="47760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7CCD4476-B6DF-77FD-58CE-A666C81BCF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8626" y="5937469"/>
                <a:ext cx="384701" cy="516566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角丸四角形 71">
                <a:extLst>
                  <a:ext uri="{FF2B5EF4-FFF2-40B4-BE49-F238E27FC236}">
                    <a16:creationId xmlns:a16="http://schemas.microsoft.com/office/drawing/2014/main" id="{023CF24A-0CBC-AFDF-C956-0953E2796441}"/>
                  </a:ext>
                </a:extLst>
              </p:cNvPr>
              <p:cNvSpPr/>
              <p:nvPr/>
            </p:nvSpPr>
            <p:spPr>
              <a:xfrm>
                <a:off x="7159527" y="518544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角丸四角形 72">
                <a:extLst>
                  <a:ext uri="{FF2B5EF4-FFF2-40B4-BE49-F238E27FC236}">
                    <a16:creationId xmlns:a16="http://schemas.microsoft.com/office/drawing/2014/main" id="{7425B888-962A-877C-D94E-78A7D6DB8B9A}"/>
                  </a:ext>
                </a:extLst>
              </p:cNvPr>
              <p:cNvSpPr/>
              <p:nvPr/>
            </p:nvSpPr>
            <p:spPr>
              <a:xfrm>
                <a:off x="5408859" y="518978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角丸四角形 73">
                <a:extLst>
                  <a:ext uri="{FF2B5EF4-FFF2-40B4-BE49-F238E27FC236}">
                    <a16:creationId xmlns:a16="http://schemas.microsoft.com/office/drawing/2014/main" id="{835A64C1-D417-F533-0DF6-8F869B3CE858}"/>
                  </a:ext>
                </a:extLst>
              </p:cNvPr>
              <p:cNvSpPr/>
              <p:nvPr/>
            </p:nvSpPr>
            <p:spPr>
              <a:xfrm>
                <a:off x="7023322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角丸四角形 74">
                <a:extLst>
                  <a:ext uri="{FF2B5EF4-FFF2-40B4-BE49-F238E27FC236}">
                    <a16:creationId xmlns:a16="http://schemas.microsoft.com/office/drawing/2014/main" id="{7B5775A5-995D-7C6E-369A-14A43878B481}"/>
                  </a:ext>
                </a:extLst>
              </p:cNvPr>
              <p:cNvSpPr/>
              <p:nvPr/>
            </p:nvSpPr>
            <p:spPr>
              <a:xfrm>
                <a:off x="5329488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角丸四角形 75">
                <a:extLst>
                  <a:ext uri="{FF2B5EF4-FFF2-40B4-BE49-F238E27FC236}">
                    <a16:creationId xmlns:a16="http://schemas.microsoft.com/office/drawing/2014/main" id="{4406CB29-D05C-AC8D-AE85-FDF4CC6FB4EA}"/>
                  </a:ext>
                </a:extLst>
              </p:cNvPr>
              <p:cNvSpPr/>
              <p:nvPr/>
            </p:nvSpPr>
            <p:spPr>
              <a:xfrm>
                <a:off x="3750678" y="5191275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角丸四角形 76">
                <a:extLst>
                  <a:ext uri="{FF2B5EF4-FFF2-40B4-BE49-F238E27FC236}">
                    <a16:creationId xmlns:a16="http://schemas.microsoft.com/office/drawing/2014/main" id="{1E9ACC12-412D-BA2C-3827-F4278FA76B24}"/>
                  </a:ext>
                </a:extLst>
              </p:cNvPr>
              <p:cNvSpPr/>
              <p:nvPr/>
            </p:nvSpPr>
            <p:spPr>
              <a:xfrm>
                <a:off x="3644220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角丸四角形 77">
                <a:extLst>
                  <a:ext uri="{FF2B5EF4-FFF2-40B4-BE49-F238E27FC236}">
                    <a16:creationId xmlns:a16="http://schemas.microsoft.com/office/drawing/2014/main" id="{A32981DD-7457-B654-9447-4B8503ACF902}"/>
                  </a:ext>
                </a:extLst>
              </p:cNvPr>
              <p:cNvSpPr/>
              <p:nvPr/>
            </p:nvSpPr>
            <p:spPr>
              <a:xfrm>
                <a:off x="3521476" y="5400044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角丸四角形 78">
                <a:extLst>
                  <a:ext uri="{FF2B5EF4-FFF2-40B4-BE49-F238E27FC236}">
                    <a16:creationId xmlns:a16="http://schemas.microsoft.com/office/drawing/2014/main" id="{C77F3369-1ED0-2D4D-38EF-D16CF5FC9DB3}"/>
                  </a:ext>
                </a:extLst>
              </p:cNvPr>
              <p:cNvSpPr/>
              <p:nvPr/>
            </p:nvSpPr>
            <p:spPr>
              <a:xfrm>
                <a:off x="3769199" y="3344630"/>
                <a:ext cx="4835770" cy="1230923"/>
              </a:xfrm>
              <a:prstGeom prst="roundRect">
                <a:avLst/>
              </a:prstGeom>
              <a:solidFill>
                <a:srgbClr val="E474F0">
                  <a:alpha val="3044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角丸四角形 79">
                <a:extLst>
                  <a:ext uri="{FF2B5EF4-FFF2-40B4-BE49-F238E27FC236}">
                    <a16:creationId xmlns:a16="http://schemas.microsoft.com/office/drawing/2014/main" id="{E13F5682-32BA-25BF-8D16-2B8AB3E329F2}"/>
                  </a:ext>
                </a:extLst>
              </p:cNvPr>
              <p:cNvSpPr/>
              <p:nvPr/>
            </p:nvSpPr>
            <p:spPr>
              <a:xfrm>
                <a:off x="3644220" y="3467952"/>
                <a:ext cx="4835770" cy="1230923"/>
              </a:xfrm>
              <a:prstGeom prst="roundRect">
                <a:avLst/>
              </a:prstGeom>
              <a:solidFill>
                <a:srgbClr val="E474F0">
                  <a:alpha val="5892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角丸四角形 80">
                <a:extLst>
                  <a:ext uri="{FF2B5EF4-FFF2-40B4-BE49-F238E27FC236}">
                    <a16:creationId xmlns:a16="http://schemas.microsoft.com/office/drawing/2014/main" id="{75CDE6F6-AA48-0B66-C6C0-048563A8F1C0}"/>
                  </a:ext>
                </a:extLst>
              </p:cNvPr>
              <p:cNvSpPr/>
              <p:nvPr/>
            </p:nvSpPr>
            <p:spPr>
              <a:xfrm>
                <a:off x="3521476" y="3608914"/>
                <a:ext cx="4835770" cy="1230923"/>
              </a:xfrm>
              <a:prstGeom prst="roundRect">
                <a:avLst/>
              </a:prstGeom>
              <a:solidFill>
                <a:srgbClr val="E474F0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437BC157-4652-2D43-FCEF-5613BB5739C5}"/>
                  </a:ext>
                </a:extLst>
              </p:cNvPr>
              <p:cNvSpPr txBox="1"/>
              <p:nvPr/>
            </p:nvSpPr>
            <p:spPr>
              <a:xfrm>
                <a:off x="4823535" y="3719074"/>
                <a:ext cx="2370158" cy="936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/>
                  <a:t>Attention</a:t>
                </a:r>
                <a:endParaRPr kumimoji="1" lang="ja-JP" altLang="en-US" sz="3600"/>
              </a:p>
            </p:txBody>
          </p:sp>
          <p:sp>
            <p:nvSpPr>
              <p:cNvPr id="83" name="角丸四角形 82">
                <a:extLst>
                  <a:ext uri="{FF2B5EF4-FFF2-40B4-BE49-F238E27FC236}">
                    <a16:creationId xmlns:a16="http://schemas.microsoft.com/office/drawing/2014/main" id="{DB6BB764-2945-2449-1C6A-179CEABC1B98}"/>
                  </a:ext>
                </a:extLst>
              </p:cNvPr>
              <p:cNvSpPr/>
              <p:nvPr/>
            </p:nvSpPr>
            <p:spPr>
              <a:xfrm>
                <a:off x="5228650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角丸四角形 83">
                <a:extLst>
                  <a:ext uri="{FF2B5EF4-FFF2-40B4-BE49-F238E27FC236}">
                    <a16:creationId xmlns:a16="http://schemas.microsoft.com/office/drawing/2014/main" id="{2B22C6F8-BFB7-2060-5EC9-95DC79CA6870}"/>
                  </a:ext>
                </a:extLst>
              </p:cNvPr>
              <p:cNvSpPr/>
              <p:nvPr/>
            </p:nvSpPr>
            <p:spPr>
              <a:xfrm>
                <a:off x="6887117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テキスト ボックス 84">
                    <a:extLst>
                      <a:ext uri="{FF2B5EF4-FFF2-40B4-BE49-F238E27FC236}">
                        <a16:creationId xmlns:a16="http://schemas.microsoft.com/office/drawing/2014/main" id="{75E43589-EB08-914D-D1A4-C3623AF48C0E}"/>
                      </a:ext>
                    </a:extLst>
                  </p:cNvPr>
                  <p:cNvSpPr txBox="1"/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4" name="テキスト ボックス 23">
                    <a:extLst>
                      <a:ext uri="{FF2B5EF4-FFF2-40B4-BE49-F238E27FC236}">
                        <a16:creationId xmlns:a16="http://schemas.microsoft.com/office/drawing/2014/main" id="{13A45B8C-3452-1AED-704C-1ED50D589F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テキスト ボックス 85">
                    <a:extLst>
                      <a:ext uri="{FF2B5EF4-FFF2-40B4-BE49-F238E27FC236}">
                        <a16:creationId xmlns:a16="http://schemas.microsoft.com/office/drawing/2014/main" id="{741CFB39-82B6-E2BE-3F25-80594C05CE7B}"/>
                      </a:ext>
                    </a:extLst>
                  </p:cNvPr>
                  <p:cNvSpPr txBox="1"/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3C795B5B-AD29-5BE7-B7A6-55EB5540F0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テキスト ボックス 86">
                    <a:extLst>
                      <a:ext uri="{FF2B5EF4-FFF2-40B4-BE49-F238E27FC236}">
                        <a16:creationId xmlns:a16="http://schemas.microsoft.com/office/drawing/2014/main" id="{CDCF8E3D-B52C-F72D-A96B-3600CF30B36E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084A29FD-C31F-4E36-9D9F-9F2520DF8B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51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1BBE96FA-7667-61C1-D492-0CEC963D1E48}"/>
                  </a:ext>
                </a:extLst>
              </p:cNvPr>
              <p:cNvCxnSpPr>
                <a:cxnSpLocks/>
                <a:endCxn id="78" idx="2"/>
              </p:cNvCxnSpPr>
              <p:nvPr/>
            </p:nvCxnSpPr>
            <p:spPr>
              <a:xfrm flipV="1">
                <a:off x="4232187" y="6121013"/>
                <a:ext cx="1" cy="46116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869F6A33-F106-B6A3-4B0C-C477004BEADA}"/>
                  </a:ext>
                </a:extLst>
              </p:cNvPr>
              <p:cNvCxnSpPr>
                <a:cxnSpLocks/>
                <a:endCxn id="83" idx="2"/>
              </p:cNvCxnSpPr>
              <p:nvPr/>
            </p:nvCxnSpPr>
            <p:spPr>
              <a:xfrm flipV="1">
                <a:off x="5939362" y="6129739"/>
                <a:ext cx="0" cy="488197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>
                <a:extLst>
                  <a:ext uri="{FF2B5EF4-FFF2-40B4-BE49-F238E27FC236}">
                    <a16:creationId xmlns:a16="http://schemas.microsoft.com/office/drawing/2014/main" id="{57ECD993-74CE-959D-25FD-A14F92A6C792}"/>
                  </a:ext>
                </a:extLst>
              </p:cNvPr>
              <p:cNvCxnSpPr>
                <a:cxnSpLocks/>
                <a:endCxn id="84" idx="2"/>
              </p:cNvCxnSpPr>
              <p:nvPr/>
            </p:nvCxnSpPr>
            <p:spPr>
              <a:xfrm flipH="1" flipV="1">
                <a:off x="7597829" y="6129739"/>
                <a:ext cx="5644" cy="4368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90">
                <a:extLst>
                  <a:ext uri="{FF2B5EF4-FFF2-40B4-BE49-F238E27FC236}">
                    <a16:creationId xmlns:a16="http://schemas.microsoft.com/office/drawing/2014/main" id="{05B1D101-0A1E-5CAA-5DEA-D8A10EF370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2187" y="485663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26309032-8127-BA5F-B6E6-EEB771E80B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9361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BA643023-2228-54B9-A828-459C7E48BB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7828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93">
                <a:extLst>
                  <a:ext uri="{FF2B5EF4-FFF2-40B4-BE49-F238E27FC236}">
                    <a16:creationId xmlns:a16="http://schemas.microsoft.com/office/drawing/2014/main" id="{A714A9B7-E2E6-7393-8893-4AE9E5E06F0B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 flipV="1">
                <a:off x="4354932" y="486318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矢印コネクタ 94">
                <a:extLst>
                  <a:ext uri="{FF2B5EF4-FFF2-40B4-BE49-F238E27FC236}">
                    <a16:creationId xmlns:a16="http://schemas.microsoft.com/office/drawing/2014/main" id="{D6BAD5C5-C50A-5943-142D-042FA971FEFF}"/>
                  </a:ext>
                </a:extLst>
              </p:cNvPr>
              <p:cNvCxnSpPr>
                <a:cxnSpLocks/>
                <a:stCxn id="76" idx="0"/>
              </p:cNvCxnSpPr>
              <p:nvPr/>
            </p:nvCxnSpPr>
            <p:spPr>
              <a:xfrm flipV="1">
                <a:off x="4461390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95">
                <a:extLst>
                  <a:ext uri="{FF2B5EF4-FFF2-40B4-BE49-F238E27FC236}">
                    <a16:creationId xmlns:a16="http://schemas.microsoft.com/office/drawing/2014/main" id="{525C1A1E-0FA2-BCB7-EE17-841D5EBE8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0843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矢印コネクタ 96">
                <a:extLst>
                  <a:ext uri="{FF2B5EF4-FFF2-40B4-BE49-F238E27FC236}">
                    <a16:creationId xmlns:a16="http://schemas.microsoft.com/office/drawing/2014/main" id="{EA79D31E-00C2-1891-8B52-F55E2D00E6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98614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97">
                <a:extLst>
                  <a:ext uri="{FF2B5EF4-FFF2-40B4-BE49-F238E27FC236}">
                    <a16:creationId xmlns:a16="http://schemas.microsoft.com/office/drawing/2014/main" id="{0FBA002F-23AA-1E6A-6909-0C25B98B6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1598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矢印コネクタ 98">
                <a:extLst>
                  <a:ext uri="{FF2B5EF4-FFF2-40B4-BE49-F238E27FC236}">
                    <a16:creationId xmlns:a16="http://schemas.microsoft.com/office/drawing/2014/main" id="{2AA6BF32-FF4B-6F4F-BB41-4357A44C15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8465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グループ化 99">
                <a:extLst>
                  <a:ext uri="{FF2B5EF4-FFF2-40B4-BE49-F238E27FC236}">
                    <a16:creationId xmlns:a16="http://schemas.microsoft.com/office/drawing/2014/main" id="{83FAE222-95D8-AAFF-51C6-3BB9D0614283}"/>
                  </a:ext>
                </a:extLst>
              </p:cNvPr>
              <p:cNvGrpSpPr/>
              <p:nvPr/>
            </p:nvGrpSpPr>
            <p:grpSpPr>
              <a:xfrm>
                <a:off x="5249903" y="2293715"/>
                <a:ext cx="1692193" cy="758377"/>
                <a:chOff x="5328740" y="2246228"/>
                <a:chExt cx="1692193" cy="758377"/>
              </a:xfrm>
            </p:grpSpPr>
            <p:sp>
              <p:nvSpPr>
                <p:cNvPr id="109" name="角丸四角形 108">
                  <a:extLst>
                    <a:ext uri="{FF2B5EF4-FFF2-40B4-BE49-F238E27FC236}">
                      <a16:creationId xmlns:a16="http://schemas.microsoft.com/office/drawing/2014/main" id="{4D0CF964-7F96-2BE6-99DA-6802F1FC50AF}"/>
                    </a:ext>
                  </a:extLst>
                </p:cNvPr>
                <p:cNvSpPr/>
                <p:nvPr/>
              </p:nvSpPr>
              <p:spPr>
                <a:xfrm>
                  <a:off x="5328740" y="2249714"/>
                  <a:ext cx="1692193" cy="754743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テキスト ボックス 109">
                  <a:extLst>
                    <a:ext uri="{FF2B5EF4-FFF2-40B4-BE49-F238E27FC236}">
                      <a16:creationId xmlns:a16="http://schemas.microsoft.com/office/drawing/2014/main" id="{AD6BA50F-D453-BA22-80E0-EE4E258A5BE5}"/>
                    </a:ext>
                  </a:extLst>
                </p:cNvPr>
                <p:cNvSpPr txBox="1"/>
                <p:nvPr/>
              </p:nvSpPr>
              <p:spPr>
                <a:xfrm>
                  <a:off x="5450481" y="2246228"/>
                  <a:ext cx="1448712" cy="7583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800" dirty="0" err="1"/>
                    <a:t>Concat</a:t>
                  </a:r>
                  <a:endParaRPr kumimoji="1" lang="ja-JP" altLang="en-US" sz="2800"/>
                </a:p>
              </p:txBody>
            </p:sp>
          </p:grpSp>
          <p:cxnSp>
            <p:nvCxnSpPr>
              <p:cNvPr id="101" name="直線矢印コネクタ 100">
                <a:extLst>
                  <a:ext uri="{FF2B5EF4-FFF2-40B4-BE49-F238E27FC236}">
                    <a16:creationId xmlns:a16="http://schemas.microsoft.com/office/drawing/2014/main" id="{020E18AD-6542-BD6F-8FD8-AB4AC8A8EB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6092" y="304786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702C6F95-612A-779D-DE0E-0745FFA209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8837" y="305441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矢印コネクタ 102">
                <a:extLst>
                  <a:ext uri="{FF2B5EF4-FFF2-40B4-BE49-F238E27FC236}">
                    <a16:creationId xmlns:a16="http://schemas.microsoft.com/office/drawing/2014/main" id="{0C0A8EED-C87F-2A00-E13A-CA5455BD3F25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H="1" flipV="1">
                <a:off x="6175295" y="3054411"/>
                <a:ext cx="11789" cy="29021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矢印コネクタ 103">
                <a:extLst>
                  <a:ext uri="{FF2B5EF4-FFF2-40B4-BE49-F238E27FC236}">
                    <a16:creationId xmlns:a16="http://schemas.microsoft.com/office/drawing/2014/main" id="{49434802-7EEC-3343-4C46-051FA7A15980}"/>
                  </a:ext>
                </a:extLst>
              </p:cNvPr>
              <p:cNvCxnSpPr>
                <a:cxnSpLocks/>
                <a:stCxn id="109" idx="3"/>
                <a:endCxn id="105" idx="1"/>
              </p:cNvCxnSpPr>
              <p:nvPr/>
            </p:nvCxnSpPr>
            <p:spPr>
              <a:xfrm flipV="1">
                <a:off x="6942096" y="2669503"/>
                <a:ext cx="928143" cy="507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角丸四角形 104">
                <a:extLst>
                  <a:ext uri="{FF2B5EF4-FFF2-40B4-BE49-F238E27FC236}">
                    <a16:creationId xmlns:a16="http://schemas.microsoft.com/office/drawing/2014/main" id="{5CE70982-2378-D9C4-ABBC-FBAC7796D443}"/>
                  </a:ext>
                </a:extLst>
              </p:cNvPr>
              <p:cNvSpPr/>
              <p:nvPr/>
            </p:nvSpPr>
            <p:spPr>
              <a:xfrm>
                <a:off x="7870239" y="230901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4308178F-9BA1-D0B4-EF6A-128E47585985}"/>
                  </a:ext>
                </a:extLst>
              </p:cNvPr>
              <p:cNvCxnSpPr>
                <a:cxnSpLocks/>
                <a:stCxn id="105" idx="3"/>
              </p:cNvCxnSpPr>
              <p:nvPr/>
            </p:nvCxnSpPr>
            <p:spPr>
              <a:xfrm flipV="1">
                <a:off x="9291662" y="2669501"/>
                <a:ext cx="804237" cy="1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右中かっこ 106">
                <a:extLst>
                  <a:ext uri="{FF2B5EF4-FFF2-40B4-BE49-F238E27FC236}">
                    <a16:creationId xmlns:a16="http://schemas.microsoft.com/office/drawing/2014/main" id="{E9E916C6-38F6-57A5-A9C2-CCB36D5010D2}"/>
                  </a:ext>
                </a:extLst>
              </p:cNvPr>
              <p:cNvSpPr/>
              <p:nvPr/>
            </p:nvSpPr>
            <p:spPr>
              <a:xfrm rot="2249056">
                <a:off x="8411325" y="3808056"/>
                <a:ext cx="391346" cy="649004"/>
              </a:xfrm>
              <a:prstGeom prst="rightBrac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テキスト ボックス 107">
                    <a:extLst>
                      <a:ext uri="{FF2B5EF4-FFF2-40B4-BE49-F238E27FC236}">
                        <a16:creationId xmlns:a16="http://schemas.microsoft.com/office/drawing/2014/main" id="{CDB5FEEC-B7B4-0316-968C-CBCFC33C98B4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kumimoji="1" lang="ja-JP" altLang="en-US" sz="2800"/>
                  </a:p>
                </p:txBody>
              </p:sp>
            </mc:Choice>
            <mc:Fallback xmlns="">
              <p:sp>
                <p:nvSpPr>
                  <p:cNvPr id="108" name="テキスト ボックス 107">
                    <a:extLst>
                      <a:ext uri="{FF2B5EF4-FFF2-40B4-BE49-F238E27FC236}">
                        <a16:creationId xmlns:a16="http://schemas.microsoft.com/office/drawing/2014/main" id="{CDB5FEEC-B7B4-0316-968C-CBCFC33C98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5DDD1FB7-9215-88FB-1BF2-929F947A74D3}"/>
                    </a:ext>
                  </a:extLst>
                </p:cNvPr>
                <p:cNvSpPr txBox="1"/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5DDD1FB7-9215-88FB-1BF2-929F947A7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DA37202B-1B93-389E-FFC1-5B526FEA0F6A}"/>
                    </a:ext>
                  </a:extLst>
                </p:cNvPr>
                <p:cNvSpPr txBox="1"/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DA37202B-1B93-389E-FFC1-5B526FEA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4F5A3AAB-CB86-4BDF-1FC0-89CD9F844BD1}"/>
                    </a:ext>
                  </a:extLst>
                </p:cNvPr>
                <p:cNvSpPr txBox="1"/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4F5A3AAB-CB86-4BDF-1FC0-89CD9F844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B83D1E88-410A-55B0-F7EB-A7DCA0231888}"/>
                    </a:ext>
                  </a:extLst>
                </p:cNvPr>
                <p:cNvSpPr txBox="1"/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B83D1E88-410A-55B0-F7EB-A7DCA0231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14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0B21AE-DCED-CB7B-B247-9397CC9D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Multi Head Attention </a:t>
            </a:r>
            <a:r>
              <a:rPr kumimoji="1" lang="ja-JP" altLang="en-US"/>
              <a:t>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C9098E4-8321-2306-8F1D-793AC7D1DF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kumimoji="1" lang="en-US" altLang="ja-JP" sz="2800" dirty="0"/>
              </a:p>
              <a:p>
                <a:endParaRPr lang="en-US" altLang="ja-JP" sz="2800" dirty="0"/>
              </a:p>
              <a:p>
                <a:endParaRPr kumimoji="1" lang="en-US" altLang="ja-JP" sz="2800" dirty="0"/>
              </a:p>
              <a:p>
                <a:endParaRPr lang="en-US" altLang="ja-JP" sz="28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ja-JP" dirty="0"/>
                  <a:t>Q,K,V</a:t>
                </a:r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lang="ja-JP" altLang="en-US"/>
                  <a:t>の数に分割</a:t>
                </a:r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kumimoji="1" lang="ja-JP" altLang="en-US">
                    <a:solidFill>
                      <a:schemeClr val="tx1"/>
                    </a:solidFill>
                  </a:rPr>
                  <a:t>毎に</a:t>
                </a:r>
                <a:r>
                  <a:rPr kumimoji="1" lang="en-US" altLang="ja-JP" dirty="0">
                    <a:solidFill>
                      <a:schemeClr val="tx1"/>
                    </a:solidFill>
                  </a:rPr>
                  <a:t>Attention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をとる</a:t>
                </a:r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h𝑒𝑎𝑑</m:t>
                    </m:r>
                  </m:oMath>
                </a14:m>
                <a:r>
                  <a:rPr kumimoji="1" lang="ja-JP" altLang="en-US">
                    <a:solidFill>
                      <a:schemeClr val="tx1"/>
                    </a:solidFill>
                  </a:rPr>
                  <a:t>毎の</a:t>
                </a:r>
                <a:r>
                  <a:rPr kumimoji="1" lang="en-US" altLang="ja-JP" dirty="0">
                    <a:solidFill>
                      <a:schemeClr val="tx1"/>
                    </a:solidFill>
                  </a:rPr>
                  <a:t>Attention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を連結</a:t>
                </a:r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>
                    <a:solidFill>
                      <a:srgbClr val="FF0000"/>
                    </a:solidFill>
                  </a:rPr>
                  <a:t>連結した行列を線形変換</a:t>
                </a:r>
                <a:endParaRPr kumimoji="1" lang="en-US" altLang="ja-JP" dirty="0">
                  <a:solidFill>
                    <a:srgbClr val="FF0000"/>
                  </a:solidFill>
                </a:endParaRPr>
              </a:p>
              <a:p>
                <a:endParaRPr kumimoji="1" lang="ja-JP" altLang="en-US" sz="280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C9098E4-8321-2306-8F1D-793AC7D1D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EB235A-39E9-5FFF-8178-80CBFCC0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/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𝐶𝑜𝑛𝑐𝑎𝑡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,…,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7849CCB-79A8-6141-6CAC-E4FBC240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299079"/>
                <a:ext cx="10990380" cy="648191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/>
              <p:nvPr/>
            </p:nvSpPr>
            <p:spPr>
              <a:xfrm>
                <a:off x="3144644" y="2110527"/>
                <a:ext cx="7962244" cy="756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Sup>
                            <m:sSub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36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846595E-01F4-8494-BD1B-31E4B3DB7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44" y="2110527"/>
                <a:ext cx="7962244" cy="756169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角丸四角形 5">
            <a:extLst>
              <a:ext uri="{FF2B5EF4-FFF2-40B4-BE49-F238E27FC236}">
                <a16:creationId xmlns:a16="http://schemas.microsoft.com/office/drawing/2014/main" id="{64F1380C-363B-07AC-CB18-E1EDBA12EC95}"/>
              </a:ext>
            </a:extLst>
          </p:cNvPr>
          <p:cNvSpPr/>
          <p:nvPr/>
        </p:nvSpPr>
        <p:spPr>
          <a:xfrm>
            <a:off x="4995275" y="1313885"/>
            <a:ext cx="6249530" cy="73063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40EB3756-56E5-6B13-DDDA-BECBF380A21C}"/>
              </a:ext>
            </a:extLst>
          </p:cNvPr>
          <p:cNvSpPr/>
          <p:nvPr/>
        </p:nvSpPr>
        <p:spPr>
          <a:xfrm>
            <a:off x="9895872" y="3070391"/>
            <a:ext cx="1623333" cy="73063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493F636-F0CD-4A33-F84A-413A3997A7CF}"/>
              </a:ext>
            </a:extLst>
          </p:cNvPr>
          <p:cNvGrpSpPr/>
          <p:nvPr/>
        </p:nvGrpSpPr>
        <p:grpSpPr>
          <a:xfrm>
            <a:off x="6543313" y="3164213"/>
            <a:ext cx="5407077" cy="3324764"/>
            <a:chOff x="6543313" y="3164213"/>
            <a:chExt cx="5407077" cy="3324764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CD360D41-B3AD-CD28-71A7-25AE40055BA9}"/>
                </a:ext>
              </a:extLst>
            </p:cNvPr>
            <p:cNvGrpSpPr/>
            <p:nvPr/>
          </p:nvGrpSpPr>
          <p:grpSpPr>
            <a:xfrm>
              <a:off x="6543313" y="3164213"/>
              <a:ext cx="5407077" cy="3324764"/>
              <a:chOff x="3521476" y="2293715"/>
              <a:chExt cx="6574423" cy="4819044"/>
            </a:xfrm>
          </p:grpSpPr>
          <p:cxnSp>
            <p:nvCxnSpPr>
              <p:cNvPr id="66" name="直線矢印コネクタ 65">
                <a:extLst>
                  <a:ext uri="{FF2B5EF4-FFF2-40B4-BE49-F238E27FC236}">
                    <a16:creationId xmlns:a16="http://schemas.microsoft.com/office/drawing/2014/main" id="{E1A86E3D-46E2-E6E0-87BA-542EAD135CDD}"/>
                  </a:ext>
                </a:extLst>
              </p:cNvPr>
              <p:cNvCxnSpPr>
                <a:cxnSpLocks/>
                <a:stCxn id="85" idx="0"/>
              </p:cNvCxnSpPr>
              <p:nvPr/>
            </p:nvCxnSpPr>
            <p:spPr>
              <a:xfrm flipV="1">
                <a:off x="4257994" y="6049346"/>
                <a:ext cx="169056" cy="370267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DA5BEE26-1914-C568-3CA0-3FCAEF4B52F1}"/>
                  </a:ext>
                </a:extLst>
              </p:cNvPr>
              <p:cNvCxnSpPr>
                <a:cxnSpLocks/>
                <a:stCxn id="85" idx="0"/>
              </p:cNvCxnSpPr>
              <p:nvPr/>
            </p:nvCxnSpPr>
            <p:spPr>
              <a:xfrm flipV="1">
                <a:off x="4257994" y="6063526"/>
                <a:ext cx="338113" cy="356087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67">
                <a:extLst>
                  <a:ext uri="{FF2B5EF4-FFF2-40B4-BE49-F238E27FC236}">
                    <a16:creationId xmlns:a16="http://schemas.microsoft.com/office/drawing/2014/main" id="{B40F151A-9C4D-94C8-E474-C3092DDBD747}"/>
                  </a:ext>
                </a:extLst>
              </p:cNvPr>
              <p:cNvCxnSpPr>
                <a:cxnSpLocks/>
                <a:stCxn id="86" idx="0"/>
              </p:cNvCxnSpPr>
              <p:nvPr/>
            </p:nvCxnSpPr>
            <p:spPr>
              <a:xfrm flipV="1">
                <a:off x="5960455" y="6049346"/>
                <a:ext cx="108382" cy="394258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F176DB00-A836-D014-A006-1E96D0DC2B5D}"/>
                  </a:ext>
                </a:extLst>
              </p:cNvPr>
              <p:cNvCxnSpPr>
                <a:cxnSpLocks/>
                <a:stCxn id="87" idx="0"/>
              </p:cNvCxnSpPr>
              <p:nvPr/>
            </p:nvCxnSpPr>
            <p:spPr>
              <a:xfrm flipV="1">
                <a:off x="7623588" y="6017737"/>
                <a:ext cx="110446" cy="382065"/>
              </a:xfrm>
              <a:prstGeom prst="straightConnector1">
                <a:avLst/>
              </a:prstGeom>
              <a:ln w="25400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11AEF221-42D2-49C2-9140-861D4812838C}"/>
                  </a:ext>
                </a:extLst>
              </p:cNvPr>
              <p:cNvCxnSpPr>
                <a:cxnSpLocks/>
                <a:stCxn id="86" idx="0"/>
              </p:cNvCxnSpPr>
              <p:nvPr/>
            </p:nvCxnSpPr>
            <p:spPr>
              <a:xfrm flipV="1">
                <a:off x="5960455" y="5965994"/>
                <a:ext cx="306762" cy="47760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C9BDE321-655B-18E3-1106-013F6D71C5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8626" y="5937469"/>
                <a:ext cx="384701" cy="516566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角丸四角形 71">
                <a:extLst>
                  <a:ext uri="{FF2B5EF4-FFF2-40B4-BE49-F238E27FC236}">
                    <a16:creationId xmlns:a16="http://schemas.microsoft.com/office/drawing/2014/main" id="{CE0729A7-1118-1CFC-297A-B83D286517C6}"/>
                  </a:ext>
                </a:extLst>
              </p:cNvPr>
              <p:cNvSpPr/>
              <p:nvPr/>
            </p:nvSpPr>
            <p:spPr>
              <a:xfrm>
                <a:off x="7159527" y="518544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角丸四角形 72">
                <a:extLst>
                  <a:ext uri="{FF2B5EF4-FFF2-40B4-BE49-F238E27FC236}">
                    <a16:creationId xmlns:a16="http://schemas.microsoft.com/office/drawing/2014/main" id="{F5351AC6-C550-E2C9-BC1C-3C73955390A9}"/>
                  </a:ext>
                </a:extLst>
              </p:cNvPr>
              <p:cNvSpPr/>
              <p:nvPr/>
            </p:nvSpPr>
            <p:spPr>
              <a:xfrm>
                <a:off x="5408859" y="518978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角丸四角形 73">
                <a:extLst>
                  <a:ext uri="{FF2B5EF4-FFF2-40B4-BE49-F238E27FC236}">
                    <a16:creationId xmlns:a16="http://schemas.microsoft.com/office/drawing/2014/main" id="{808766C8-91A2-7463-4FD4-A3F65AD18B5E}"/>
                  </a:ext>
                </a:extLst>
              </p:cNvPr>
              <p:cNvSpPr/>
              <p:nvPr/>
            </p:nvSpPr>
            <p:spPr>
              <a:xfrm>
                <a:off x="7023322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角丸四角形 74">
                <a:extLst>
                  <a:ext uri="{FF2B5EF4-FFF2-40B4-BE49-F238E27FC236}">
                    <a16:creationId xmlns:a16="http://schemas.microsoft.com/office/drawing/2014/main" id="{5C5AE7AE-9EC9-0F7E-976E-CA94FDBFBCD2}"/>
                  </a:ext>
                </a:extLst>
              </p:cNvPr>
              <p:cNvSpPr/>
              <p:nvPr/>
            </p:nvSpPr>
            <p:spPr>
              <a:xfrm>
                <a:off x="5329488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角丸四角形 75">
                <a:extLst>
                  <a:ext uri="{FF2B5EF4-FFF2-40B4-BE49-F238E27FC236}">
                    <a16:creationId xmlns:a16="http://schemas.microsoft.com/office/drawing/2014/main" id="{EA524A67-DEC5-B0BA-44C7-4F8A4C56D9C5}"/>
                  </a:ext>
                </a:extLst>
              </p:cNvPr>
              <p:cNvSpPr/>
              <p:nvPr/>
            </p:nvSpPr>
            <p:spPr>
              <a:xfrm>
                <a:off x="3750678" y="5191275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28073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角丸四角形 76">
                <a:extLst>
                  <a:ext uri="{FF2B5EF4-FFF2-40B4-BE49-F238E27FC236}">
                    <a16:creationId xmlns:a16="http://schemas.microsoft.com/office/drawing/2014/main" id="{C7E3306C-1C67-8D5A-9A5D-8D26D6AE994C}"/>
                  </a:ext>
                </a:extLst>
              </p:cNvPr>
              <p:cNvSpPr/>
              <p:nvPr/>
            </p:nvSpPr>
            <p:spPr>
              <a:xfrm>
                <a:off x="3644220" y="5276722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  <a:alpha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角丸四角形 77">
                <a:extLst>
                  <a:ext uri="{FF2B5EF4-FFF2-40B4-BE49-F238E27FC236}">
                    <a16:creationId xmlns:a16="http://schemas.microsoft.com/office/drawing/2014/main" id="{B3B48178-CD5D-C4AF-BE50-B26E3EF3D6A8}"/>
                  </a:ext>
                </a:extLst>
              </p:cNvPr>
              <p:cNvSpPr/>
              <p:nvPr/>
            </p:nvSpPr>
            <p:spPr>
              <a:xfrm>
                <a:off x="3521476" y="5400044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角丸四角形 78">
                <a:extLst>
                  <a:ext uri="{FF2B5EF4-FFF2-40B4-BE49-F238E27FC236}">
                    <a16:creationId xmlns:a16="http://schemas.microsoft.com/office/drawing/2014/main" id="{A549AF4F-4A90-2E43-E9E1-BE4581CD53A2}"/>
                  </a:ext>
                </a:extLst>
              </p:cNvPr>
              <p:cNvSpPr/>
              <p:nvPr/>
            </p:nvSpPr>
            <p:spPr>
              <a:xfrm>
                <a:off x="3769199" y="3344630"/>
                <a:ext cx="4835770" cy="1230923"/>
              </a:xfrm>
              <a:prstGeom prst="roundRect">
                <a:avLst/>
              </a:prstGeom>
              <a:solidFill>
                <a:srgbClr val="E474F0">
                  <a:alpha val="3044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角丸四角形 79">
                <a:extLst>
                  <a:ext uri="{FF2B5EF4-FFF2-40B4-BE49-F238E27FC236}">
                    <a16:creationId xmlns:a16="http://schemas.microsoft.com/office/drawing/2014/main" id="{F93566EB-8026-BD52-9278-4A04F270635C}"/>
                  </a:ext>
                </a:extLst>
              </p:cNvPr>
              <p:cNvSpPr/>
              <p:nvPr/>
            </p:nvSpPr>
            <p:spPr>
              <a:xfrm>
                <a:off x="3644220" y="3467952"/>
                <a:ext cx="4835770" cy="1230923"/>
              </a:xfrm>
              <a:prstGeom prst="roundRect">
                <a:avLst/>
              </a:prstGeom>
              <a:solidFill>
                <a:srgbClr val="E474F0">
                  <a:alpha val="58925"/>
                </a:srgbClr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角丸四角形 80">
                <a:extLst>
                  <a:ext uri="{FF2B5EF4-FFF2-40B4-BE49-F238E27FC236}">
                    <a16:creationId xmlns:a16="http://schemas.microsoft.com/office/drawing/2014/main" id="{F3D743E2-2415-2D5F-5BC5-BA0B72CB23BC}"/>
                  </a:ext>
                </a:extLst>
              </p:cNvPr>
              <p:cNvSpPr/>
              <p:nvPr/>
            </p:nvSpPr>
            <p:spPr>
              <a:xfrm>
                <a:off x="3521476" y="3608914"/>
                <a:ext cx="4835770" cy="1230923"/>
              </a:xfrm>
              <a:prstGeom prst="roundRect">
                <a:avLst/>
              </a:prstGeom>
              <a:solidFill>
                <a:srgbClr val="E474F0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A8E4C0E8-179E-B0EC-15F7-C7DEBE97357B}"/>
                  </a:ext>
                </a:extLst>
              </p:cNvPr>
              <p:cNvSpPr txBox="1"/>
              <p:nvPr/>
            </p:nvSpPr>
            <p:spPr>
              <a:xfrm>
                <a:off x="4823535" y="3719074"/>
                <a:ext cx="2370158" cy="936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/>
                  <a:t>Attention</a:t>
                </a:r>
                <a:endParaRPr kumimoji="1" lang="ja-JP" altLang="en-US" sz="3600"/>
              </a:p>
            </p:txBody>
          </p:sp>
          <p:sp>
            <p:nvSpPr>
              <p:cNvPr id="83" name="角丸四角形 82">
                <a:extLst>
                  <a:ext uri="{FF2B5EF4-FFF2-40B4-BE49-F238E27FC236}">
                    <a16:creationId xmlns:a16="http://schemas.microsoft.com/office/drawing/2014/main" id="{30E1C9D8-99A0-9D84-7448-C66771D79E1F}"/>
                  </a:ext>
                </a:extLst>
              </p:cNvPr>
              <p:cNvSpPr/>
              <p:nvPr/>
            </p:nvSpPr>
            <p:spPr>
              <a:xfrm>
                <a:off x="5228650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角丸四角形 83">
                <a:extLst>
                  <a:ext uri="{FF2B5EF4-FFF2-40B4-BE49-F238E27FC236}">
                    <a16:creationId xmlns:a16="http://schemas.microsoft.com/office/drawing/2014/main" id="{A0A965F4-CF65-246D-AD84-B224649CC726}"/>
                  </a:ext>
                </a:extLst>
              </p:cNvPr>
              <p:cNvSpPr/>
              <p:nvPr/>
            </p:nvSpPr>
            <p:spPr>
              <a:xfrm>
                <a:off x="6887117" y="5408769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テキスト ボックス 84">
                    <a:extLst>
                      <a:ext uri="{FF2B5EF4-FFF2-40B4-BE49-F238E27FC236}">
                        <a16:creationId xmlns:a16="http://schemas.microsoft.com/office/drawing/2014/main" id="{2A3E1F99-3CEB-ED90-30BF-D99CB45CE11B}"/>
                      </a:ext>
                    </a:extLst>
                  </p:cNvPr>
                  <p:cNvSpPr txBox="1"/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4" name="テキスト ボックス 23">
                    <a:extLst>
                      <a:ext uri="{FF2B5EF4-FFF2-40B4-BE49-F238E27FC236}">
                        <a16:creationId xmlns:a16="http://schemas.microsoft.com/office/drawing/2014/main" id="{13A45B8C-3452-1AED-704C-1ED50D589F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775" y="6419612"/>
                    <a:ext cx="534437" cy="6691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テキスト ボックス 85">
                    <a:extLst>
                      <a:ext uri="{FF2B5EF4-FFF2-40B4-BE49-F238E27FC236}">
                        <a16:creationId xmlns:a16="http://schemas.microsoft.com/office/drawing/2014/main" id="{E0B8EC4E-678F-3FC8-8D88-D1304D64CB5A}"/>
                      </a:ext>
                    </a:extLst>
                  </p:cNvPr>
                  <p:cNvSpPr txBox="1"/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3C795B5B-AD29-5BE7-B7A6-55EB5540F0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8364" y="6443604"/>
                    <a:ext cx="544182" cy="66915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テキスト ボックス 86">
                    <a:extLst>
                      <a:ext uri="{FF2B5EF4-FFF2-40B4-BE49-F238E27FC236}">
                        <a16:creationId xmlns:a16="http://schemas.microsoft.com/office/drawing/2014/main" id="{4999F2DA-9F7A-F73B-902C-72E1201B41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084A29FD-C31F-4E36-9D9F-9F2520DF8B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7599" y="6399802"/>
                    <a:ext cx="551979" cy="6691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51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CD7F63EE-D4BB-213D-9813-C01855DC8F6C}"/>
                  </a:ext>
                </a:extLst>
              </p:cNvPr>
              <p:cNvCxnSpPr>
                <a:cxnSpLocks/>
                <a:endCxn id="78" idx="2"/>
              </p:cNvCxnSpPr>
              <p:nvPr/>
            </p:nvCxnSpPr>
            <p:spPr>
              <a:xfrm flipV="1">
                <a:off x="4232187" y="6121013"/>
                <a:ext cx="1" cy="46116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920CC7A7-5F56-4701-F6EB-DFD692C05978}"/>
                  </a:ext>
                </a:extLst>
              </p:cNvPr>
              <p:cNvCxnSpPr>
                <a:cxnSpLocks/>
                <a:endCxn id="83" idx="2"/>
              </p:cNvCxnSpPr>
              <p:nvPr/>
            </p:nvCxnSpPr>
            <p:spPr>
              <a:xfrm flipV="1">
                <a:off x="5939362" y="6129739"/>
                <a:ext cx="0" cy="488197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>
                <a:extLst>
                  <a:ext uri="{FF2B5EF4-FFF2-40B4-BE49-F238E27FC236}">
                    <a16:creationId xmlns:a16="http://schemas.microsoft.com/office/drawing/2014/main" id="{A39D3032-327E-AF03-38DB-82A257E8A634}"/>
                  </a:ext>
                </a:extLst>
              </p:cNvPr>
              <p:cNvCxnSpPr>
                <a:cxnSpLocks/>
                <a:endCxn id="84" idx="2"/>
              </p:cNvCxnSpPr>
              <p:nvPr/>
            </p:nvCxnSpPr>
            <p:spPr>
              <a:xfrm flipH="1" flipV="1">
                <a:off x="7597829" y="6129739"/>
                <a:ext cx="5644" cy="4368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90">
                <a:extLst>
                  <a:ext uri="{FF2B5EF4-FFF2-40B4-BE49-F238E27FC236}">
                    <a16:creationId xmlns:a16="http://schemas.microsoft.com/office/drawing/2014/main" id="{EF1D48E8-DC7E-CED7-D0E8-A3272595F5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2187" y="485663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2FD4335F-6296-B8D3-A9B0-EB5755C532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9361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2C8D74B7-A4A9-55CB-3786-E77EACFE33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7828" y="4863181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93">
                <a:extLst>
                  <a:ext uri="{FF2B5EF4-FFF2-40B4-BE49-F238E27FC236}">
                    <a16:creationId xmlns:a16="http://schemas.microsoft.com/office/drawing/2014/main" id="{F4A63F4B-A332-C681-55E1-38FFF11CA55B}"/>
                  </a:ext>
                </a:extLst>
              </p:cNvPr>
              <p:cNvCxnSpPr>
                <a:cxnSpLocks/>
                <a:stCxn id="77" idx="0"/>
              </p:cNvCxnSpPr>
              <p:nvPr/>
            </p:nvCxnSpPr>
            <p:spPr>
              <a:xfrm flipV="1">
                <a:off x="4354932" y="486318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矢印コネクタ 94">
                <a:extLst>
                  <a:ext uri="{FF2B5EF4-FFF2-40B4-BE49-F238E27FC236}">
                    <a16:creationId xmlns:a16="http://schemas.microsoft.com/office/drawing/2014/main" id="{04D97743-1147-892A-B5A8-2E80661A352F}"/>
                  </a:ext>
                </a:extLst>
              </p:cNvPr>
              <p:cNvCxnSpPr>
                <a:cxnSpLocks/>
                <a:stCxn id="76" idx="0"/>
              </p:cNvCxnSpPr>
              <p:nvPr/>
            </p:nvCxnSpPr>
            <p:spPr>
              <a:xfrm flipV="1">
                <a:off x="4461390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95">
                <a:extLst>
                  <a:ext uri="{FF2B5EF4-FFF2-40B4-BE49-F238E27FC236}">
                    <a16:creationId xmlns:a16="http://schemas.microsoft.com/office/drawing/2014/main" id="{AA121D56-A48A-9EA8-407A-48D5547461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0843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矢印コネクタ 96">
                <a:extLst>
                  <a:ext uri="{FF2B5EF4-FFF2-40B4-BE49-F238E27FC236}">
                    <a16:creationId xmlns:a16="http://schemas.microsoft.com/office/drawing/2014/main" id="{CB128244-376B-589E-6E42-1C38DB1089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98614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97">
                <a:extLst>
                  <a:ext uri="{FF2B5EF4-FFF2-40B4-BE49-F238E27FC236}">
                    <a16:creationId xmlns:a16="http://schemas.microsoft.com/office/drawing/2014/main" id="{2F7C3053-6552-A7CC-B873-988D20B730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1598" y="4856639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矢印コネクタ 98">
                <a:extLst>
                  <a:ext uri="{FF2B5EF4-FFF2-40B4-BE49-F238E27FC236}">
                    <a16:creationId xmlns:a16="http://schemas.microsoft.com/office/drawing/2014/main" id="{A84CE187-E11A-D9ED-DBF3-4AB8C386B5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8465" y="4863181"/>
                <a:ext cx="0" cy="328094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グループ化 99">
                <a:extLst>
                  <a:ext uri="{FF2B5EF4-FFF2-40B4-BE49-F238E27FC236}">
                    <a16:creationId xmlns:a16="http://schemas.microsoft.com/office/drawing/2014/main" id="{8F5F2359-D8C3-0D3E-DE15-D086630CCB14}"/>
                  </a:ext>
                </a:extLst>
              </p:cNvPr>
              <p:cNvGrpSpPr/>
              <p:nvPr/>
            </p:nvGrpSpPr>
            <p:grpSpPr>
              <a:xfrm>
                <a:off x="5249903" y="2293715"/>
                <a:ext cx="1692193" cy="758377"/>
                <a:chOff x="5328740" y="2246228"/>
                <a:chExt cx="1692193" cy="758377"/>
              </a:xfrm>
            </p:grpSpPr>
            <p:sp>
              <p:nvSpPr>
                <p:cNvPr id="109" name="角丸四角形 108">
                  <a:extLst>
                    <a:ext uri="{FF2B5EF4-FFF2-40B4-BE49-F238E27FC236}">
                      <a16:creationId xmlns:a16="http://schemas.microsoft.com/office/drawing/2014/main" id="{4C2064F4-87B4-864C-1C40-032FB709B05D}"/>
                    </a:ext>
                  </a:extLst>
                </p:cNvPr>
                <p:cNvSpPr/>
                <p:nvPr/>
              </p:nvSpPr>
              <p:spPr>
                <a:xfrm>
                  <a:off x="5328740" y="2249714"/>
                  <a:ext cx="1692193" cy="754743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テキスト ボックス 109">
                  <a:extLst>
                    <a:ext uri="{FF2B5EF4-FFF2-40B4-BE49-F238E27FC236}">
                      <a16:creationId xmlns:a16="http://schemas.microsoft.com/office/drawing/2014/main" id="{A088808F-C39F-DD99-EF41-EDAC9BE908D0}"/>
                    </a:ext>
                  </a:extLst>
                </p:cNvPr>
                <p:cNvSpPr txBox="1"/>
                <p:nvPr/>
              </p:nvSpPr>
              <p:spPr>
                <a:xfrm>
                  <a:off x="5450481" y="2246228"/>
                  <a:ext cx="1448712" cy="7583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800" dirty="0" err="1"/>
                    <a:t>Concat</a:t>
                  </a:r>
                  <a:endParaRPr kumimoji="1" lang="ja-JP" altLang="en-US" sz="2800"/>
                </a:p>
              </p:txBody>
            </p:sp>
          </p:grpSp>
          <p:cxnSp>
            <p:nvCxnSpPr>
              <p:cNvPr id="101" name="直線矢印コネクタ 100">
                <a:extLst>
                  <a:ext uri="{FF2B5EF4-FFF2-40B4-BE49-F238E27FC236}">
                    <a16:creationId xmlns:a16="http://schemas.microsoft.com/office/drawing/2014/main" id="{BA20E55C-496E-4AC6-0E1D-2A01C60914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6092" y="3047869"/>
                <a:ext cx="0" cy="543405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8DEC5024-49BC-689B-BB8D-31F4CCA79B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8837" y="3054411"/>
                <a:ext cx="0" cy="413541"/>
              </a:xfrm>
              <a:prstGeom prst="straightConnector1">
                <a:avLst/>
              </a:prstGeom>
              <a:ln w="41275">
                <a:solidFill>
                  <a:schemeClr val="tx1">
                    <a:alpha val="61486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矢印コネクタ 102">
                <a:extLst>
                  <a:ext uri="{FF2B5EF4-FFF2-40B4-BE49-F238E27FC236}">
                    <a16:creationId xmlns:a16="http://schemas.microsoft.com/office/drawing/2014/main" id="{446CE86B-C699-BB0D-B2A1-7BFF5FF89661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H="1" flipV="1">
                <a:off x="6175295" y="3054411"/>
                <a:ext cx="11789" cy="290219"/>
              </a:xfrm>
              <a:prstGeom prst="straightConnector1">
                <a:avLst/>
              </a:prstGeom>
              <a:ln w="41275">
                <a:solidFill>
                  <a:schemeClr val="tx1">
                    <a:alpha val="2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矢印コネクタ 103">
                <a:extLst>
                  <a:ext uri="{FF2B5EF4-FFF2-40B4-BE49-F238E27FC236}">
                    <a16:creationId xmlns:a16="http://schemas.microsoft.com/office/drawing/2014/main" id="{F4FF2255-DD89-B8F5-BF39-80475B12DE6B}"/>
                  </a:ext>
                </a:extLst>
              </p:cNvPr>
              <p:cNvCxnSpPr>
                <a:cxnSpLocks/>
                <a:stCxn id="109" idx="3"/>
                <a:endCxn id="105" idx="1"/>
              </p:cNvCxnSpPr>
              <p:nvPr/>
            </p:nvCxnSpPr>
            <p:spPr>
              <a:xfrm flipV="1">
                <a:off x="6942096" y="2669503"/>
                <a:ext cx="928143" cy="507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角丸四角形 104">
                <a:extLst>
                  <a:ext uri="{FF2B5EF4-FFF2-40B4-BE49-F238E27FC236}">
                    <a16:creationId xmlns:a16="http://schemas.microsoft.com/office/drawing/2014/main" id="{9E798151-C6AC-FB33-D1D0-F15267BB32AD}"/>
                  </a:ext>
                </a:extLst>
              </p:cNvPr>
              <p:cNvSpPr/>
              <p:nvPr/>
            </p:nvSpPr>
            <p:spPr>
              <a:xfrm>
                <a:off x="7870239" y="2309017"/>
                <a:ext cx="1421423" cy="72097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593B2485-4667-C52D-ABFC-A300E4B6DBA4}"/>
                  </a:ext>
                </a:extLst>
              </p:cNvPr>
              <p:cNvCxnSpPr>
                <a:cxnSpLocks/>
                <a:stCxn id="105" idx="3"/>
              </p:cNvCxnSpPr>
              <p:nvPr/>
            </p:nvCxnSpPr>
            <p:spPr>
              <a:xfrm flipV="1">
                <a:off x="9291662" y="2669501"/>
                <a:ext cx="804237" cy="1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右中かっこ 106">
                <a:extLst>
                  <a:ext uri="{FF2B5EF4-FFF2-40B4-BE49-F238E27FC236}">
                    <a16:creationId xmlns:a16="http://schemas.microsoft.com/office/drawing/2014/main" id="{7136B9F8-FB9A-02D4-6C04-42FA006F8F85}"/>
                  </a:ext>
                </a:extLst>
              </p:cNvPr>
              <p:cNvSpPr/>
              <p:nvPr/>
            </p:nvSpPr>
            <p:spPr>
              <a:xfrm rot="2249056">
                <a:off x="8411325" y="3808056"/>
                <a:ext cx="391346" cy="649004"/>
              </a:xfrm>
              <a:prstGeom prst="rightBrac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テキスト ボックス 107">
                    <a:extLst>
                      <a:ext uri="{FF2B5EF4-FFF2-40B4-BE49-F238E27FC236}">
                        <a16:creationId xmlns:a16="http://schemas.microsoft.com/office/drawing/2014/main" id="{0FF68B0A-5158-A348-4128-3B501210F2B6}"/>
                      </a:ext>
                    </a:extLst>
                  </p:cNvPr>
                  <p:cNvSpPr txBox="1"/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kumimoji="1" lang="ja-JP" altLang="en-US" sz="2800"/>
                  </a:p>
                </p:txBody>
              </p:sp>
            </mc:Choice>
            <mc:Fallback xmlns="">
              <p:sp>
                <p:nvSpPr>
                  <p:cNvPr id="108" name="テキスト ボックス 107">
                    <a:extLst>
                      <a:ext uri="{FF2B5EF4-FFF2-40B4-BE49-F238E27FC236}">
                        <a16:creationId xmlns:a16="http://schemas.microsoft.com/office/drawing/2014/main" id="{0FF68B0A-5158-A348-4128-3B501210F2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2798" y="4070073"/>
                    <a:ext cx="565622" cy="7583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8ECF6D22-FE20-42C8-0106-BAE6D415F394}"/>
                    </a:ext>
                  </a:extLst>
                </p:cNvPr>
                <p:cNvSpPr txBox="1"/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2" name="テキスト ボックス 61">
                  <a:extLst>
                    <a:ext uri="{FF2B5EF4-FFF2-40B4-BE49-F238E27FC236}">
                      <a16:creationId xmlns:a16="http://schemas.microsoft.com/office/drawing/2014/main" id="{8ECF6D22-FE20-42C8-0106-BAE6D415F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635" y="3167916"/>
                  <a:ext cx="816314" cy="5334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8D8A94F2-B271-E52D-E5F0-3AD2FE91F201}"/>
                    </a:ext>
                  </a:extLst>
                </p:cNvPr>
                <p:cNvSpPr txBox="1"/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8D8A94F2-B271-E52D-E5F0-3AD2FE91F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790" y="5303423"/>
                  <a:ext cx="803489" cy="5309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45CC7B58-087F-31AC-939B-44877BD5DBA0}"/>
                    </a:ext>
                  </a:extLst>
                </p:cNvPr>
                <p:cNvSpPr txBox="1"/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45CC7B58-087F-31AC-939B-44877BD5DB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7427" y="5303422"/>
                  <a:ext cx="809901" cy="5309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02A3138F-8A84-DCA1-B36C-39760E42A13C}"/>
                    </a:ext>
                  </a:extLst>
                </p:cNvPr>
                <p:cNvSpPr txBox="1"/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3200"/>
                </a:p>
              </p:txBody>
            </p:sp>
          </mc:Choice>
          <mc:Fallback xmlns="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02A3138F-8A84-DCA1-B36C-39760E42A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2476" y="5303085"/>
                  <a:ext cx="816313" cy="533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9308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C8330-16AF-F95E-95A7-DC4DF41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Transformer</a:t>
            </a:r>
            <a:r>
              <a:rPr kumimoji="1" lang="ja-JP" altLang="en-US"/>
              <a:t>の全体像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E7D896-C281-E3BE-8629-7248A931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33AAC9-84EB-3F52-F9F7-A48047B798AC}"/>
              </a:ext>
            </a:extLst>
          </p:cNvPr>
          <p:cNvSpPr/>
          <p:nvPr/>
        </p:nvSpPr>
        <p:spPr>
          <a:xfrm>
            <a:off x="2933933" y="2682330"/>
            <a:ext cx="2272665" cy="29783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3C782B-957B-C4ED-13F8-3AB6518A9632}"/>
              </a:ext>
            </a:extLst>
          </p:cNvPr>
          <p:cNvSpPr/>
          <p:nvPr/>
        </p:nvSpPr>
        <p:spPr>
          <a:xfrm>
            <a:off x="3395745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BF8A69-2702-8197-6C97-8D38AA1C15DA}"/>
              </a:ext>
            </a:extLst>
          </p:cNvPr>
          <p:cNvSpPr/>
          <p:nvPr/>
        </p:nvSpPr>
        <p:spPr>
          <a:xfrm>
            <a:off x="3395746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2454B4-A626-C9A6-E138-D5C008307A21}"/>
              </a:ext>
            </a:extLst>
          </p:cNvPr>
          <p:cNvSpPr/>
          <p:nvPr/>
        </p:nvSpPr>
        <p:spPr>
          <a:xfrm>
            <a:off x="5954103" y="1658296"/>
            <a:ext cx="2272665" cy="40023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C16D47-883D-0377-5376-CD15792C95CC}"/>
              </a:ext>
            </a:extLst>
          </p:cNvPr>
          <p:cNvSpPr/>
          <p:nvPr/>
        </p:nvSpPr>
        <p:spPr>
          <a:xfrm>
            <a:off x="3395745" y="3493779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6C3EE6-4E4B-BBD1-B531-31A0A1F06F97}"/>
              </a:ext>
            </a:extLst>
          </p:cNvPr>
          <p:cNvSpPr/>
          <p:nvPr/>
        </p:nvSpPr>
        <p:spPr>
          <a:xfrm>
            <a:off x="3395745" y="296216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C75190-1890-67B9-316F-C3CBAA298B1E}"/>
              </a:ext>
            </a:extLst>
          </p:cNvPr>
          <p:cNvSpPr/>
          <p:nvPr/>
        </p:nvSpPr>
        <p:spPr>
          <a:xfrm>
            <a:off x="6411266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39A8A9-8FA1-148A-2EA9-A0B2E6186D7F}"/>
              </a:ext>
            </a:extLst>
          </p:cNvPr>
          <p:cNvSpPr/>
          <p:nvPr/>
        </p:nvSpPr>
        <p:spPr>
          <a:xfrm>
            <a:off x="6411267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B69954-29C7-E732-D586-400C826BEC76}"/>
              </a:ext>
            </a:extLst>
          </p:cNvPr>
          <p:cNvSpPr/>
          <p:nvPr/>
        </p:nvSpPr>
        <p:spPr>
          <a:xfrm>
            <a:off x="6411265" y="3491245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C8A6C94-53CA-A66A-079D-CAEDC13495DD}"/>
              </a:ext>
            </a:extLst>
          </p:cNvPr>
          <p:cNvSpPr/>
          <p:nvPr/>
        </p:nvSpPr>
        <p:spPr>
          <a:xfrm>
            <a:off x="6411265" y="295836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779FA6-A696-C85F-E286-AB271876611F}"/>
              </a:ext>
            </a:extLst>
          </p:cNvPr>
          <p:cNvSpPr/>
          <p:nvPr/>
        </p:nvSpPr>
        <p:spPr>
          <a:xfrm>
            <a:off x="6411266" y="2337556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A581F0-7F10-03A3-A755-15E56DEB9ECB}"/>
              </a:ext>
            </a:extLst>
          </p:cNvPr>
          <p:cNvSpPr/>
          <p:nvPr/>
        </p:nvSpPr>
        <p:spPr>
          <a:xfrm>
            <a:off x="6411265" y="180467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ED69C6B-9848-F951-FECD-260BD29CF302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H="1" flipV="1">
            <a:off x="4070264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19B44C-F524-2998-71DC-C8C1D293E27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4070264" y="3306936"/>
            <a:ext cx="0" cy="1868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F5EAF-F6C0-29EB-41B5-2848A49ED4F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4070264" y="3838553"/>
            <a:ext cx="0" cy="373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EE6D3E5C-C6B4-8FE7-3569-19BB02F49D6C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rot="16200000" flipH="1">
            <a:off x="5141095" y="1891330"/>
            <a:ext cx="873857" cy="3015520"/>
          </a:xfrm>
          <a:prstGeom prst="bentConnector5">
            <a:avLst>
              <a:gd name="adj1" fmla="val -53232"/>
              <a:gd name="adj2" fmla="val 50000"/>
              <a:gd name="adj3" fmla="val 11798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EF499F5D-5AF6-D1AD-C9A1-131E0830E9DF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3273585" y="3256710"/>
            <a:ext cx="918841" cy="674519"/>
          </a:xfrm>
          <a:prstGeom prst="bentConnector4">
            <a:avLst>
              <a:gd name="adj1" fmla="val -644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論理和 43">
            <a:extLst>
              <a:ext uri="{FF2B5EF4-FFF2-40B4-BE49-F238E27FC236}">
                <a16:creationId xmlns:a16="http://schemas.microsoft.com/office/drawing/2014/main" id="{E4E6A752-CD47-FA7A-364E-D70D215AC529}"/>
              </a:ext>
            </a:extLst>
          </p:cNvPr>
          <p:cNvSpPr/>
          <p:nvPr/>
        </p:nvSpPr>
        <p:spPr>
          <a:xfrm>
            <a:off x="3909946" y="5744717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576B16F5-D427-8F03-4036-803DCB10290E}"/>
              </a:ext>
            </a:extLst>
          </p:cNvPr>
          <p:cNvSpPr/>
          <p:nvPr/>
        </p:nvSpPr>
        <p:spPr>
          <a:xfrm>
            <a:off x="2491509" y="5681754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327D9A39-D51E-29CF-76BA-7A552FC1722F}"/>
              </a:ext>
            </a:extLst>
          </p:cNvPr>
          <p:cNvSpPr/>
          <p:nvPr/>
        </p:nvSpPr>
        <p:spPr>
          <a:xfrm>
            <a:off x="2495999" y="5803152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242F56D-1455-968E-10F4-25F2C754EE8E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2933930" y="5905034"/>
            <a:ext cx="97601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25AF4A7-6069-39C4-839C-DE50D9164B41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flipV="1">
            <a:off x="4070263" y="5112184"/>
            <a:ext cx="2" cy="632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25EA5A41-57CF-F4C1-D971-FDFD22131D8A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3150104" y="4630268"/>
            <a:ext cx="1165801" cy="674518"/>
          </a:xfrm>
          <a:prstGeom prst="bentConnector4">
            <a:avLst>
              <a:gd name="adj1" fmla="val 2200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カギ線コネクタ 69">
            <a:extLst>
              <a:ext uri="{FF2B5EF4-FFF2-40B4-BE49-F238E27FC236}">
                <a16:creationId xmlns:a16="http://schemas.microsoft.com/office/drawing/2014/main" id="{B0E9D042-1EC1-EA42-E640-73A90D68CE0F}"/>
              </a:ext>
            </a:extLst>
          </p:cNvPr>
          <p:cNvCxnSpPr>
            <a:cxnSpLocks/>
          </p:cNvCxnSpPr>
          <p:nvPr/>
        </p:nvCxnSpPr>
        <p:spPr>
          <a:xfrm rot="10800000">
            <a:off x="3624459" y="5138124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79F37831-6FA3-D276-CF1C-09AE959B088B}"/>
              </a:ext>
            </a:extLst>
          </p:cNvPr>
          <p:cNvCxnSpPr>
            <a:cxnSpLocks/>
          </p:cNvCxnSpPr>
          <p:nvPr/>
        </p:nvCxnSpPr>
        <p:spPr>
          <a:xfrm flipV="1">
            <a:off x="4070263" y="5138124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B3BA89A-539D-50F6-8D74-43935D923F1D}"/>
              </a:ext>
            </a:extLst>
          </p:cNvPr>
          <p:cNvCxnSpPr>
            <a:cxnSpLocks/>
          </p:cNvCxnSpPr>
          <p:nvPr/>
        </p:nvCxnSpPr>
        <p:spPr>
          <a:xfrm flipV="1">
            <a:off x="6743721" y="3841021"/>
            <a:ext cx="0" cy="1394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論理和 87">
            <a:extLst>
              <a:ext uri="{FF2B5EF4-FFF2-40B4-BE49-F238E27FC236}">
                <a16:creationId xmlns:a16="http://schemas.microsoft.com/office/drawing/2014/main" id="{25F79365-D10F-89CC-00E2-8C4295EBD289}"/>
              </a:ext>
            </a:extLst>
          </p:cNvPr>
          <p:cNvSpPr/>
          <p:nvPr/>
        </p:nvSpPr>
        <p:spPr>
          <a:xfrm>
            <a:off x="6925469" y="5742763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86A389D-F632-35E7-11DF-DE9CA406A1D3}"/>
              </a:ext>
            </a:extLst>
          </p:cNvPr>
          <p:cNvSpPr/>
          <p:nvPr/>
        </p:nvSpPr>
        <p:spPr>
          <a:xfrm>
            <a:off x="8217123" y="5679800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B464F58B-8743-2F58-5574-0374771C0D36}"/>
              </a:ext>
            </a:extLst>
          </p:cNvPr>
          <p:cNvSpPr/>
          <p:nvPr/>
        </p:nvSpPr>
        <p:spPr>
          <a:xfrm>
            <a:off x="8221613" y="5801198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63A6C159-83BD-C2B3-B4E4-EEA905270041}"/>
              </a:ext>
            </a:extLst>
          </p:cNvPr>
          <p:cNvCxnSpPr>
            <a:cxnSpLocks/>
            <a:stCxn id="89" idx="2"/>
            <a:endCxn id="88" idx="6"/>
          </p:cNvCxnSpPr>
          <p:nvPr/>
        </p:nvCxnSpPr>
        <p:spPr>
          <a:xfrm flipH="1">
            <a:off x="7246103" y="5903080"/>
            <a:ext cx="9710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564D5A1-5FF5-22E1-AE6B-B2016AE6ADC2}"/>
              </a:ext>
            </a:extLst>
          </p:cNvPr>
          <p:cNvCxnSpPr>
            <a:cxnSpLocks/>
            <a:stCxn id="88" idx="0"/>
            <a:endCxn id="15" idx="2"/>
          </p:cNvCxnSpPr>
          <p:nvPr/>
        </p:nvCxnSpPr>
        <p:spPr>
          <a:xfrm flipV="1">
            <a:off x="7085786" y="5112184"/>
            <a:ext cx="0" cy="6305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D5E66F64-69C1-3C4A-98C1-E2102D2A2CF2}"/>
              </a:ext>
            </a:extLst>
          </p:cNvPr>
          <p:cNvCxnSpPr>
            <a:cxnSpLocks/>
          </p:cNvCxnSpPr>
          <p:nvPr/>
        </p:nvCxnSpPr>
        <p:spPr>
          <a:xfrm flipV="1">
            <a:off x="7073651" y="5121587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>
            <a:extLst>
              <a:ext uri="{FF2B5EF4-FFF2-40B4-BE49-F238E27FC236}">
                <a16:creationId xmlns:a16="http://schemas.microsoft.com/office/drawing/2014/main" id="{FA767CBB-ADB7-34B1-2D5A-E66F576E051E}"/>
              </a:ext>
            </a:extLst>
          </p:cNvPr>
          <p:cNvCxnSpPr>
            <a:cxnSpLocks/>
          </p:cNvCxnSpPr>
          <p:nvPr/>
        </p:nvCxnSpPr>
        <p:spPr>
          <a:xfrm rot="10800000">
            <a:off x="6627843" y="5122059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>
            <a:extLst>
              <a:ext uri="{FF2B5EF4-FFF2-40B4-BE49-F238E27FC236}">
                <a16:creationId xmlns:a16="http://schemas.microsoft.com/office/drawing/2014/main" id="{DE9A6018-8CDD-1415-9035-3ED04674273A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6841757" y="4624914"/>
            <a:ext cx="1158834" cy="678258"/>
          </a:xfrm>
          <a:prstGeom prst="bentConnector4">
            <a:avLst>
              <a:gd name="adj1" fmla="val 2246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カギ線コネクタ 106">
            <a:extLst>
              <a:ext uri="{FF2B5EF4-FFF2-40B4-BE49-F238E27FC236}">
                <a16:creationId xmlns:a16="http://schemas.microsoft.com/office/drawing/2014/main" id="{A9DF46E8-342E-65D2-90A7-A74FA9CA77C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7077626" y="3868690"/>
            <a:ext cx="351709" cy="335391"/>
          </a:xfrm>
          <a:prstGeom prst="bentConnector3">
            <a:avLst>
              <a:gd name="adj1" fmla="val 44852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カギ線コネクタ 118">
            <a:extLst>
              <a:ext uri="{FF2B5EF4-FFF2-40B4-BE49-F238E27FC236}">
                <a16:creationId xmlns:a16="http://schemas.microsoft.com/office/drawing/2014/main" id="{CD576ADC-6E6A-E6C6-156E-6EFD081416CD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6935563" y="3285621"/>
            <a:ext cx="979611" cy="669867"/>
          </a:xfrm>
          <a:prstGeom prst="bentConnector4">
            <a:avLst>
              <a:gd name="adj1" fmla="val -2517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4CDED3A0-ED81-A19C-EFCD-15C7C8E54801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7085785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78255431-A899-4871-060E-5E838419A173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7085784" y="3303135"/>
            <a:ext cx="0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1A1AC18-D284-1462-D8AB-D28B8DCB6CF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7085784" y="2682330"/>
            <a:ext cx="1" cy="276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F7C8101B-6F5B-2D6A-A3E9-F3A42BE71679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7085784" y="2149446"/>
            <a:ext cx="1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3A2AF2F8-665C-CCAB-E415-FD2F4588970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6987757" y="2079736"/>
            <a:ext cx="875222" cy="669868"/>
          </a:xfrm>
          <a:prstGeom prst="bentConnector4">
            <a:avLst>
              <a:gd name="adj1" fmla="val 744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E78BE501-6F2E-32CC-9EBF-CD3680B26FE5}"/>
              </a:ext>
            </a:extLst>
          </p:cNvPr>
          <p:cNvSpPr/>
          <p:nvPr/>
        </p:nvSpPr>
        <p:spPr>
          <a:xfrm>
            <a:off x="6407526" y="1022815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7C144DF6-9B7A-CAE2-4C67-241447EE388C}"/>
              </a:ext>
            </a:extLst>
          </p:cNvPr>
          <p:cNvSpPr txBox="1"/>
          <p:nvPr/>
        </p:nvSpPr>
        <p:spPr>
          <a:xfrm>
            <a:off x="6613380" y="104693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CF4098F-B31B-FF2A-527D-3A0C0363224F}"/>
              </a:ext>
            </a:extLst>
          </p:cNvPr>
          <p:cNvSpPr/>
          <p:nvPr/>
        </p:nvSpPr>
        <p:spPr>
          <a:xfrm>
            <a:off x="8209986" y="1023606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4D89E6F-C994-961F-5E38-E10BE372FD15}"/>
              </a:ext>
            </a:extLst>
          </p:cNvPr>
          <p:cNvSpPr txBox="1"/>
          <p:nvPr/>
        </p:nvSpPr>
        <p:spPr>
          <a:xfrm>
            <a:off x="8270361" y="1044411"/>
            <a:ext cx="122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Softmax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FCE3965F-88D8-2679-5208-9DE95D98019A}"/>
              </a:ext>
            </a:extLst>
          </p:cNvPr>
          <p:cNvCxnSpPr>
            <a:cxnSpLocks/>
            <a:stCxn id="19" idx="0"/>
            <a:endCxn id="140" idx="2"/>
          </p:cNvCxnSpPr>
          <p:nvPr/>
        </p:nvCxnSpPr>
        <p:spPr>
          <a:xfrm flipH="1" flipV="1">
            <a:off x="7082045" y="1399191"/>
            <a:ext cx="3739" cy="405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DC783565-734B-5571-D1BF-0CB85EA3B591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>
            <a:off x="7756563" y="1211003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5656AC2-8885-E33E-8823-42C9864916D2}"/>
              </a:ext>
            </a:extLst>
          </p:cNvPr>
          <p:cNvCxnSpPr>
            <a:cxnSpLocks/>
          </p:cNvCxnSpPr>
          <p:nvPr/>
        </p:nvCxnSpPr>
        <p:spPr>
          <a:xfrm>
            <a:off x="9559023" y="1218949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DB05DED8-8932-C425-A3C5-E8A72FE127BB}"/>
              </a:ext>
            </a:extLst>
          </p:cNvPr>
          <p:cNvSpPr txBox="1"/>
          <p:nvPr/>
        </p:nvSpPr>
        <p:spPr>
          <a:xfrm>
            <a:off x="10012446" y="1023583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B0AEDFA-FF7B-1B6D-1017-DD30C18F4910}"/>
              </a:ext>
            </a:extLst>
          </p:cNvPr>
          <p:cNvSpPr/>
          <p:nvPr/>
        </p:nvSpPr>
        <p:spPr>
          <a:xfrm>
            <a:off x="3249105" y="6267468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DFA1CFFF-38F1-13EE-57EA-7E7F2435CF6E}"/>
              </a:ext>
            </a:extLst>
          </p:cNvPr>
          <p:cNvSpPr txBox="1"/>
          <p:nvPr/>
        </p:nvSpPr>
        <p:spPr>
          <a:xfrm>
            <a:off x="3274681" y="6296025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98BD3691-95C2-E15C-7705-48A96535DB1A}"/>
              </a:ext>
            </a:extLst>
          </p:cNvPr>
          <p:cNvSpPr/>
          <p:nvPr/>
        </p:nvSpPr>
        <p:spPr>
          <a:xfrm>
            <a:off x="6272813" y="6265795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D29D3112-6DA9-AC75-AC74-C8B9FB3CA474}"/>
              </a:ext>
            </a:extLst>
          </p:cNvPr>
          <p:cNvSpPr txBox="1"/>
          <p:nvPr/>
        </p:nvSpPr>
        <p:spPr>
          <a:xfrm>
            <a:off x="6290000" y="6289036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C2BEF4B9-F324-0455-FA8D-BB23A56941F7}"/>
              </a:ext>
            </a:extLst>
          </p:cNvPr>
          <p:cNvCxnSpPr>
            <a:cxnSpLocks/>
            <a:stCxn id="157" idx="0"/>
            <a:endCxn id="44" idx="4"/>
          </p:cNvCxnSpPr>
          <p:nvPr/>
        </p:nvCxnSpPr>
        <p:spPr>
          <a:xfrm flipV="1">
            <a:off x="4066726" y="6065351"/>
            <a:ext cx="3537" cy="2021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A6DC8695-04B0-5AC4-465C-F6301C28A788}"/>
              </a:ext>
            </a:extLst>
          </p:cNvPr>
          <p:cNvCxnSpPr>
            <a:cxnSpLocks/>
            <a:stCxn id="159" idx="0"/>
            <a:endCxn id="88" idx="4"/>
          </p:cNvCxnSpPr>
          <p:nvPr/>
        </p:nvCxnSpPr>
        <p:spPr>
          <a:xfrm flipH="1" flipV="1">
            <a:off x="7085786" y="6063397"/>
            <a:ext cx="4648" cy="2023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/>
              <p:nvPr/>
            </p:nvSpPr>
            <p:spPr>
              <a:xfrm>
                <a:off x="2155572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72" y="4767409"/>
                <a:ext cx="6623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/>
              <p:nvPr/>
            </p:nvSpPr>
            <p:spPr>
              <a:xfrm>
                <a:off x="5656952" y="5679800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52" y="5679800"/>
                <a:ext cx="662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55B1154-957E-23AB-A38C-3A0B5060C348}"/>
              </a:ext>
            </a:extLst>
          </p:cNvPr>
          <p:cNvSpPr/>
          <p:nvPr/>
        </p:nvSpPr>
        <p:spPr>
          <a:xfrm>
            <a:off x="6177619" y="3385233"/>
            <a:ext cx="1845504" cy="893716"/>
          </a:xfrm>
          <a:prstGeom prst="rect">
            <a:avLst/>
          </a:prstGeom>
          <a:noFill/>
          <a:ln w="101600">
            <a:solidFill>
              <a:srgbClr val="0070C0">
                <a:alpha val="6896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BB2480-DD45-1DA3-2711-8835447C98D5}"/>
              </a:ext>
            </a:extLst>
          </p:cNvPr>
          <p:cNvSpPr txBox="1"/>
          <p:nvPr/>
        </p:nvSpPr>
        <p:spPr>
          <a:xfrm>
            <a:off x="-2212258" y="120936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6463B3-CC33-0125-A94F-0A5105792BE6}"/>
              </a:ext>
            </a:extLst>
          </p:cNvPr>
          <p:cNvSpPr/>
          <p:nvPr/>
        </p:nvSpPr>
        <p:spPr>
          <a:xfrm>
            <a:off x="6177619" y="4659097"/>
            <a:ext cx="1845504" cy="893716"/>
          </a:xfrm>
          <a:prstGeom prst="rect">
            <a:avLst/>
          </a:prstGeom>
          <a:noFill/>
          <a:ln w="101600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90B4ECC-C1A8-9D52-DC97-F3599AA2B705}"/>
              </a:ext>
            </a:extLst>
          </p:cNvPr>
          <p:cNvSpPr/>
          <p:nvPr/>
        </p:nvSpPr>
        <p:spPr>
          <a:xfrm>
            <a:off x="3105689" y="4678534"/>
            <a:ext cx="1845504" cy="893716"/>
          </a:xfrm>
          <a:prstGeom prst="rect">
            <a:avLst/>
          </a:prstGeom>
          <a:noFill/>
          <a:ln w="101600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0776769-ED87-C7F2-303A-75F55765F981}"/>
              </a:ext>
            </a:extLst>
          </p:cNvPr>
          <p:cNvSpPr txBox="1"/>
          <p:nvPr/>
        </p:nvSpPr>
        <p:spPr>
          <a:xfrm>
            <a:off x="8308378" y="3576943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solidFill>
                  <a:schemeClr val="accent1"/>
                </a:solidFill>
                <a:latin typeface="+mn-ea"/>
              </a:rPr>
              <a:t>Cross </a:t>
            </a:r>
            <a:r>
              <a:rPr kumimoji="1" lang="en-US" altLang="ja-JP" sz="2800" b="0" dirty="0">
                <a:solidFill>
                  <a:schemeClr val="accent1"/>
                </a:solidFill>
                <a:latin typeface="+mn-ea"/>
              </a:rPr>
              <a:t>Attention</a:t>
            </a:r>
            <a:endParaRPr kumimoji="1" lang="ja-JP" altLang="en-US" sz="2800" b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05D3646-DB4D-B973-EC38-03B76DD95A53}"/>
              </a:ext>
            </a:extLst>
          </p:cNvPr>
          <p:cNvSpPr txBox="1"/>
          <p:nvPr/>
        </p:nvSpPr>
        <p:spPr>
          <a:xfrm>
            <a:off x="8308378" y="4844345"/>
            <a:ext cx="255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solidFill>
                  <a:srgbClr val="FF0000"/>
                </a:solidFill>
                <a:latin typeface="+mn-ea"/>
              </a:rPr>
              <a:t>Self Attention</a:t>
            </a:r>
            <a:endParaRPr kumimoji="1" lang="ja-JP" altLang="en-US" sz="2800" b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9027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F7D2396C-EBAF-4029-97A0-7C9BC6CDC091}"/>
              </a:ext>
            </a:extLst>
          </p:cNvPr>
          <p:cNvSpPr/>
          <p:nvPr/>
        </p:nvSpPr>
        <p:spPr>
          <a:xfrm>
            <a:off x="4262375" y="2910752"/>
            <a:ext cx="1436483" cy="3208296"/>
          </a:xfrm>
          <a:prstGeom prst="roundRect">
            <a:avLst/>
          </a:prstGeom>
          <a:solidFill>
            <a:srgbClr val="E474F0">
              <a:alpha val="80043"/>
            </a:srgb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1A314FF7-C107-B89B-435C-809F43958465}"/>
              </a:ext>
            </a:extLst>
          </p:cNvPr>
          <p:cNvSpPr/>
          <p:nvPr/>
        </p:nvSpPr>
        <p:spPr>
          <a:xfrm>
            <a:off x="9918841" y="2869893"/>
            <a:ext cx="1441546" cy="3208296"/>
          </a:xfrm>
          <a:prstGeom prst="roundRect">
            <a:avLst/>
          </a:prstGeom>
          <a:solidFill>
            <a:srgbClr val="E474F0">
              <a:alpha val="80264"/>
            </a:srgb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A51AEFE-EEBE-F43B-0BF8-25B080E0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Cross </a:t>
            </a:r>
            <a:r>
              <a:rPr kumimoji="1" lang="ja-JP" altLang="en-US"/>
              <a:t>と</a:t>
            </a:r>
            <a:r>
              <a:rPr kumimoji="1" lang="en-US" altLang="ja-JP" dirty="0"/>
              <a:t> Self </a:t>
            </a:r>
            <a:r>
              <a:rPr kumimoji="1" lang="ja-JP" altLang="en-US"/>
              <a:t>の違い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7F65AF-D10F-37C5-F769-BE7A121FA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959" y="1093080"/>
                <a:ext cx="11972081" cy="2278134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dirty="0"/>
                  <a:t>Q,K,V</a:t>
                </a:r>
                <a:r>
                  <a:rPr kumimoji="1" lang="ja-JP" altLang="en-US"/>
                  <a:t>のマッピング</a:t>
                </a:r>
                <a:endParaRPr kumimoji="1" lang="en-US" altLang="ja-JP" dirty="0"/>
              </a:p>
              <a:p>
                <a:pPr lvl="1"/>
                <a:r>
                  <a:rPr lang="en-US" altLang="ja-JP" dirty="0"/>
                  <a:t>Cross	</a:t>
                </a:r>
                <a:r>
                  <a:rPr lang="ja-JP" altLang="en-US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  <a:r>
                  <a:rPr lang="ja-JP" altLang="en-US"/>
                  <a:t>を</a:t>
                </a:r>
                <a:r>
                  <a:rPr lang="en-US" altLang="ja-JP" dirty="0"/>
                  <a:t> Q </a:t>
                </a:r>
                <a:r>
                  <a:rPr lang="ja-JP" altLang="en-US"/>
                  <a:t>に</a:t>
                </a:r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  <a:r>
                  <a:rPr lang="ja-JP" altLang="en-US"/>
                  <a:t>を</a:t>
                </a:r>
                <a:r>
                  <a:rPr lang="en-US" altLang="ja-JP" dirty="0"/>
                  <a:t> K,V </a:t>
                </a:r>
                <a:r>
                  <a:rPr lang="ja-JP" altLang="en-US"/>
                  <a:t>にマッピング</a:t>
                </a:r>
                <a:endParaRPr lang="en-US" altLang="ja-JP" dirty="0"/>
              </a:p>
              <a:p>
                <a:pPr lvl="1"/>
                <a:r>
                  <a:rPr kumimoji="1" lang="en-US" altLang="ja-JP" dirty="0"/>
                  <a:t>Self	</a:t>
                </a:r>
                <a:r>
                  <a:rPr kumimoji="1" lang="ja-JP" altLang="en-US"/>
                  <a:t>：１つのデータで</a:t>
                </a:r>
                <a:r>
                  <a:rPr kumimoji="1" lang="en-US" altLang="ja-JP" dirty="0"/>
                  <a:t>Q,K,V</a:t>
                </a:r>
                <a:r>
                  <a:rPr kumimoji="1" lang="ja-JP" altLang="en-US"/>
                  <a:t>にマッピング</a:t>
                </a:r>
                <a:endParaRPr kumimoji="1" lang="en-US" altLang="ja-JP" dirty="0"/>
              </a:p>
              <a:p>
                <a:pPr lvl="1"/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7F65AF-D10F-37C5-F769-BE7A121FA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959" y="1093080"/>
                <a:ext cx="11972081" cy="2278134"/>
              </a:xfrm>
              <a:blipFill>
                <a:blip r:embed="rId2"/>
                <a:stretch>
                  <a:fillRect l="-1165" t="-55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64ADF6-E63A-7387-209E-D99B97D2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E0E07632-3106-EA3C-4219-8B45FEF68640}"/>
              </a:ext>
            </a:extLst>
          </p:cNvPr>
          <p:cNvGrpSpPr/>
          <p:nvPr/>
        </p:nvGrpSpPr>
        <p:grpSpPr>
          <a:xfrm>
            <a:off x="1123337" y="3159582"/>
            <a:ext cx="4455107" cy="2839157"/>
            <a:chOff x="743578" y="3779249"/>
            <a:chExt cx="5055995" cy="3043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DEA7DCF1-053C-01D9-8DAC-838AFE0E47D8}"/>
                    </a:ext>
                  </a:extLst>
                </p:cNvPr>
                <p:cNvSpPr/>
                <p:nvPr/>
              </p:nvSpPr>
              <p:spPr>
                <a:xfrm>
                  <a:off x="743578" y="3779249"/>
                  <a:ext cx="1336431" cy="53256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DEA7DCF1-053C-01D9-8DAC-838AFE0E4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78" y="3779249"/>
                  <a:ext cx="1336431" cy="532563"/>
                </a:xfrm>
                <a:prstGeom prst="rect">
                  <a:avLst/>
                </a:prstGeom>
                <a:blipFill>
                  <a:blip r:embed="rId3"/>
                  <a:stretch>
                    <a:fillRect l="-2105" b="-9756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E191F99B-549F-EEEA-1E99-D632BD4789D4}"/>
                    </a:ext>
                  </a:extLst>
                </p:cNvPr>
                <p:cNvSpPr/>
                <p:nvPr/>
              </p:nvSpPr>
              <p:spPr>
                <a:xfrm>
                  <a:off x="743578" y="5556967"/>
                  <a:ext cx="1336431" cy="53256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𝑆𝑜𝑢𝑟𝑐𝑒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E191F99B-549F-EEEA-1E99-D632BD4789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78" y="5556967"/>
                  <a:ext cx="1336431" cy="532563"/>
                </a:xfrm>
                <a:prstGeom prst="rect">
                  <a:avLst/>
                </a:prstGeom>
                <a:blipFill>
                  <a:blip r:embed="rId4"/>
                  <a:stretch>
                    <a:fillRect l="-1053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718D041-DE26-6DBF-C62A-D065E3597872}"/>
                </a:ext>
              </a:extLst>
            </p:cNvPr>
            <p:cNvSpPr/>
            <p:nvPr/>
          </p:nvSpPr>
          <p:spPr>
            <a:xfrm>
              <a:off x="4463142" y="3779250"/>
              <a:ext cx="1336431" cy="5325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>
                  <a:solidFill>
                    <a:schemeClr val="tx1"/>
                  </a:solidFill>
                </a:rPr>
                <a:t>Q</a:t>
              </a:r>
              <a:r>
                <a:rPr kumimoji="1" lang="en-US" altLang="ja-JP" sz="2400" dirty="0">
                  <a:solidFill>
                    <a:schemeClr val="tx1"/>
                  </a:solidFill>
                </a:rPr>
                <a:t>uery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2551FED-EA30-5345-4FF2-DBD0F819A371}"/>
                </a:ext>
              </a:extLst>
            </p:cNvPr>
            <p:cNvSpPr/>
            <p:nvPr/>
          </p:nvSpPr>
          <p:spPr>
            <a:xfrm>
              <a:off x="4463142" y="5044510"/>
              <a:ext cx="1336431" cy="5325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>
                  <a:solidFill>
                    <a:schemeClr val="tx1"/>
                  </a:solidFill>
                </a:rPr>
                <a:t>Key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145CD76-A2F8-ABC1-1423-692C45DF70F3}"/>
                </a:ext>
              </a:extLst>
            </p:cNvPr>
            <p:cNvSpPr/>
            <p:nvPr/>
          </p:nvSpPr>
          <p:spPr>
            <a:xfrm>
              <a:off x="4463142" y="6233237"/>
              <a:ext cx="1336431" cy="5325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>
                  <a:solidFill>
                    <a:schemeClr val="tx1"/>
                  </a:solidFill>
                </a:rPr>
                <a:t>V</a:t>
              </a:r>
              <a:r>
                <a:rPr kumimoji="1" lang="en-US" altLang="ja-JP" sz="2400" dirty="0">
                  <a:solidFill>
                    <a:schemeClr val="tx1"/>
                  </a:solidFill>
                </a:rPr>
                <a:t>alue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4D8F5BA2-900E-0D1E-CAE4-72341A7AD8D2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2080009" y="4045531"/>
              <a:ext cx="2383133" cy="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C63F6D63-5F1B-4FA2-E976-CBF3CBCFD885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2080009" y="5310792"/>
              <a:ext cx="2383133" cy="512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652087EC-958B-F9BF-949B-412916F6DC8F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2080009" y="5823249"/>
              <a:ext cx="2383133" cy="6762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942FA934-A615-0840-C897-D8D963447B93}"/>
                    </a:ext>
                  </a:extLst>
                </p:cNvPr>
                <p:cNvSpPr txBox="1"/>
                <p:nvPr/>
              </p:nvSpPr>
              <p:spPr>
                <a:xfrm>
                  <a:off x="2706509" y="4070041"/>
                  <a:ext cx="947590" cy="5623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80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942FA934-A615-0840-C897-D8D963447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509" y="4070041"/>
                  <a:ext cx="947590" cy="5623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1B3F21C3-58FD-27A6-94F1-0A2A7C57E1E2}"/>
                    </a:ext>
                  </a:extLst>
                </p:cNvPr>
                <p:cNvSpPr txBox="1"/>
                <p:nvPr/>
              </p:nvSpPr>
              <p:spPr>
                <a:xfrm>
                  <a:off x="3045752" y="4995841"/>
                  <a:ext cx="955886" cy="560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80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1B3F21C3-58FD-27A6-94F1-0A2A7C57E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752" y="4995841"/>
                  <a:ext cx="955886" cy="5608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46F7656D-5299-3CCC-DF47-50E1BAE2348E}"/>
                    </a:ext>
                  </a:extLst>
                </p:cNvPr>
                <p:cNvSpPr txBox="1"/>
                <p:nvPr/>
              </p:nvSpPr>
              <p:spPr>
                <a:xfrm>
                  <a:off x="2944540" y="6261587"/>
                  <a:ext cx="935875" cy="560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800"/>
                </a:p>
              </p:txBody>
            </p:sp>
          </mc:Choice>
          <mc:Fallback xmlns="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46F7656D-5299-3CCC-DF47-50E1BAE23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540" y="6261587"/>
                  <a:ext cx="935875" cy="5608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B732843-22B8-76C9-589E-49D8AB833B81}"/>
              </a:ext>
            </a:extLst>
          </p:cNvPr>
          <p:cNvGrpSpPr/>
          <p:nvPr/>
        </p:nvGrpSpPr>
        <p:grpSpPr>
          <a:xfrm>
            <a:off x="6783133" y="3018398"/>
            <a:ext cx="4455108" cy="2786350"/>
            <a:chOff x="743577" y="3779250"/>
            <a:chExt cx="5055996" cy="298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A528959B-039A-3471-700D-79C106F6ECD1}"/>
                    </a:ext>
                  </a:extLst>
                </p:cNvPr>
                <p:cNvSpPr/>
                <p:nvPr/>
              </p:nvSpPr>
              <p:spPr>
                <a:xfrm>
                  <a:off x="743577" y="5051118"/>
                  <a:ext cx="1336431" cy="53256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ja-JP" altLang="en-US" sz="2400">
                      <a:solidFill>
                        <a:schemeClr val="tx1"/>
                      </a:solidFill>
                    </a:rPr>
                    <a:t>入力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endParaRPr kumimoji="1" lang="ja-JP" altLang="en-US" sz="2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A528959B-039A-3471-700D-79C106F6EC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77" y="5051118"/>
                  <a:ext cx="1336431" cy="532563"/>
                </a:xfrm>
                <a:prstGeom prst="rect">
                  <a:avLst/>
                </a:prstGeom>
                <a:blipFill>
                  <a:blip r:embed="rId8"/>
                  <a:stretch>
                    <a:fillRect t="-2381" b="-21429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522D36BA-3AE9-36D3-C9F7-06E1942C33E8}"/>
                </a:ext>
              </a:extLst>
            </p:cNvPr>
            <p:cNvSpPr/>
            <p:nvPr/>
          </p:nvSpPr>
          <p:spPr>
            <a:xfrm>
              <a:off x="4463142" y="3779250"/>
              <a:ext cx="1336431" cy="5325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>
                  <a:solidFill>
                    <a:schemeClr val="tx1"/>
                  </a:solidFill>
                </a:rPr>
                <a:t>Q</a:t>
              </a:r>
              <a:r>
                <a:rPr kumimoji="1" lang="en-US" altLang="ja-JP" sz="2400" dirty="0">
                  <a:solidFill>
                    <a:schemeClr val="tx1"/>
                  </a:solidFill>
                </a:rPr>
                <a:t>uery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B797598-287C-367D-F691-7B480729CB54}"/>
                </a:ext>
              </a:extLst>
            </p:cNvPr>
            <p:cNvSpPr/>
            <p:nvPr/>
          </p:nvSpPr>
          <p:spPr>
            <a:xfrm>
              <a:off x="4463142" y="5044510"/>
              <a:ext cx="1336431" cy="5325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>
                  <a:solidFill>
                    <a:schemeClr val="tx1"/>
                  </a:solidFill>
                </a:rPr>
                <a:t>Key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3FBC772-A579-9387-BE42-D170BD029ED5}"/>
                </a:ext>
              </a:extLst>
            </p:cNvPr>
            <p:cNvSpPr/>
            <p:nvPr/>
          </p:nvSpPr>
          <p:spPr>
            <a:xfrm>
              <a:off x="4463142" y="6233237"/>
              <a:ext cx="1336431" cy="5325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>
                  <a:solidFill>
                    <a:schemeClr val="tx1"/>
                  </a:solidFill>
                </a:rPr>
                <a:t>V</a:t>
              </a:r>
              <a:r>
                <a:rPr kumimoji="1" lang="en-US" altLang="ja-JP" sz="2400" dirty="0">
                  <a:solidFill>
                    <a:schemeClr val="tx1"/>
                  </a:solidFill>
                </a:rPr>
                <a:t>alue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7723EE9C-BF83-7F2D-70AA-382F0E514576}"/>
                </a:ext>
              </a:extLst>
            </p:cNvPr>
            <p:cNvCxnSpPr>
              <a:stCxn id="31" idx="3"/>
              <a:endCxn id="33" idx="1"/>
            </p:cNvCxnSpPr>
            <p:nvPr/>
          </p:nvCxnSpPr>
          <p:spPr>
            <a:xfrm flipV="1">
              <a:off x="2080008" y="4045532"/>
              <a:ext cx="2383133" cy="12718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6645FED3-BCF7-F98F-C0F9-9496EABACA48}"/>
                </a:ext>
              </a:extLst>
            </p:cNvPr>
            <p:cNvCxnSpPr>
              <a:cxnSpLocks/>
              <a:stCxn id="31" idx="3"/>
              <a:endCxn id="34" idx="1"/>
            </p:cNvCxnSpPr>
            <p:nvPr/>
          </p:nvCxnSpPr>
          <p:spPr>
            <a:xfrm flipV="1">
              <a:off x="2080008" y="5310792"/>
              <a:ext cx="2383133" cy="66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CBCF240D-43E7-C9F8-27A6-8B4A5F3D7D82}"/>
                </a:ext>
              </a:extLst>
            </p:cNvPr>
            <p:cNvCxnSpPr>
              <a:cxnSpLocks/>
              <a:stCxn id="31" idx="3"/>
              <a:endCxn id="35" idx="1"/>
            </p:cNvCxnSpPr>
            <p:nvPr/>
          </p:nvCxnSpPr>
          <p:spPr>
            <a:xfrm>
              <a:off x="2080008" y="5317400"/>
              <a:ext cx="2383133" cy="118211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7227416-41B0-93AE-B12D-E04CB0E393BE}"/>
                    </a:ext>
                  </a:extLst>
                </p:cNvPr>
                <p:cNvSpPr txBox="1"/>
                <p:nvPr/>
              </p:nvSpPr>
              <p:spPr>
                <a:xfrm>
                  <a:off x="2884432" y="4082657"/>
                  <a:ext cx="947590" cy="5623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80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7227416-41B0-93AE-B12D-E04CB0E39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432" y="4082657"/>
                  <a:ext cx="947590" cy="5623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6AF27C33-808E-1D42-5744-77911C5F1EE5}"/>
                    </a:ext>
                  </a:extLst>
                </p:cNvPr>
                <p:cNvSpPr txBox="1"/>
                <p:nvPr/>
              </p:nvSpPr>
              <p:spPr>
                <a:xfrm>
                  <a:off x="3371560" y="4887039"/>
                  <a:ext cx="955886" cy="560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80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6AF27C33-808E-1D42-5744-77911C5F1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1560" y="4887039"/>
                  <a:ext cx="955886" cy="5608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B358F8AB-F399-2588-2F7C-D05BA9FA57B1}"/>
                    </a:ext>
                  </a:extLst>
                </p:cNvPr>
                <p:cNvSpPr txBox="1"/>
                <p:nvPr/>
              </p:nvSpPr>
              <p:spPr>
                <a:xfrm>
                  <a:off x="3084440" y="6187626"/>
                  <a:ext cx="935875" cy="560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80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B358F8AB-F399-2588-2F7C-D05BA9FA5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440" y="6187626"/>
                  <a:ext cx="935875" cy="5608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073236E-029C-DE92-FCEC-DC9831C67C3E}"/>
              </a:ext>
            </a:extLst>
          </p:cNvPr>
          <p:cNvSpPr txBox="1"/>
          <p:nvPr/>
        </p:nvSpPr>
        <p:spPr>
          <a:xfrm>
            <a:off x="3151905" y="6176147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+mn-ea"/>
              </a:rPr>
              <a:t>Cross Attention</a:t>
            </a:r>
            <a:endParaRPr kumimoji="1" lang="ja-JP" altLang="en-US" sz="2800" b="0">
              <a:latin typeface="+mn-ea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671AADF-F109-7D5B-8B33-D9A2221D67F6}"/>
              </a:ext>
            </a:extLst>
          </p:cNvPr>
          <p:cNvSpPr txBox="1"/>
          <p:nvPr/>
        </p:nvSpPr>
        <p:spPr>
          <a:xfrm>
            <a:off x="9010687" y="6176147"/>
            <a:ext cx="255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+mn-ea"/>
              </a:rPr>
              <a:t>Self</a:t>
            </a:r>
            <a:r>
              <a:rPr lang="en-US" altLang="ja-JP" sz="2800" dirty="0">
                <a:latin typeface="+mn-ea"/>
              </a:rPr>
              <a:t> Attention</a:t>
            </a:r>
            <a:endParaRPr kumimoji="1" lang="ja-JP" altLang="en-US" sz="2800" b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797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1F8C68-B7B2-2013-F69B-34615699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Cross , Self  Attention</a:t>
            </a:r>
            <a:r>
              <a:rPr lang="ja-JP" altLang="en-US"/>
              <a:t>（機械翻訳の例）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5B96CD1-BF06-2778-6140-387FF34AA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746" y="1299077"/>
                <a:ext cx="11972081" cy="564155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dirty="0"/>
                  <a:t>Cross Attention</a:t>
                </a:r>
              </a:p>
              <a:p>
                <a:pPr lvl="1"/>
                <a:r>
                  <a:rPr kumimoji="1" lang="ja-JP" altLang="en-US"/>
                  <a:t>異なるデータ間で</a:t>
                </a:r>
                <a:r>
                  <a:rPr kumimoji="1" lang="en-US" altLang="ja-JP" dirty="0"/>
                  <a:t>Attention</a:t>
                </a:r>
                <a:r>
                  <a:rPr kumimoji="1" lang="ja-JP" altLang="en-US"/>
                  <a:t>をとる手法</a:t>
                </a:r>
                <a:endParaRPr kumimoji="1" lang="en-US" altLang="ja-JP" dirty="0"/>
              </a:p>
              <a:p>
                <a:pPr lvl="1"/>
                <a:r>
                  <a:rPr lang="en-US" altLang="ja-JP" dirty="0"/>
                  <a:t>【</a:t>
                </a:r>
                <a:r>
                  <a:rPr lang="ja-JP" altLang="en-US"/>
                  <a:t>例</a:t>
                </a:r>
                <a:r>
                  <a:rPr lang="en-US" altLang="ja-JP" dirty="0"/>
                  <a:t>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	</a:t>
                </a:r>
                <a:r>
                  <a:rPr kumimoji="1" lang="en-US" altLang="ja-JP" dirty="0"/>
                  <a:t>:</a:t>
                </a:r>
                <a:r>
                  <a:rPr kumimoji="1" lang="en-US" altLang="ja-JP" sz="2800" dirty="0"/>
                  <a:t>This  is  a  pen</a:t>
                </a:r>
                <a:r>
                  <a:rPr kumimoji="1" lang="ja-JP" altLang="en-US" sz="2800"/>
                  <a:t>　</a:t>
                </a:r>
                <a:r>
                  <a:rPr kumimoji="1" lang="en-US" altLang="ja-JP" sz="2800" dirty="0"/>
                  <a:t>	</a:t>
                </a:r>
                <a:r>
                  <a:rPr kumimoji="1" lang="ja-JP" altLang="en-US" sz="2800"/>
                  <a:t>（元の文）</a:t>
                </a:r>
                <a:br>
                  <a:rPr lang="en-US" altLang="ja-JP" dirty="0"/>
                </a:br>
                <a:r>
                  <a:rPr lang="ja-JP" altLang="en-US" dirty="0"/>
                  <a:t>　　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lang="en-US" altLang="ja-JP" dirty="0"/>
                  <a:t> 	:</a:t>
                </a:r>
                <a:r>
                  <a:rPr lang="ja-JP" altLang="en-US"/>
                  <a:t>これ</a:t>
                </a:r>
                <a:r>
                  <a:rPr kumimoji="1" lang="en-US" altLang="ja-JP" dirty="0"/>
                  <a:t>  </a:t>
                </a:r>
                <a:r>
                  <a:rPr kumimoji="1" lang="ja-JP" altLang="en-US"/>
                  <a:t>は</a:t>
                </a:r>
                <a:r>
                  <a:rPr kumimoji="1" lang="en-US" altLang="ja-JP" dirty="0"/>
                  <a:t>  </a:t>
                </a:r>
                <a:r>
                  <a:rPr lang="ja-JP" altLang="en-US"/>
                  <a:t>ペン</a:t>
                </a:r>
                <a:r>
                  <a:rPr lang="en-US" altLang="ja-JP" dirty="0"/>
                  <a:t>  </a:t>
                </a:r>
                <a:r>
                  <a:rPr lang="ja-JP" altLang="en-US"/>
                  <a:t>です</a:t>
                </a:r>
                <a:r>
                  <a:rPr kumimoji="1" lang="en-US" altLang="ja-JP" dirty="0"/>
                  <a:t> </a:t>
                </a:r>
                <a:r>
                  <a:rPr lang="en-US" altLang="ja-JP" dirty="0"/>
                  <a:t>	</a:t>
                </a:r>
                <a:r>
                  <a:rPr kumimoji="1" lang="ja-JP" altLang="en-US"/>
                  <a:t>（翻訳文）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ja-JP" dirty="0"/>
                  <a:t>Self Attention</a:t>
                </a:r>
              </a:p>
              <a:p>
                <a:pPr lvl="1"/>
                <a:r>
                  <a:rPr lang="ja-JP" altLang="en-US"/>
                  <a:t>自分自身のデータ同士で</a:t>
                </a:r>
                <a:r>
                  <a:rPr lang="en-US" altLang="ja-JP" dirty="0"/>
                  <a:t>Attention</a:t>
                </a:r>
                <a:r>
                  <a:rPr lang="ja-JP" altLang="en-US"/>
                  <a:t>をとる手法</a:t>
                </a:r>
                <a:endParaRPr lang="en-US" altLang="ja-JP" dirty="0"/>
              </a:p>
              <a:p>
                <a:pPr lvl="1">
                  <a:lnSpc>
                    <a:spcPct val="100000"/>
                  </a:lnSpc>
                </a:pPr>
                <a:r>
                  <a:rPr lang="ja-JP" altLang="en-US"/>
                  <a:t>機械翻訳では文章中のトークン同士の関係性を計算</a:t>
                </a:r>
                <a:endParaRPr lang="en" altLang="ja-JP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ja-JP" dirty="0"/>
                  <a:t>【</a:t>
                </a:r>
                <a:r>
                  <a:rPr lang="ja-JP" altLang="en-US"/>
                  <a:t>例</a:t>
                </a:r>
                <a:r>
                  <a:rPr lang="en-US" altLang="ja-JP" dirty="0"/>
                  <a:t>】</a:t>
                </a:r>
                <a:r>
                  <a:rPr lang="en" altLang="ja-JP" dirty="0"/>
                  <a:t>A cat ate the meal because it was hungry</a:t>
                </a:r>
                <a:br>
                  <a:rPr lang="en" altLang="ja-JP" dirty="0"/>
                </a:br>
                <a:r>
                  <a:rPr lang="ja-JP" altLang="en-US"/>
                  <a:t>という文章中の「</a:t>
                </a:r>
                <a:r>
                  <a:rPr lang="en-US" altLang="ja-JP" dirty="0"/>
                  <a:t>it</a:t>
                </a:r>
                <a:r>
                  <a:rPr lang="ja-JP" altLang="en-US"/>
                  <a:t>」が何を指すかを探索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5B96CD1-BF06-2778-6140-387FF34AA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746" y="1299077"/>
                <a:ext cx="11972081" cy="5641550"/>
              </a:xfrm>
              <a:blipFill>
                <a:blip r:embed="rId2"/>
                <a:stretch>
                  <a:fillRect l="-1166" t="-24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EE6BAE-50E5-5712-F5E0-A69BDF72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38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242E0F-6B01-E1E7-F0A0-B888660C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Self Attention</a:t>
            </a:r>
            <a:r>
              <a:rPr lang="ja-JP" altLang="en-US"/>
              <a:t>（機械翻訳の例）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550A37-7086-36AC-7704-614D116D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998FDA-6C6D-6B87-B500-85B4796BA994}"/>
              </a:ext>
            </a:extLst>
          </p:cNvPr>
          <p:cNvSpPr txBox="1"/>
          <p:nvPr/>
        </p:nvSpPr>
        <p:spPr>
          <a:xfrm>
            <a:off x="1901633" y="2858378"/>
            <a:ext cx="146251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2800" dirty="0"/>
              <a:t>A</a:t>
            </a:r>
          </a:p>
          <a:p>
            <a:r>
              <a:rPr kumimoji="1" lang="en" altLang="ja-JP" sz="2800" dirty="0"/>
              <a:t>cat </a:t>
            </a:r>
          </a:p>
          <a:p>
            <a:r>
              <a:rPr kumimoji="1" lang="en" altLang="ja-JP" sz="2800" dirty="0"/>
              <a:t>ate </a:t>
            </a:r>
          </a:p>
          <a:p>
            <a:r>
              <a:rPr kumimoji="1" lang="en" altLang="ja-JP" sz="2800" dirty="0"/>
              <a:t>the </a:t>
            </a:r>
          </a:p>
          <a:p>
            <a:r>
              <a:rPr kumimoji="1" lang="en" altLang="ja-JP" sz="2800" dirty="0"/>
              <a:t>meal </a:t>
            </a:r>
          </a:p>
          <a:p>
            <a:r>
              <a:rPr kumimoji="1" lang="en" altLang="ja-JP" sz="2800" dirty="0"/>
              <a:t>because </a:t>
            </a:r>
          </a:p>
          <a:p>
            <a:r>
              <a:rPr kumimoji="1" lang="en" altLang="ja-JP" sz="2800" dirty="0"/>
              <a:t>it </a:t>
            </a:r>
          </a:p>
          <a:p>
            <a:r>
              <a:rPr kumimoji="1" lang="en" altLang="ja-JP" sz="2800" dirty="0"/>
              <a:t>was </a:t>
            </a:r>
          </a:p>
          <a:p>
            <a:r>
              <a:rPr kumimoji="1" lang="en" altLang="ja-JP" sz="2800" dirty="0"/>
              <a:t>hungry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198DDB-E1FF-6134-1D41-50AAA36572BD}"/>
              </a:ext>
            </a:extLst>
          </p:cNvPr>
          <p:cNvSpPr txBox="1"/>
          <p:nvPr/>
        </p:nvSpPr>
        <p:spPr>
          <a:xfrm>
            <a:off x="9344628" y="2813108"/>
            <a:ext cx="146251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2800" dirty="0">
                <a:solidFill>
                  <a:schemeClr val="bg2">
                    <a:lumMod val="75000"/>
                  </a:schemeClr>
                </a:solidFill>
              </a:rPr>
              <a:t>A</a:t>
            </a:r>
          </a:p>
          <a:p>
            <a:r>
              <a:rPr kumimoji="1" lang="en" altLang="ja-JP" sz="2800" dirty="0">
                <a:solidFill>
                  <a:schemeClr val="bg2">
                    <a:lumMod val="75000"/>
                  </a:schemeClr>
                </a:solidFill>
              </a:rPr>
              <a:t>cat </a:t>
            </a:r>
          </a:p>
          <a:p>
            <a:r>
              <a:rPr kumimoji="1" lang="en" altLang="ja-JP" sz="2800" dirty="0">
                <a:solidFill>
                  <a:schemeClr val="bg2">
                    <a:lumMod val="75000"/>
                  </a:schemeClr>
                </a:solidFill>
              </a:rPr>
              <a:t>ate </a:t>
            </a:r>
          </a:p>
          <a:p>
            <a:r>
              <a:rPr kumimoji="1" lang="en" altLang="ja-JP" sz="2800" dirty="0">
                <a:solidFill>
                  <a:schemeClr val="bg2">
                    <a:lumMod val="75000"/>
                  </a:schemeClr>
                </a:solidFill>
              </a:rPr>
              <a:t>the </a:t>
            </a:r>
          </a:p>
          <a:p>
            <a:r>
              <a:rPr kumimoji="1" lang="en" altLang="ja-JP" sz="2800" dirty="0">
                <a:solidFill>
                  <a:schemeClr val="bg2">
                    <a:lumMod val="75000"/>
                  </a:schemeClr>
                </a:solidFill>
              </a:rPr>
              <a:t>meal </a:t>
            </a:r>
          </a:p>
          <a:p>
            <a:r>
              <a:rPr kumimoji="1" lang="en" altLang="ja-JP" sz="2800" dirty="0">
                <a:solidFill>
                  <a:schemeClr val="bg2">
                    <a:lumMod val="75000"/>
                  </a:schemeClr>
                </a:solidFill>
              </a:rPr>
              <a:t>because </a:t>
            </a:r>
          </a:p>
          <a:p>
            <a:r>
              <a:rPr kumimoji="1" lang="en" altLang="ja-JP" sz="2800" dirty="0"/>
              <a:t>it</a:t>
            </a:r>
            <a:r>
              <a:rPr kumimoji="1" lang="en" altLang="ja-JP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kumimoji="1" lang="en" altLang="ja-JP" sz="2800" dirty="0">
                <a:solidFill>
                  <a:schemeClr val="bg2">
                    <a:lumMod val="75000"/>
                  </a:schemeClr>
                </a:solidFill>
              </a:rPr>
              <a:t>was </a:t>
            </a:r>
          </a:p>
          <a:p>
            <a:r>
              <a:rPr kumimoji="1" lang="en" altLang="ja-JP" sz="2800" dirty="0">
                <a:solidFill>
                  <a:schemeClr val="bg2">
                    <a:lumMod val="75000"/>
                  </a:schemeClr>
                </a:solidFill>
              </a:rPr>
              <a:t>hungry</a:t>
            </a:r>
            <a:endParaRPr kumimoji="1" lang="ja-JP" altLang="en-US" sz="280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9D0EF3B-2DCF-91CF-B46A-729802C906C9}"/>
              </a:ext>
            </a:extLst>
          </p:cNvPr>
          <p:cNvCxnSpPr>
            <a:cxnSpLocks/>
          </p:cNvCxnSpPr>
          <p:nvPr/>
        </p:nvCxnSpPr>
        <p:spPr>
          <a:xfrm>
            <a:off x="2558993" y="3105266"/>
            <a:ext cx="6731083" cy="25853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9B5FA5F-B367-3E94-29C8-C7DC430EC246}"/>
              </a:ext>
            </a:extLst>
          </p:cNvPr>
          <p:cNvCxnSpPr>
            <a:cxnSpLocks/>
          </p:cNvCxnSpPr>
          <p:nvPr/>
        </p:nvCxnSpPr>
        <p:spPr>
          <a:xfrm>
            <a:off x="2704123" y="3547551"/>
            <a:ext cx="6585953" cy="214305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CAC11A-5C1E-DDD3-2573-11229FABCDF0}"/>
              </a:ext>
            </a:extLst>
          </p:cNvPr>
          <p:cNvCxnSpPr>
            <a:cxnSpLocks/>
          </p:cNvCxnSpPr>
          <p:nvPr/>
        </p:nvCxnSpPr>
        <p:spPr>
          <a:xfrm>
            <a:off x="2704123" y="4036291"/>
            <a:ext cx="6585953" cy="16543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912499-5C46-B679-63AA-3748A3395327}"/>
              </a:ext>
            </a:extLst>
          </p:cNvPr>
          <p:cNvCxnSpPr>
            <a:cxnSpLocks/>
          </p:cNvCxnSpPr>
          <p:nvPr/>
        </p:nvCxnSpPr>
        <p:spPr>
          <a:xfrm>
            <a:off x="2704123" y="4411333"/>
            <a:ext cx="6585953" cy="1279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D7DC063-0B71-EEEE-D90A-FDCF053F1E75}"/>
              </a:ext>
            </a:extLst>
          </p:cNvPr>
          <p:cNvCxnSpPr>
            <a:cxnSpLocks/>
          </p:cNvCxnSpPr>
          <p:nvPr/>
        </p:nvCxnSpPr>
        <p:spPr>
          <a:xfrm>
            <a:off x="2900218" y="4853618"/>
            <a:ext cx="6389858" cy="8369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89B8B0CD-55FD-1AA3-82A6-672D7822181A}"/>
              </a:ext>
            </a:extLst>
          </p:cNvPr>
          <p:cNvCxnSpPr>
            <a:cxnSpLocks/>
          </p:cNvCxnSpPr>
          <p:nvPr/>
        </p:nvCxnSpPr>
        <p:spPr>
          <a:xfrm>
            <a:off x="3251200" y="5295903"/>
            <a:ext cx="6038876" cy="394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3988901-2DE6-E6AD-299A-314ABD493C71}"/>
              </a:ext>
            </a:extLst>
          </p:cNvPr>
          <p:cNvCxnSpPr>
            <a:cxnSpLocks/>
          </p:cNvCxnSpPr>
          <p:nvPr/>
        </p:nvCxnSpPr>
        <p:spPr>
          <a:xfrm>
            <a:off x="2433711" y="5690604"/>
            <a:ext cx="6856365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D91D9AB-FDF8-C2FA-92C0-01C3ABA778D1}"/>
              </a:ext>
            </a:extLst>
          </p:cNvPr>
          <p:cNvCxnSpPr>
            <a:cxnSpLocks/>
          </p:cNvCxnSpPr>
          <p:nvPr/>
        </p:nvCxnSpPr>
        <p:spPr>
          <a:xfrm flipV="1">
            <a:off x="2704123" y="5690604"/>
            <a:ext cx="6585953" cy="488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BCABD02-A9BB-18DF-E654-556592E1C80E}"/>
              </a:ext>
            </a:extLst>
          </p:cNvPr>
          <p:cNvCxnSpPr>
            <a:cxnSpLocks/>
          </p:cNvCxnSpPr>
          <p:nvPr/>
        </p:nvCxnSpPr>
        <p:spPr>
          <a:xfrm flipV="1">
            <a:off x="3332753" y="5690605"/>
            <a:ext cx="5957323" cy="9310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27F54918-CFEB-09DA-C2C6-14B56360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6" y="1299078"/>
            <a:ext cx="11972081" cy="1707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【</a:t>
            </a:r>
            <a:r>
              <a:rPr lang="ja-JP" altLang="en-US"/>
              <a:t>例</a:t>
            </a:r>
            <a:r>
              <a:rPr lang="en-US" altLang="ja-JP" dirty="0"/>
              <a:t>】</a:t>
            </a:r>
            <a:r>
              <a:rPr kumimoji="1" lang="en" altLang="ja-JP" dirty="0"/>
              <a:t>A cat ate the meal because it was hungry</a:t>
            </a:r>
          </a:p>
          <a:p>
            <a:pPr marL="0" indent="0">
              <a:buNone/>
            </a:pPr>
            <a:r>
              <a:rPr lang="ja-JP" altLang="en-US"/>
              <a:t>　</a:t>
            </a:r>
            <a:r>
              <a:rPr lang="en-US" altLang="ja-JP" dirty="0"/>
              <a:t>		</a:t>
            </a:r>
            <a:r>
              <a:rPr lang="ja-JP" altLang="en-US"/>
              <a:t>という文章中の「</a:t>
            </a:r>
            <a:r>
              <a:rPr lang="en-US" altLang="ja-JP" dirty="0"/>
              <a:t>it</a:t>
            </a:r>
            <a:r>
              <a:rPr lang="ja-JP" altLang="en-US"/>
              <a:t>」が何を指すかを探索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7EF2F-16AC-2AA8-5191-FEDC9119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機構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493B3C-14E2-656C-2781-7C317B5D2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/>
              <a:t>前処理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/>
              <a:t>Multi-Head Attention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フィードフォワードネットワーク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600B94-CFBD-2C8B-0049-4CFA4ECA1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02D447-F7F4-BB39-6A6E-A4C6B092C227}"/>
              </a:ext>
            </a:extLst>
          </p:cNvPr>
          <p:cNvSpPr/>
          <p:nvPr/>
        </p:nvSpPr>
        <p:spPr>
          <a:xfrm>
            <a:off x="104173" y="2781260"/>
            <a:ext cx="7149034" cy="887358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109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C8330-16AF-F95E-95A7-DC4DF41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Transformer</a:t>
            </a:r>
            <a:r>
              <a:rPr kumimoji="1" lang="ja-JP" altLang="en-US"/>
              <a:t>の全体像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E7D896-C281-E3BE-8629-7248A931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33AAC9-84EB-3F52-F9F7-A48047B798AC}"/>
              </a:ext>
            </a:extLst>
          </p:cNvPr>
          <p:cNvSpPr/>
          <p:nvPr/>
        </p:nvSpPr>
        <p:spPr>
          <a:xfrm>
            <a:off x="2933933" y="2682330"/>
            <a:ext cx="2272665" cy="29783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3C782B-957B-C4ED-13F8-3AB6518A9632}"/>
              </a:ext>
            </a:extLst>
          </p:cNvPr>
          <p:cNvSpPr/>
          <p:nvPr/>
        </p:nvSpPr>
        <p:spPr>
          <a:xfrm>
            <a:off x="3395745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BF8A69-2702-8197-6C97-8D38AA1C15DA}"/>
              </a:ext>
            </a:extLst>
          </p:cNvPr>
          <p:cNvSpPr/>
          <p:nvPr/>
        </p:nvSpPr>
        <p:spPr>
          <a:xfrm>
            <a:off x="3395746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2454B4-A626-C9A6-E138-D5C008307A21}"/>
              </a:ext>
            </a:extLst>
          </p:cNvPr>
          <p:cNvSpPr/>
          <p:nvPr/>
        </p:nvSpPr>
        <p:spPr>
          <a:xfrm>
            <a:off x="5954103" y="1658296"/>
            <a:ext cx="2272665" cy="40023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C16D47-883D-0377-5376-CD15792C95CC}"/>
              </a:ext>
            </a:extLst>
          </p:cNvPr>
          <p:cNvSpPr/>
          <p:nvPr/>
        </p:nvSpPr>
        <p:spPr>
          <a:xfrm>
            <a:off x="3395745" y="3493779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6C3EE6-4E4B-BBD1-B531-31A0A1F06F97}"/>
              </a:ext>
            </a:extLst>
          </p:cNvPr>
          <p:cNvSpPr/>
          <p:nvPr/>
        </p:nvSpPr>
        <p:spPr>
          <a:xfrm>
            <a:off x="3395745" y="296216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C75190-1890-67B9-316F-C3CBAA298B1E}"/>
              </a:ext>
            </a:extLst>
          </p:cNvPr>
          <p:cNvSpPr/>
          <p:nvPr/>
        </p:nvSpPr>
        <p:spPr>
          <a:xfrm>
            <a:off x="6411266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39A8A9-8FA1-148A-2EA9-A0B2E6186D7F}"/>
              </a:ext>
            </a:extLst>
          </p:cNvPr>
          <p:cNvSpPr/>
          <p:nvPr/>
        </p:nvSpPr>
        <p:spPr>
          <a:xfrm>
            <a:off x="6411267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B69954-29C7-E732-D586-400C826BEC76}"/>
              </a:ext>
            </a:extLst>
          </p:cNvPr>
          <p:cNvSpPr/>
          <p:nvPr/>
        </p:nvSpPr>
        <p:spPr>
          <a:xfrm>
            <a:off x="6411265" y="3491245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C8A6C94-53CA-A66A-079D-CAEDC13495DD}"/>
              </a:ext>
            </a:extLst>
          </p:cNvPr>
          <p:cNvSpPr/>
          <p:nvPr/>
        </p:nvSpPr>
        <p:spPr>
          <a:xfrm>
            <a:off x="6411265" y="295836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779FA6-A696-C85F-E286-AB271876611F}"/>
              </a:ext>
            </a:extLst>
          </p:cNvPr>
          <p:cNvSpPr/>
          <p:nvPr/>
        </p:nvSpPr>
        <p:spPr>
          <a:xfrm>
            <a:off x="6411266" y="2337556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A581F0-7F10-03A3-A755-15E56DEB9ECB}"/>
              </a:ext>
            </a:extLst>
          </p:cNvPr>
          <p:cNvSpPr/>
          <p:nvPr/>
        </p:nvSpPr>
        <p:spPr>
          <a:xfrm>
            <a:off x="6411265" y="180467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ED69C6B-9848-F951-FECD-260BD29CF302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H="1" flipV="1">
            <a:off x="4070264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19B44C-F524-2998-71DC-C8C1D293E27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4070264" y="3306936"/>
            <a:ext cx="0" cy="1868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F5EAF-F6C0-29EB-41B5-2848A49ED4F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4070264" y="3838553"/>
            <a:ext cx="0" cy="373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EE6D3E5C-C6B4-8FE7-3569-19BB02F49D6C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rot="16200000" flipH="1">
            <a:off x="5141095" y="1891330"/>
            <a:ext cx="873857" cy="3015520"/>
          </a:xfrm>
          <a:prstGeom prst="bentConnector5">
            <a:avLst>
              <a:gd name="adj1" fmla="val -53232"/>
              <a:gd name="adj2" fmla="val 50000"/>
              <a:gd name="adj3" fmla="val 11798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EF499F5D-5AF6-D1AD-C9A1-131E0830E9DF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3273585" y="3256710"/>
            <a:ext cx="918841" cy="674519"/>
          </a:xfrm>
          <a:prstGeom prst="bentConnector4">
            <a:avLst>
              <a:gd name="adj1" fmla="val -644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論理和 43">
            <a:extLst>
              <a:ext uri="{FF2B5EF4-FFF2-40B4-BE49-F238E27FC236}">
                <a16:creationId xmlns:a16="http://schemas.microsoft.com/office/drawing/2014/main" id="{E4E6A752-CD47-FA7A-364E-D70D215AC529}"/>
              </a:ext>
            </a:extLst>
          </p:cNvPr>
          <p:cNvSpPr/>
          <p:nvPr/>
        </p:nvSpPr>
        <p:spPr>
          <a:xfrm>
            <a:off x="3909946" y="5744717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576B16F5-D427-8F03-4036-803DCB10290E}"/>
              </a:ext>
            </a:extLst>
          </p:cNvPr>
          <p:cNvSpPr/>
          <p:nvPr/>
        </p:nvSpPr>
        <p:spPr>
          <a:xfrm>
            <a:off x="2491509" y="5681754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327D9A39-D51E-29CF-76BA-7A552FC1722F}"/>
              </a:ext>
            </a:extLst>
          </p:cNvPr>
          <p:cNvSpPr/>
          <p:nvPr/>
        </p:nvSpPr>
        <p:spPr>
          <a:xfrm>
            <a:off x="2495999" y="5803152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242F56D-1455-968E-10F4-25F2C754EE8E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2933930" y="5905034"/>
            <a:ext cx="97601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25AF4A7-6069-39C4-839C-DE50D9164B41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flipV="1">
            <a:off x="4070263" y="5112184"/>
            <a:ext cx="2" cy="632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25EA5A41-57CF-F4C1-D971-FDFD22131D8A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3150104" y="4630268"/>
            <a:ext cx="1165801" cy="674518"/>
          </a:xfrm>
          <a:prstGeom prst="bentConnector4">
            <a:avLst>
              <a:gd name="adj1" fmla="val 2200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カギ線コネクタ 69">
            <a:extLst>
              <a:ext uri="{FF2B5EF4-FFF2-40B4-BE49-F238E27FC236}">
                <a16:creationId xmlns:a16="http://schemas.microsoft.com/office/drawing/2014/main" id="{B0E9D042-1EC1-EA42-E640-73A90D68CE0F}"/>
              </a:ext>
            </a:extLst>
          </p:cNvPr>
          <p:cNvCxnSpPr>
            <a:cxnSpLocks/>
          </p:cNvCxnSpPr>
          <p:nvPr/>
        </p:nvCxnSpPr>
        <p:spPr>
          <a:xfrm rot="10800000">
            <a:off x="3624459" y="5138124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79F37831-6FA3-D276-CF1C-09AE959B088B}"/>
              </a:ext>
            </a:extLst>
          </p:cNvPr>
          <p:cNvCxnSpPr>
            <a:cxnSpLocks/>
          </p:cNvCxnSpPr>
          <p:nvPr/>
        </p:nvCxnSpPr>
        <p:spPr>
          <a:xfrm flipV="1">
            <a:off x="4070263" y="5138124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B3BA89A-539D-50F6-8D74-43935D923F1D}"/>
              </a:ext>
            </a:extLst>
          </p:cNvPr>
          <p:cNvCxnSpPr>
            <a:cxnSpLocks/>
          </p:cNvCxnSpPr>
          <p:nvPr/>
        </p:nvCxnSpPr>
        <p:spPr>
          <a:xfrm flipV="1">
            <a:off x="6743721" y="3841021"/>
            <a:ext cx="0" cy="1394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論理和 87">
            <a:extLst>
              <a:ext uri="{FF2B5EF4-FFF2-40B4-BE49-F238E27FC236}">
                <a16:creationId xmlns:a16="http://schemas.microsoft.com/office/drawing/2014/main" id="{25F79365-D10F-89CC-00E2-8C4295EBD289}"/>
              </a:ext>
            </a:extLst>
          </p:cNvPr>
          <p:cNvSpPr/>
          <p:nvPr/>
        </p:nvSpPr>
        <p:spPr>
          <a:xfrm>
            <a:off x="6925469" y="5742763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86A389D-F632-35E7-11DF-DE9CA406A1D3}"/>
              </a:ext>
            </a:extLst>
          </p:cNvPr>
          <p:cNvSpPr/>
          <p:nvPr/>
        </p:nvSpPr>
        <p:spPr>
          <a:xfrm>
            <a:off x="8217123" y="5679800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B464F58B-8743-2F58-5574-0374771C0D36}"/>
              </a:ext>
            </a:extLst>
          </p:cNvPr>
          <p:cNvSpPr/>
          <p:nvPr/>
        </p:nvSpPr>
        <p:spPr>
          <a:xfrm>
            <a:off x="8221613" y="5801198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63A6C159-83BD-C2B3-B4E4-EEA905270041}"/>
              </a:ext>
            </a:extLst>
          </p:cNvPr>
          <p:cNvCxnSpPr>
            <a:cxnSpLocks/>
            <a:stCxn id="89" idx="2"/>
            <a:endCxn id="88" idx="6"/>
          </p:cNvCxnSpPr>
          <p:nvPr/>
        </p:nvCxnSpPr>
        <p:spPr>
          <a:xfrm flipH="1">
            <a:off x="7246103" y="5903080"/>
            <a:ext cx="9710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564D5A1-5FF5-22E1-AE6B-B2016AE6ADC2}"/>
              </a:ext>
            </a:extLst>
          </p:cNvPr>
          <p:cNvCxnSpPr>
            <a:cxnSpLocks/>
            <a:stCxn id="88" idx="0"/>
            <a:endCxn id="15" idx="2"/>
          </p:cNvCxnSpPr>
          <p:nvPr/>
        </p:nvCxnSpPr>
        <p:spPr>
          <a:xfrm flipV="1">
            <a:off x="7085786" y="5112184"/>
            <a:ext cx="0" cy="6305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D5E66F64-69C1-3C4A-98C1-E2102D2A2CF2}"/>
              </a:ext>
            </a:extLst>
          </p:cNvPr>
          <p:cNvCxnSpPr>
            <a:cxnSpLocks/>
          </p:cNvCxnSpPr>
          <p:nvPr/>
        </p:nvCxnSpPr>
        <p:spPr>
          <a:xfrm flipV="1">
            <a:off x="7073651" y="5121587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>
            <a:extLst>
              <a:ext uri="{FF2B5EF4-FFF2-40B4-BE49-F238E27FC236}">
                <a16:creationId xmlns:a16="http://schemas.microsoft.com/office/drawing/2014/main" id="{FA767CBB-ADB7-34B1-2D5A-E66F576E051E}"/>
              </a:ext>
            </a:extLst>
          </p:cNvPr>
          <p:cNvCxnSpPr>
            <a:cxnSpLocks/>
          </p:cNvCxnSpPr>
          <p:nvPr/>
        </p:nvCxnSpPr>
        <p:spPr>
          <a:xfrm rot="10800000">
            <a:off x="6627843" y="5122059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>
            <a:extLst>
              <a:ext uri="{FF2B5EF4-FFF2-40B4-BE49-F238E27FC236}">
                <a16:creationId xmlns:a16="http://schemas.microsoft.com/office/drawing/2014/main" id="{DE9A6018-8CDD-1415-9035-3ED04674273A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6841757" y="4624914"/>
            <a:ext cx="1158834" cy="678258"/>
          </a:xfrm>
          <a:prstGeom prst="bentConnector4">
            <a:avLst>
              <a:gd name="adj1" fmla="val 2246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カギ線コネクタ 106">
            <a:extLst>
              <a:ext uri="{FF2B5EF4-FFF2-40B4-BE49-F238E27FC236}">
                <a16:creationId xmlns:a16="http://schemas.microsoft.com/office/drawing/2014/main" id="{A9DF46E8-342E-65D2-90A7-A74FA9CA77C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7077626" y="3868690"/>
            <a:ext cx="351709" cy="335391"/>
          </a:xfrm>
          <a:prstGeom prst="bentConnector3">
            <a:avLst>
              <a:gd name="adj1" fmla="val 44852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カギ線コネクタ 118">
            <a:extLst>
              <a:ext uri="{FF2B5EF4-FFF2-40B4-BE49-F238E27FC236}">
                <a16:creationId xmlns:a16="http://schemas.microsoft.com/office/drawing/2014/main" id="{CD576ADC-6E6A-E6C6-156E-6EFD081416CD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6935563" y="3285621"/>
            <a:ext cx="979611" cy="669867"/>
          </a:xfrm>
          <a:prstGeom prst="bentConnector4">
            <a:avLst>
              <a:gd name="adj1" fmla="val -2517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4CDED3A0-ED81-A19C-EFCD-15C7C8E54801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7085785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78255431-A899-4871-060E-5E838419A173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7085784" y="3303135"/>
            <a:ext cx="0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1A1AC18-D284-1462-D8AB-D28B8DCB6CF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7085784" y="2682330"/>
            <a:ext cx="1" cy="276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F7C8101B-6F5B-2D6A-A3E9-F3A42BE71679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7085784" y="2149446"/>
            <a:ext cx="1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3A2AF2F8-665C-CCAB-E415-FD2F4588970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6987757" y="2079736"/>
            <a:ext cx="875222" cy="669868"/>
          </a:xfrm>
          <a:prstGeom prst="bentConnector4">
            <a:avLst>
              <a:gd name="adj1" fmla="val 744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E78BE501-6F2E-32CC-9EBF-CD3680B26FE5}"/>
              </a:ext>
            </a:extLst>
          </p:cNvPr>
          <p:cNvSpPr/>
          <p:nvPr/>
        </p:nvSpPr>
        <p:spPr>
          <a:xfrm>
            <a:off x="6407526" y="1022815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7C144DF6-9B7A-CAE2-4C67-241447EE388C}"/>
              </a:ext>
            </a:extLst>
          </p:cNvPr>
          <p:cNvSpPr txBox="1"/>
          <p:nvPr/>
        </p:nvSpPr>
        <p:spPr>
          <a:xfrm>
            <a:off x="6613380" y="104693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CF4098F-B31B-FF2A-527D-3A0C0363224F}"/>
              </a:ext>
            </a:extLst>
          </p:cNvPr>
          <p:cNvSpPr/>
          <p:nvPr/>
        </p:nvSpPr>
        <p:spPr>
          <a:xfrm>
            <a:off x="8209986" y="1023606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4D89E6F-C994-961F-5E38-E10BE372FD15}"/>
              </a:ext>
            </a:extLst>
          </p:cNvPr>
          <p:cNvSpPr txBox="1"/>
          <p:nvPr/>
        </p:nvSpPr>
        <p:spPr>
          <a:xfrm>
            <a:off x="8270361" y="1044411"/>
            <a:ext cx="122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Softmax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FCE3965F-88D8-2679-5208-9DE95D98019A}"/>
              </a:ext>
            </a:extLst>
          </p:cNvPr>
          <p:cNvCxnSpPr>
            <a:cxnSpLocks/>
            <a:stCxn id="19" idx="0"/>
            <a:endCxn id="140" idx="2"/>
          </p:cNvCxnSpPr>
          <p:nvPr/>
        </p:nvCxnSpPr>
        <p:spPr>
          <a:xfrm flipH="1" flipV="1">
            <a:off x="7082045" y="1399191"/>
            <a:ext cx="3739" cy="405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DC783565-734B-5571-D1BF-0CB85EA3B591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>
            <a:off x="7756563" y="1211003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5656AC2-8885-E33E-8823-42C9864916D2}"/>
              </a:ext>
            </a:extLst>
          </p:cNvPr>
          <p:cNvCxnSpPr>
            <a:cxnSpLocks/>
          </p:cNvCxnSpPr>
          <p:nvPr/>
        </p:nvCxnSpPr>
        <p:spPr>
          <a:xfrm>
            <a:off x="9559023" y="1218949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DB05DED8-8932-C425-A3C5-E8A72FE127BB}"/>
              </a:ext>
            </a:extLst>
          </p:cNvPr>
          <p:cNvSpPr txBox="1"/>
          <p:nvPr/>
        </p:nvSpPr>
        <p:spPr>
          <a:xfrm>
            <a:off x="10012446" y="1023583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B0AEDFA-FF7B-1B6D-1017-DD30C18F4910}"/>
              </a:ext>
            </a:extLst>
          </p:cNvPr>
          <p:cNvSpPr/>
          <p:nvPr/>
        </p:nvSpPr>
        <p:spPr>
          <a:xfrm>
            <a:off x="3249105" y="6267468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DFA1CFFF-38F1-13EE-57EA-7E7F2435CF6E}"/>
              </a:ext>
            </a:extLst>
          </p:cNvPr>
          <p:cNvSpPr txBox="1"/>
          <p:nvPr/>
        </p:nvSpPr>
        <p:spPr>
          <a:xfrm>
            <a:off x="3274681" y="6296025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98BD3691-95C2-E15C-7705-48A96535DB1A}"/>
              </a:ext>
            </a:extLst>
          </p:cNvPr>
          <p:cNvSpPr/>
          <p:nvPr/>
        </p:nvSpPr>
        <p:spPr>
          <a:xfrm>
            <a:off x="6272813" y="6265795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D29D3112-6DA9-AC75-AC74-C8B9FB3CA474}"/>
              </a:ext>
            </a:extLst>
          </p:cNvPr>
          <p:cNvSpPr txBox="1"/>
          <p:nvPr/>
        </p:nvSpPr>
        <p:spPr>
          <a:xfrm>
            <a:off x="6290000" y="6289036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C2BEF4B9-F324-0455-FA8D-BB23A56941F7}"/>
              </a:ext>
            </a:extLst>
          </p:cNvPr>
          <p:cNvCxnSpPr>
            <a:cxnSpLocks/>
            <a:stCxn id="158" idx="0"/>
            <a:endCxn id="44" idx="4"/>
          </p:cNvCxnSpPr>
          <p:nvPr/>
        </p:nvCxnSpPr>
        <p:spPr>
          <a:xfrm flipV="1">
            <a:off x="4066725" y="6065351"/>
            <a:ext cx="3538" cy="2306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A6DC8695-04B0-5AC4-465C-F6301C28A788}"/>
              </a:ext>
            </a:extLst>
          </p:cNvPr>
          <p:cNvCxnSpPr>
            <a:cxnSpLocks/>
            <a:stCxn id="159" idx="0"/>
            <a:endCxn id="88" idx="4"/>
          </p:cNvCxnSpPr>
          <p:nvPr/>
        </p:nvCxnSpPr>
        <p:spPr>
          <a:xfrm flipH="1" flipV="1">
            <a:off x="7085786" y="6063397"/>
            <a:ext cx="4648" cy="2023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/>
              <p:nvPr/>
            </p:nvSpPr>
            <p:spPr>
              <a:xfrm>
                <a:off x="2155572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72" y="4767409"/>
                <a:ext cx="662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/>
              <p:nvPr/>
            </p:nvSpPr>
            <p:spPr>
              <a:xfrm>
                <a:off x="8341396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396" y="4767409"/>
                <a:ext cx="6623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304C3EA-D275-3174-F412-3E8ACCACB8D4}"/>
              </a:ext>
            </a:extLst>
          </p:cNvPr>
          <p:cNvSpPr/>
          <p:nvPr/>
        </p:nvSpPr>
        <p:spPr>
          <a:xfrm>
            <a:off x="3249105" y="3397190"/>
            <a:ext cx="1619675" cy="531618"/>
          </a:xfrm>
          <a:prstGeom prst="rect">
            <a:avLst/>
          </a:prstGeom>
          <a:noFill/>
          <a:ln w="101600">
            <a:solidFill>
              <a:srgbClr val="FF0000">
                <a:alpha val="7985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7193E2D-29CD-2F85-9920-5304F6B6FC86}"/>
              </a:ext>
            </a:extLst>
          </p:cNvPr>
          <p:cNvSpPr/>
          <p:nvPr/>
        </p:nvSpPr>
        <p:spPr>
          <a:xfrm>
            <a:off x="6289796" y="2253104"/>
            <a:ext cx="1601274" cy="531618"/>
          </a:xfrm>
          <a:prstGeom prst="rect">
            <a:avLst/>
          </a:prstGeom>
          <a:noFill/>
          <a:ln w="101600">
            <a:solidFill>
              <a:srgbClr val="FF0000">
                <a:alpha val="79851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2896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64E99-7274-DEE0-0394-AFB63F9A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seq2seq[2014]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1B3539-1615-301C-38C6-450AB3E8E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時系列データから別の時系列データへ変換</a:t>
            </a:r>
            <a:endParaRPr kumimoji="1" lang="en-US" altLang="ja-JP" dirty="0"/>
          </a:p>
          <a:p>
            <a:pPr lvl="1"/>
            <a:r>
              <a:rPr kumimoji="1" lang="ja-JP" altLang="en-US"/>
              <a:t>エンコーダ：入力データから埋め込みを生成</a:t>
            </a:r>
            <a:endParaRPr kumimoji="1" lang="en-US" altLang="ja-JP" dirty="0"/>
          </a:p>
          <a:p>
            <a:pPr lvl="1"/>
            <a:r>
              <a:rPr lang="ja-JP" altLang="en-US"/>
              <a:t>デコーダ　：埋め込みから時系列データを生成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F9CF2BD-F087-89FB-B8E8-8995E5B4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32DCD7-9264-34D7-9E92-A7374A658C27}"/>
              </a:ext>
            </a:extLst>
          </p:cNvPr>
          <p:cNvSpPr txBox="1"/>
          <p:nvPr/>
        </p:nvSpPr>
        <p:spPr>
          <a:xfrm>
            <a:off x="3269391" y="6223027"/>
            <a:ext cx="57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※[BOS]</a:t>
            </a:r>
            <a:r>
              <a:rPr kumimoji="1" lang="ja-JP" altLang="en-US" sz="2000"/>
              <a:t>：文章の始まり，</a:t>
            </a:r>
            <a:r>
              <a:rPr kumimoji="1" lang="en-US" altLang="ja-JP" sz="2000" dirty="0"/>
              <a:t>[EOS]</a:t>
            </a:r>
            <a:r>
              <a:rPr kumimoji="1" lang="ja-JP" altLang="en-US" sz="2000"/>
              <a:t>：文章の終わり</a:t>
            </a:r>
          </a:p>
          <a:p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68056A-998C-4DDE-D8C1-A1F15DF2F19C}"/>
              </a:ext>
            </a:extLst>
          </p:cNvPr>
          <p:cNvSpPr txBox="1"/>
          <p:nvPr/>
        </p:nvSpPr>
        <p:spPr>
          <a:xfrm>
            <a:off x="229357" y="3036160"/>
            <a:ext cx="3420496" cy="476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例：翻訳タスク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5D3F515-7A8C-4D21-BB07-96F6FB5046F9}"/>
              </a:ext>
            </a:extLst>
          </p:cNvPr>
          <p:cNvGrpSpPr/>
          <p:nvPr/>
        </p:nvGrpSpPr>
        <p:grpSpPr>
          <a:xfrm>
            <a:off x="370389" y="3512263"/>
            <a:ext cx="11356226" cy="2522567"/>
            <a:chOff x="370389" y="3512263"/>
            <a:chExt cx="11356226" cy="252256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800536BF-24C8-A37A-F8E9-FFC861A16527}"/>
                </a:ext>
              </a:extLst>
            </p:cNvPr>
            <p:cNvGrpSpPr/>
            <p:nvPr/>
          </p:nvGrpSpPr>
          <p:grpSpPr>
            <a:xfrm>
              <a:off x="370389" y="3512263"/>
              <a:ext cx="11356226" cy="2522567"/>
              <a:chOff x="370389" y="3512263"/>
              <a:chExt cx="11356226" cy="2522567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BD1467B2-AF46-9303-8257-6976173A03AC}"/>
                  </a:ext>
                </a:extLst>
              </p:cNvPr>
              <p:cNvGrpSpPr/>
              <p:nvPr/>
            </p:nvGrpSpPr>
            <p:grpSpPr>
              <a:xfrm>
                <a:off x="370389" y="3512263"/>
                <a:ext cx="11356226" cy="2522567"/>
                <a:chOff x="172856" y="3386540"/>
                <a:chExt cx="11356226" cy="2522567"/>
              </a:xfrm>
            </p:grpSpPr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5A66D237-B394-F8E4-21D5-A5148CA0D5BF}"/>
                    </a:ext>
                  </a:extLst>
                </p:cNvPr>
                <p:cNvSpPr txBox="1"/>
                <p:nvPr/>
              </p:nvSpPr>
              <p:spPr>
                <a:xfrm>
                  <a:off x="273414" y="3404195"/>
                  <a:ext cx="152556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000">
                      <a:solidFill>
                        <a:srgbClr val="FF0000"/>
                      </a:solidFill>
                    </a:rPr>
                    <a:t>エンコーダ</a:t>
                  </a:r>
                </a:p>
              </p:txBody>
            </p:sp>
            <p:grpSp>
              <p:nvGrpSpPr>
                <p:cNvPr id="16" name="グループ化 15">
                  <a:extLst>
                    <a:ext uri="{FF2B5EF4-FFF2-40B4-BE49-F238E27FC236}">
                      <a16:creationId xmlns:a16="http://schemas.microsoft.com/office/drawing/2014/main" id="{98EAE19D-AB7F-03BA-DB5C-9F3F445CC755}"/>
                    </a:ext>
                  </a:extLst>
                </p:cNvPr>
                <p:cNvGrpSpPr/>
                <p:nvPr/>
              </p:nvGrpSpPr>
              <p:grpSpPr>
                <a:xfrm>
                  <a:off x="5908817" y="3386540"/>
                  <a:ext cx="5620265" cy="2522567"/>
                  <a:chOff x="5973743" y="3367391"/>
                  <a:chExt cx="5620265" cy="2522567"/>
                </a:xfrm>
              </p:grpSpPr>
              <p:grpSp>
                <p:nvGrpSpPr>
                  <p:cNvPr id="64" name="グループ化 63">
                    <a:extLst>
                      <a:ext uri="{FF2B5EF4-FFF2-40B4-BE49-F238E27FC236}">
                        <a16:creationId xmlns:a16="http://schemas.microsoft.com/office/drawing/2014/main" id="{AA91C897-0D75-5C26-684D-B7D690AD1E7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048142" y="3936915"/>
                    <a:ext cx="4204311" cy="1094602"/>
                    <a:chOff x="460447" y="3730418"/>
                    <a:chExt cx="7359088" cy="1915961"/>
                  </a:xfrm>
                </p:grpSpPr>
                <p:sp>
                  <p:nvSpPr>
                    <p:cNvPr id="72" name="角丸四角形 71">
                      <a:extLst>
                        <a:ext uri="{FF2B5EF4-FFF2-40B4-BE49-F238E27FC236}">
                          <a16:creationId xmlns:a16="http://schemas.microsoft.com/office/drawing/2014/main" id="{34B7FF38-EE23-6162-E230-BA83AA8B57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99620" y="4920515"/>
                      <a:ext cx="1414021" cy="725864"/>
                    </a:xfrm>
                    <a:prstGeom prst="roundRect">
                      <a:avLst/>
                    </a:prstGeom>
                    <a:noFill/>
                    <a:ln w="317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cxnSp>
                  <p:nvCxnSpPr>
                    <p:cNvPr id="73" name="直線矢印コネクタ 72">
                      <a:extLst>
                        <a:ext uri="{FF2B5EF4-FFF2-40B4-BE49-F238E27FC236}">
                          <a16:creationId xmlns:a16="http://schemas.microsoft.com/office/drawing/2014/main" id="{B67BE760-C875-48B6-AAF7-4E0BAA4C1AAD}"/>
                        </a:ext>
                      </a:extLst>
                    </p:cNvPr>
                    <p:cNvCxnSpPr>
                      <a:cxnSpLocks noChangeAspect="1"/>
                      <a:stCxn id="72" idx="0"/>
                    </p:cNvCxnSpPr>
                    <p:nvPr/>
                  </p:nvCxnSpPr>
                  <p:spPr>
                    <a:xfrm flipV="1">
                      <a:off x="1206631" y="4410548"/>
                      <a:ext cx="0" cy="509967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4" name="角丸四角形 73">
                      <a:extLst>
                        <a:ext uri="{FF2B5EF4-FFF2-40B4-BE49-F238E27FC236}">
                          <a16:creationId xmlns:a16="http://schemas.microsoft.com/office/drawing/2014/main" id="{F263887D-F431-70D9-EC9B-C944443EA6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468252" y="4920515"/>
                      <a:ext cx="1414021" cy="725864"/>
                    </a:xfrm>
                    <a:prstGeom prst="roundRect">
                      <a:avLst/>
                    </a:prstGeom>
                    <a:noFill/>
                    <a:ln w="317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75" name="角丸四角形 74">
                      <a:extLst>
                        <a:ext uri="{FF2B5EF4-FFF2-40B4-BE49-F238E27FC236}">
                          <a16:creationId xmlns:a16="http://schemas.microsoft.com/office/drawing/2014/main" id="{E8073150-E181-05D7-3677-AF2BC1CC0BF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436883" y="4920515"/>
                      <a:ext cx="1414021" cy="725864"/>
                    </a:xfrm>
                    <a:prstGeom prst="roundRect">
                      <a:avLst/>
                    </a:prstGeom>
                    <a:noFill/>
                    <a:ln w="317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76" name="角丸四角形 75">
                      <a:extLst>
                        <a:ext uri="{FF2B5EF4-FFF2-40B4-BE49-F238E27FC236}">
                          <a16:creationId xmlns:a16="http://schemas.microsoft.com/office/drawing/2014/main" id="{83F926EF-B00C-612A-4AE3-3AEF74DD8A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405514" y="4920515"/>
                      <a:ext cx="1414021" cy="725864"/>
                    </a:xfrm>
                    <a:prstGeom prst="roundRect">
                      <a:avLst/>
                    </a:prstGeom>
                    <a:noFill/>
                    <a:ln w="317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cxnSp>
                  <p:nvCxnSpPr>
                    <p:cNvPr id="77" name="直線矢印コネクタ 76">
                      <a:extLst>
                        <a:ext uri="{FF2B5EF4-FFF2-40B4-BE49-F238E27FC236}">
                          <a16:creationId xmlns:a16="http://schemas.microsoft.com/office/drawing/2014/main" id="{E817A353-CBA9-C1FC-0734-8DB90553143D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3176833" y="4410547"/>
                      <a:ext cx="0" cy="509967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直線矢印コネクタ 77">
                      <a:extLst>
                        <a:ext uri="{FF2B5EF4-FFF2-40B4-BE49-F238E27FC236}">
                          <a16:creationId xmlns:a16="http://schemas.microsoft.com/office/drawing/2014/main" id="{5C6800C0-3C35-399B-38F0-AC2AF5E16BAE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5143893" y="4410547"/>
                      <a:ext cx="0" cy="509967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直線矢印コネクタ 78">
                      <a:extLst>
                        <a:ext uri="{FF2B5EF4-FFF2-40B4-BE49-F238E27FC236}">
                          <a16:creationId xmlns:a16="http://schemas.microsoft.com/office/drawing/2014/main" id="{F0F844DA-DB7D-E442-F79B-25C7B11DD491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7112524" y="4410547"/>
                      <a:ext cx="0" cy="509967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0" name="テキスト ボックス 79">
                      <a:extLst>
                        <a:ext uri="{FF2B5EF4-FFF2-40B4-BE49-F238E27FC236}">
                          <a16:creationId xmlns:a16="http://schemas.microsoft.com/office/drawing/2014/main" id="{3858A7D8-2CBB-1C96-0968-0486E53CFC48}"/>
                        </a:ext>
                      </a:extLst>
                    </p:cNvPr>
                    <p:cNvSpPr txBox="1">
                      <a:spLocks noChangeAspect="1"/>
                    </p:cNvSpPr>
                    <p:nvPr/>
                  </p:nvSpPr>
                  <p:spPr>
                    <a:xfrm>
                      <a:off x="460447" y="3733483"/>
                      <a:ext cx="1551900" cy="8080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ja-JP" altLang="en-US" sz="2400"/>
                        <a:t>これ</a:t>
                      </a:r>
                    </a:p>
                  </p:txBody>
                </p:sp>
                <p:sp>
                  <p:nvSpPr>
                    <p:cNvPr id="81" name="テキスト ボックス 80">
                      <a:extLst>
                        <a:ext uri="{FF2B5EF4-FFF2-40B4-BE49-F238E27FC236}">
                          <a16:creationId xmlns:a16="http://schemas.microsoft.com/office/drawing/2014/main" id="{B5E799E6-3B5A-01D5-EA0E-F077D40F96CC}"/>
                        </a:ext>
                      </a:extLst>
                    </p:cNvPr>
                    <p:cNvSpPr txBox="1">
                      <a:spLocks noChangeAspect="1"/>
                    </p:cNvSpPr>
                    <p:nvPr/>
                  </p:nvSpPr>
                  <p:spPr>
                    <a:xfrm>
                      <a:off x="2747431" y="3730418"/>
                      <a:ext cx="994616" cy="8080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JP" altLang="en-US" sz="2400"/>
                        <a:t>は</a:t>
                      </a:r>
                      <a:endParaRPr kumimoji="1" lang="ja-JP" altLang="en-US" sz="2400"/>
                    </a:p>
                  </p:txBody>
                </p:sp>
                <p:sp>
                  <p:nvSpPr>
                    <p:cNvPr id="82" name="テキスト ボックス 81">
                      <a:extLst>
                        <a:ext uri="{FF2B5EF4-FFF2-40B4-BE49-F238E27FC236}">
                          <a16:creationId xmlns:a16="http://schemas.microsoft.com/office/drawing/2014/main" id="{5FBF85A3-6FCD-857A-79CF-CB6065DA2E79}"/>
                        </a:ext>
                      </a:extLst>
                    </p:cNvPr>
                    <p:cNvSpPr txBox="1">
                      <a:spLocks noChangeAspect="1"/>
                    </p:cNvSpPr>
                    <p:nvPr/>
                  </p:nvSpPr>
                  <p:spPr>
                    <a:xfrm>
                      <a:off x="4436882" y="3733745"/>
                      <a:ext cx="1673186" cy="8080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ja-JP" altLang="en-US" sz="2400"/>
                        <a:t>ペン</a:t>
                      </a:r>
                    </a:p>
                  </p:txBody>
                </p:sp>
              </p:grpSp>
              <p:sp>
                <p:nvSpPr>
                  <p:cNvPr id="65" name="角丸四角形 64">
                    <a:extLst>
                      <a:ext uri="{FF2B5EF4-FFF2-40B4-BE49-F238E27FC236}">
                        <a16:creationId xmlns:a16="http://schemas.microsoft.com/office/drawing/2014/main" id="{AFCD216D-6ACF-31CB-B3C9-BF4A9B3F00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550720" y="4611272"/>
                    <a:ext cx="807843" cy="414691"/>
                  </a:xfrm>
                  <a:prstGeom prst="roundRect">
                    <a:avLst/>
                  </a:prstGeom>
                  <a:no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6" name="直線矢印コネクタ 65">
                    <a:extLst>
                      <a:ext uri="{FF2B5EF4-FFF2-40B4-BE49-F238E27FC236}">
                        <a16:creationId xmlns:a16="http://schemas.microsoft.com/office/drawing/2014/main" id="{DBCEBAAE-4BED-9159-4A7F-EFDE042BA488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flipV="1">
                    <a:off x="10954641" y="4319924"/>
                    <a:ext cx="0" cy="291348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テキスト ボックス 66">
                    <a:extLst>
                      <a:ext uri="{FF2B5EF4-FFF2-40B4-BE49-F238E27FC236}">
                        <a16:creationId xmlns:a16="http://schemas.microsoft.com/office/drawing/2014/main" id="{51FC4B96-80D9-420E-E427-024F3C9207E3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10456597" y="3875360"/>
                    <a:ext cx="113741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2800" dirty="0"/>
                      <a:t>[EOS]</a:t>
                    </a:r>
                    <a:endParaRPr kumimoji="1" lang="ja-JP" altLang="en-US" sz="2800"/>
                  </a:p>
                </p:txBody>
              </p:sp>
              <p:cxnSp>
                <p:nvCxnSpPr>
                  <p:cNvPr id="68" name="直線矢印コネクタ 67">
                    <a:extLst>
                      <a:ext uri="{FF2B5EF4-FFF2-40B4-BE49-F238E27FC236}">
                        <a16:creationId xmlns:a16="http://schemas.microsoft.com/office/drawing/2014/main" id="{E0FE888C-FF06-3100-B17D-CC9D6B7F7510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flipV="1">
                    <a:off x="6474443" y="5026155"/>
                    <a:ext cx="0" cy="287089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テキスト ボックス 68">
                    <a:extLst>
                      <a:ext uri="{FF2B5EF4-FFF2-40B4-BE49-F238E27FC236}">
                        <a16:creationId xmlns:a16="http://schemas.microsoft.com/office/drawing/2014/main" id="{07A622BA-3015-D64A-2BE8-B69662FCAD63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5999796" y="5229779"/>
                    <a:ext cx="109980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2800" dirty="0"/>
                      <a:t>[</a:t>
                    </a:r>
                    <a:r>
                      <a:rPr lang="en-US" altLang="ja-JP" sz="2800" dirty="0"/>
                      <a:t>BOS</a:t>
                    </a:r>
                    <a:r>
                      <a:rPr kumimoji="1" lang="en-US" altLang="ja-JP" sz="2800" dirty="0"/>
                      <a:t>]</a:t>
                    </a:r>
                    <a:endParaRPr kumimoji="1" lang="ja-JP" altLang="en-US" sz="2800"/>
                  </a:p>
                </p:txBody>
              </p:sp>
              <p:sp>
                <p:nvSpPr>
                  <p:cNvPr id="70" name="正方形/長方形 69">
                    <a:extLst>
                      <a:ext uri="{FF2B5EF4-FFF2-40B4-BE49-F238E27FC236}">
                        <a16:creationId xmlns:a16="http://schemas.microsoft.com/office/drawing/2014/main" id="{F308FC24-7E3F-38D0-5FAB-623891A13525}"/>
                      </a:ext>
                    </a:extLst>
                  </p:cNvPr>
                  <p:cNvSpPr/>
                  <p:nvPr/>
                </p:nvSpPr>
                <p:spPr>
                  <a:xfrm>
                    <a:off x="5973743" y="3731470"/>
                    <a:ext cx="5596225" cy="2158488"/>
                  </a:xfrm>
                  <a:prstGeom prst="rect">
                    <a:avLst/>
                  </a:prstGeom>
                  <a:noFill/>
                  <a:ln w="317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テキスト ボックス 70">
                    <a:extLst>
                      <a:ext uri="{FF2B5EF4-FFF2-40B4-BE49-F238E27FC236}">
                        <a16:creationId xmlns:a16="http://schemas.microsoft.com/office/drawing/2014/main" id="{264B544C-CECF-F5FF-3D30-BC923423C523}"/>
                      </a:ext>
                    </a:extLst>
                  </p:cNvPr>
                  <p:cNvSpPr txBox="1"/>
                  <p:nvPr/>
                </p:nvSpPr>
                <p:spPr>
                  <a:xfrm>
                    <a:off x="6155342" y="3367391"/>
                    <a:ext cx="1304793" cy="3640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sz="2000">
                        <a:solidFill>
                          <a:schemeClr val="accent1"/>
                        </a:solidFill>
                      </a:rPr>
                      <a:t>デコーダ</a:t>
                    </a:r>
                  </a:p>
                </p:txBody>
              </p:sp>
            </p:grpSp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681B0CF-9C25-75B6-39F6-0C07FE7D2348}"/>
                    </a:ext>
                  </a:extLst>
                </p:cNvPr>
                <p:cNvGrpSpPr/>
                <p:nvPr/>
              </p:nvGrpSpPr>
              <p:grpSpPr>
                <a:xfrm>
                  <a:off x="172856" y="3731470"/>
                  <a:ext cx="5834994" cy="2158488"/>
                  <a:chOff x="229356" y="3703238"/>
                  <a:chExt cx="5834994" cy="2158488"/>
                </a:xfrm>
              </p:grpSpPr>
              <p:grpSp>
                <p:nvGrpSpPr>
                  <p:cNvPr id="26" name="グループ化 25">
                    <a:extLst>
                      <a:ext uri="{FF2B5EF4-FFF2-40B4-BE49-F238E27FC236}">
                        <a16:creationId xmlns:a16="http://schemas.microsoft.com/office/drawing/2014/main" id="{39078F02-5A46-0D43-1901-772FE34ECF9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54214" y="3841685"/>
                    <a:ext cx="4216657" cy="1938821"/>
                    <a:chOff x="499620" y="3571349"/>
                    <a:chExt cx="7380698" cy="3393658"/>
                  </a:xfrm>
                </p:grpSpPr>
                <p:sp>
                  <p:nvSpPr>
                    <p:cNvPr id="37" name="角丸四角形 36">
                      <a:extLst>
                        <a:ext uri="{FF2B5EF4-FFF2-40B4-BE49-F238E27FC236}">
                          <a16:creationId xmlns:a16="http://schemas.microsoft.com/office/drawing/2014/main" id="{A5CB9E4D-C706-6429-D20F-A33B4CECC59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99620" y="4920515"/>
                      <a:ext cx="1414021" cy="725864"/>
                    </a:xfrm>
                    <a:prstGeom prst="roundRect">
                      <a:avLst/>
                    </a:prstGeom>
                    <a:noFill/>
                    <a:ln w="317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cxnSp>
                  <p:nvCxnSpPr>
                    <p:cNvPr id="38" name="直線矢印コネクタ 37">
                      <a:extLst>
                        <a:ext uri="{FF2B5EF4-FFF2-40B4-BE49-F238E27FC236}">
                          <a16:creationId xmlns:a16="http://schemas.microsoft.com/office/drawing/2014/main" id="{707A8F40-C6AF-11ED-E3B3-A1A852CF90A6}"/>
                        </a:ext>
                      </a:extLst>
                    </p:cNvPr>
                    <p:cNvCxnSpPr>
                      <a:cxnSpLocks noChangeAspect="1"/>
                      <a:stCxn id="37" idx="0"/>
                    </p:cNvCxnSpPr>
                    <p:nvPr/>
                  </p:nvCxnSpPr>
                  <p:spPr>
                    <a:xfrm flipV="1">
                      <a:off x="1206631" y="4410548"/>
                      <a:ext cx="0" cy="509967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線矢印コネクタ 38">
                      <a:extLst>
                        <a:ext uri="{FF2B5EF4-FFF2-40B4-BE49-F238E27FC236}">
                          <a16:creationId xmlns:a16="http://schemas.microsoft.com/office/drawing/2014/main" id="{9DFA5D59-DDF6-287C-9D88-413143E9711D}"/>
                        </a:ext>
                      </a:extLst>
                    </p:cNvPr>
                    <p:cNvCxnSpPr>
                      <a:cxnSpLocks noChangeAspect="1"/>
                      <a:endCxn id="37" idx="2"/>
                    </p:cNvCxnSpPr>
                    <p:nvPr/>
                  </p:nvCxnSpPr>
                  <p:spPr>
                    <a:xfrm flipV="1">
                      <a:off x="1206631" y="5646379"/>
                      <a:ext cx="0" cy="502514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線矢印コネクタ 39">
                      <a:extLst>
                        <a:ext uri="{FF2B5EF4-FFF2-40B4-BE49-F238E27FC236}">
                          <a16:creationId xmlns:a16="http://schemas.microsoft.com/office/drawing/2014/main" id="{9139ECC3-68CE-FE4D-3C0C-C8D87FD16111}"/>
                        </a:ext>
                      </a:extLst>
                    </p:cNvPr>
                    <p:cNvCxnSpPr>
                      <a:cxnSpLocks noChangeAspect="1"/>
                      <a:stCxn id="37" idx="3"/>
                    </p:cNvCxnSpPr>
                    <p:nvPr/>
                  </p:nvCxnSpPr>
                  <p:spPr>
                    <a:xfrm>
                      <a:off x="1913641" y="5283447"/>
                      <a:ext cx="554611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" name="テキスト ボックス 40">
                      <a:extLst>
                        <a:ext uri="{FF2B5EF4-FFF2-40B4-BE49-F238E27FC236}">
                          <a16:creationId xmlns:a16="http://schemas.microsoft.com/office/drawing/2014/main" id="{BE8665E6-B52D-1A93-A8BD-EEDEF8019372}"/>
                        </a:ext>
                      </a:extLst>
                    </p:cNvPr>
                    <p:cNvSpPr txBox="1">
                      <a:spLocks noChangeAspect="1"/>
                    </p:cNvSpPr>
                    <p:nvPr/>
                  </p:nvSpPr>
                  <p:spPr>
                    <a:xfrm>
                      <a:off x="499620" y="6049177"/>
                      <a:ext cx="1487814" cy="915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2800" dirty="0"/>
                        <a:t>This</a:t>
                      </a:r>
                      <a:endParaRPr kumimoji="1" lang="ja-JP" altLang="en-US" sz="2800"/>
                    </a:p>
                  </p:txBody>
                </p:sp>
                <p:sp>
                  <p:nvSpPr>
                    <p:cNvPr id="42" name="角丸四角形 41">
                      <a:extLst>
                        <a:ext uri="{FF2B5EF4-FFF2-40B4-BE49-F238E27FC236}">
                          <a16:creationId xmlns:a16="http://schemas.microsoft.com/office/drawing/2014/main" id="{1954ACEE-E7B7-F771-6174-AACA9BB6C2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468252" y="4920515"/>
                      <a:ext cx="1414021" cy="725864"/>
                    </a:xfrm>
                    <a:prstGeom prst="roundRect">
                      <a:avLst/>
                    </a:prstGeom>
                    <a:noFill/>
                    <a:ln w="317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cxnSp>
                  <p:nvCxnSpPr>
                    <p:cNvPr id="43" name="直線矢印コネクタ 42">
                      <a:extLst>
                        <a:ext uri="{FF2B5EF4-FFF2-40B4-BE49-F238E27FC236}">
                          <a16:creationId xmlns:a16="http://schemas.microsoft.com/office/drawing/2014/main" id="{246E535D-41DD-027F-88ED-72EC6D891C91}"/>
                        </a:ext>
                      </a:extLst>
                    </p:cNvPr>
                    <p:cNvCxnSpPr>
                      <a:cxnSpLocks noChangeAspect="1"/>
                      <a:stCxn id="42" idx="3"/>
                    </p:cNvCxnSpPr>
                    <p:nvPr/>
                  </p:nvCxnSpPr>
                  <p:spPr>
                    <a:xfrm>
                      <a:off x="3882273" y="5283447"/>
                      <a:ext cx="554611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4" name="テキスト ボックス 43">
                      <a:extLst>
                        <a:ext uri="{FF2B5EF4-FFF2-40B4-BE49-F238E27FC236}">
                          <a16:creationId xmlns:a16="http://schemas.microsoft.com/office/drawing/2014/main" id="{1322B8EC-76A1-BCB9-45E6-0BE00813C1ED}"/>
                        </a:ext>
                      </a:extLst>
                    </p:cNvPr>
                    <p:cNvSpPr txBox="1">
                      <a:spLocks noChangeAspect="1"/>
                    </p:cNvSpPr>
                    <p:nvPr/>
                  </p:nvSpPr>
                  <p:spPr>
                    <a:xfrm>
                      <a:off x="2899239" y="6001644"/>
                      <a:ext cx="1060518" cy="5232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2800" dirty="0"/>
                        <a:t>is</a:t>
                      </a:r>
                      <a:endParaRPr kumimoji="1" lang="ja-JP" altLang="en-US" sz="2800"/>
                    </a:p>
                  </p:txBody>
                </p:sp>
                <p:sp>
                  <p:nvSpPr>
                    <p:cNvPr id="45" name="角丸四角形 44">
                      <a:extLst>
                        <a:ext uri="{FF2B5EF4-FFF2-40B4-BE49-F238E27FC236}">
                          <a16:creationId xmlns:a16="http://schemas.microsoft.com/office/drawing/2014/main" id="{0D5D8F12-DB77-13B0-6820-9C48A85399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436883" y="4920515"/>
                      <a:ext cx="1414021" cy="725864"/>
                    </a:xfrm>
                    <a:prstGeom prst="roundRect">
                      <a:avLst/>
                    </a:prstGeom>
                    <a:noFill/>
                    <a:ln w="317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cxnSp>
                  <p:nvCxnSpPr>
                    <p:cNvPr id="46" name="直線矢印コネクタ 45">
                      <a:extLst>
                        <a:ext uri="{FF2B5EF4-FFF2-40B4-BE49-F238E27FC236}">
                          <a16:creationId xmlns:a16="http://schemas.microsoft.com/office/drawing/2014/main" id="{A6F70D47-73D6-A8AA-6093-A5674EE4A681}"/>
                        </a:ext>
                      </a:extLst>
                    </p:cNvPr>
                    <p:cNvCxnSpPr>
                      <a:cxnSpLocks noChangeAspect="1"/>
                      <a:stCxn id="45" idx="3"/>
                    </p:cNvCxnSpPr>
                    <p:nvPr/>
                  </p:nvCxnSpPr>
                  <p:spPr>
                    <a:xfrm>
                      <a:off x="5850904" y="5283447"/>
                      <a:ext cx="554611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" name="テキスト ボックス 46">
                      <a:extLst>
                        <a:ext uri="{FF2B5EF4-FFF2-40B4-BE49-F238E27FC236}">
                          <a16:creationId xmlns:a16="http://schemas.microsoft.com/office/drawing/2014/main" id="{7DCB0544-CA8A-9085-6ECE-5B98B72ED512}"/>
                        </a:ext>
                      </a:extLst>
                    </p:cNvPr>
                    <p:cNvSpPr txBox="1">
                      <a:spLocks noChangeAspect="1"/>
                    </p:cNvSpPr>
                    <p:nvPr/>
                  </p:nvSpPr>
                  <p:spPr>
                    <a:xfrm>
                      <a:off x="4836166" y="5957621"/>
                      <a:ext cx="1060518" cy="5232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2800" dirty="0"/>
                        <a:t>a</a:t>
                      </a:r>
                      <a:endParaRPr kumimoji="1" lang="ja-JP" altLang="en-US" sz="2800"/>
                    </a:p>
                  </p:txBody>
                </p:sp>
                <p:sp>
                  <p:nvSpPr>
                    <p:cNvPr id="48" name="角丸四角形 47">
                      <a:extLst>
                        <a:ext uri="{FF2B5EF4-FFF2-40B4-BE49-F238E27FC236}">
                          <a16:creationId xmlns:a16="http://schemas.microsoft.com/office/drawing/2014/main" id="{F5298771-30EA-B160-D084-3243B66AC9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405514" y="4920515"/>
                      <a:ext cx="1414021" cy="725864"/>
                    </a:xfrm>
                    <a:prstGeom prst="roundRect">
                      <a:avLst/>
                    </a:prstGeom>
                    <a:noFill/>
                    <a:ln w="317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49" name="テキスト ボックス 48">
                      <a:extLst>
                        <a:ext uri="{FF2B5EF4-FFF2-40B4-BE49-F238E27FC236}">
                          <a16:creationId xmlns:a16="http://schemas.microsoft.com/office/drawing/2014/main" id="{22CB6790-96CE-2091-1C4C-7A86154B9C7F}"/>
                        </a:ext>
                      </a:extLst>
                    </p:cNvPr>
                    <p:cNvSpPr txBox="1">
                      <a:spLocks noChangeAspect="1"/>
                    </p:cNvSpPr>
                    <p:nvPr/>
                  </p:nvSpPr>
                  <p:spPr>
                    <a:xfrm>
                      <a:off x="6466298" y="5919368"/>
                      <a:ext cx="1414020" cy="8087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2800" dirty="0"/>
                        <a:t>pen</a:t>
                      </a:r>
                      <a:endParaRPr kumimoji="1" lang="ja-JP" altLang="en-US" sz="2800"/>
                    </a:p>
                  </p:txBody>
                </p:sp>
                <p:sp>
                  <p:nvSpPr>
                    <p:cNvPr id="50" name="角丸四角形 49">
                      <a:extLst>
                        <a:ext uri="{FF2B5EF4-FFF2-40B4-BE49-F238E27FC236}">
                          <a16:creationId xmlns:a16="http://schemas.microsoft.com/office/drawing/2014/main" id="{B13DDDF5-FF51-DEB2-41EC-6BDE54D0424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99620" y="3665978"/>
                      <a:ext cx="1414021" cy="725864"/>
                    </a:xfrm>
                    <a:prstGeom prst="roundRect">
                      <a:avLst/>
                    </a:prstGeom>
                    <a:noFill/>
                    <a:ln w="31750">
                      <a:prstDash val="sysDot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cxnSp>
                  <p:nvCxnSpPr>
                    <p:cNvPr id="51" name="直線矢印コネクタ 50">
                      <a:extLst>
                        <a:ext uri="{FF2B5EF4-FFF2-40B4-BE49-F238E27FC236}">
                          <a16:creationId xmlns:a16="http://schemas.microsoft.com/office/drawing/2014/main" id="{62922263-193A-BF11-A07C-855D14835496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3176833" y="5646379"/>
                      <a:ext cx="0" cy="502514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直線矢印コネクタ 51">
                      <a:extLst>
                        <a:ext uri="{FF2B5EF4-FFF2-40B4-BE49-F238E27FC236}">
                          <a16:creationId xmlns:a16="http://schemas.microsoft.com/office/drawing/2014/main" id="{0D639132-9BA3-E395-E097-2CD20CA248EA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5143893" y="5646379"/>
                      <a:ext cx="0" cy="502514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直線矢印コネクタ 52">
                      <a:extLst>
                        <a:ext uri="{FF2B5EF4-FFF2-40B4-BE49-F238E27FC236}">
                          <a16:creationId xmlns:a16="http://schemas.microsoft.com/office/drawing/2014/main" id="{F4F069CD-EDA4-09ED-C318-F698A8C302EF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7112524" y="5641790"/>
                      <a:ext cx="0" cy="502514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直線矢印コネクタ 53">
                      <a:extLst>
                        <a:ext uri="{FF2B5EF4-FFF2-40B4-BE49-F238E27FC236}">
                          <a16:creationId xmlns:a16="http://schemas.microsoft.com/office/drawing/2014/main" id="{4AC9DFF6-E62B-1C27-6A9F-A90EAB592B4F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3176833" y="4410547"/>
                      <a:ext cx="0" cy="509967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直線矢印コネクタ 54">
                      <a:extLst>
                        <a:ext uri="{FF2B5EF4-FFF2-40B4-BE49-F238E27FC236}">
                          <a16:creationId xmlns:a16="http://schemas.microsoft.com/office/drawing/2014/main" id="{7D359D14-FBBF-CDD2-52F0-96BA57629345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5143893" y="4410547"/>
                      <a:ext cx="0" cy="509967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直線矢印コネクタ 55">
                      <a:extLst>
                        <a:ext uri="{FF2B5EF4-FFF2-40B4-BE49-F238E27FC236}">
                          <a16:creationId xmlns:a16="http://schemas.microsoft.com/office/drawing/2014/main" id="{5949B7A2-A9B3-15F5-760E-CF12C432B61F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7112524" y="4410547"/>
                      <a:ext cx="0" cy="509967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7" name="角丸四角形 56">
                      <a:extLst>
                        <a:ext uri="{FF2B5EF4-FFF2-40B4-BE49-F238E27FC236}">
                          <a16:creationId xmlns:a16="http://schemas.microsoft.com/office/drawing/2014/main" id="{6968FD46-EFBF-60BB-0676-3D3364347DC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468252" y="3679098"/>
                      <a:ext cx="1414021" cy="725864"/>
                    </a:xfrm>
                    <a:prstGeom prst="roundRect">
                      <a:avLst/>
                    </a:prstGeom>
                    <a:noFill/>
                    <a:ln w="31750">
                      <a:prstDash val="sysDot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8" name="角丸四角形 57">
                      <a:extLst>
                        <a:ext uri="{FF2B5EF4-FFF2-40B4-BE49-F238E27FC236}">
                          <a16:creationId xmlns:a16="http://schemas.microsoft.com/office/drawing/2014/main" id="{F1BCAFEF-46AF-32EC-D599-1EC41B78C2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436882" y="3650253"/>
                      <a:ext cx="1414021" cy="725864"/>
                    </a:xfrm>
                    <a:prstGeom prst="roundRect">
                      <a:avLst/>
                    </a:prstGeom>
                    <a:noFill/>
                    <a:ln w="31750">
                      <a:prstDash val="sysDot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9" name="角丸四角形 58">
                      <a:extLst>
                        <a:ext uri="{FF2B5EF4-FFF2-40B4-BE49-F238E27FC236}">
                          <a16:creationId xmlns:a16="http://schemas.microsoft.com/office/drawing/2014/main" id="{6BCBAA95-9F46-6C21-E12D-AEE5E173D0F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432224" y="3677872"/>
                      <a:ext cx="1414021" cy="725864"/>
                    </a:xfrm>
                    <a:prstGeom prst="roundRect">
                      <a:avLst/>
                    </a:prstGeom>
                    <a:noFill/>
                    <a:ln w="31750">
                      <a:prstDash val="sysDot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0" name="テキスト ボックス 59">
                          <a:extLst>
                            <a:ext uri="{FF2B5EF4-FFF2-40B4-BE49-F238E27FC236}">
                              <a16:creationId xmlns:a16="http://schemas.microsoft.com/office/drawing/2014/main" id="{E14088BC-C8F6-BEDC-1058-CCD130A59526}"/>
                            </a:ext>
                          </a:extLst>
                        </p:cNvPr>
                        <p:cNvSpPr txBox="1">
                          <a:spLocks noChangeAspect="1"/>
                        </p:cNvSpPr>
                        <p:nvPr/>
                      </p:nvSpPr>
                      <p:spPr>
                        <a:xfrm>
                          <a:off x="808386" y="3617387"/>
                          <a:ext cx="840557" cy="80870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/>
                        </a:p>
                      </p:txBody>
                    </p:sp>
                  </mc:Choice>
                  <mc:Fallback xmlns="">
                    <p:sp>
                      <p:nvSpPr>
                        <p:cNvPr id="29" name="テキスト ボックス 28">
                          <a:extLst>
                            <a:ext uri="{FF2B5EF4-FFF2-40B4-BE49-F238E27FC236}">
                              <a16:creationId xmlns:a16="http://schemas.microsoft.com/office/drawing/2014/main" id="{CF06C7D8-0AC6-FD5D-D93E-63031C5585A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08386" y="3617387"/>
                          <a:ext cx="840557" cy="808700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56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ja-JP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1" name="テキスト ボックス 60">
                          <a:extLst>
                            <a:ext uri="{FF2B5EF4-FFF2-40B4-BE49-F238E27FC236}">
                              <a16:creationId xmlns:a16="http://schemas.microsoft.com/office/drawing/2014/main" id="{38289065-5783-7ABC-4CE2-04ACEA823CA5}"/>
                            </a:ext>
                          </a:extLst>
                        </p:cNvPr>
                        <p:cNvSpPr txBox="1">
                          <a:spLocks noChangeAspect="1"/>
                        </p:cNvSpPr>
                        <p:nvPr/>
                      </p:nvSpPr>
                      <p:spPr>
                        <a:xfrm>
                          <a:off x="2809405" y="3635642"/>
                          <a:ext cx="840557" cy="80870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/>
                        </a:p>
                      </p:txBody>
                    </p:sp>
                  </mc:Choice>
                  <mc:Fallback xmlns="">
                    <p:sp>
                      <p:nvSpPr>
                        <p:cNvPr id="30" name="テキスト ボックス 29">
                          <a:extLst>
                            <a:ext uri="{FF2B5EF4-FFF2-40B4-BE49-F238E27FC236}">
                              <a16:creationId xmlns:a16="http://schemas.microsoft.com/office/drawing/2014/main" id="{C8884C51-4FB1-9257-21EE-35E7530BA94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09405" y="3635642"/>
                          <a:ext cx="840557" cy="808700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2564" b="-270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ja-JP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2" name="テキスト ボックス 61">
                          <a:extLst>
                            <a:ext uri="{FF2B5EF4-FFF2-40B4-BE49-F238E27FC236}">
                              <a16:creationId xmlns:a16="http://schemas.microsoft.com/office/drawing/2014/main" id="{DB38DF6F-12B1-AB6B-8F94-23DE77D9A4DB}"/>
                            </a:ext>
                          </a:extLst>
                        </p:cNvPr>
                        <p:cNvSpPr txBox="1">
                          <a:spLocks noChangeAspect="1"/>
                        </p:cNvSpPr>
                        <p:nvPr/>
                      </p:nvSpPr>
                      <p:spPr>
                        <a:xfrm>
                          <a:off x="4780784" y="3571349"/>
                          <a:ext cx="840557" cy="80870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/>
                        </a:p>
                      </p:txBody>
                    </p:sp>
                  </mc:Choice>
                  <mc:Fallback xmlns="">
                    <p:sp>
                      <p:nvSpPr>
                        <p:cNvPr id="31" name="テキスト ボックス 30">
                          <a:extLst>
                            <a:ext uri="{FF2B5EF4-FFF2-40B4-BE49-F238E27FC236}">
                              <a16:creationId xmlns:a16="http://schemas.microsoft.com/office/drawing/2014/main" id="{FC1D503F-558A-72D2-99EE-331A61DEA54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80784" y="3571349"/>
                          <a:ext cx="840557" cy="808700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564" b="-270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ja-JP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3" name="テキスト ボックス 62">
                          <a:extLst>
                            <a:ext uri="{FF2B5EF4-FFF2-40B4-BE49-F238E27FC236}">
                              <a16:creationId xmlns:a16="http://schemas.microsoft.com/office/drawing/2014/main" id="{15A55277-B091-D35D-5CC1-7A0D49B10C5E}"/>
                            </a:ext>
                          </a:extLst>
                        </p:cNvPr>
                        <p:cNvSpPr txBox="1">
                          <a:spLocks noChangeAspect="1"/>
                        </p:cNvSpPr>
                        <p:nvPr/>
                      </p:nvSpPr>
                      <p:spPr>
                        <a:xfrm>
                          <a:off x="6781803" y="3622311"/>
                          <a:ext cx="840557" cy="80870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/>
                        </a:p>
                      </p:txBody>
                    </p:sp>
                  </mc:Choice>
                  <mc:Fallback xmlns="">
                    <p:sp>
                      <p:nvSpPr>
                        <p:cNvPr id="32" name="テキスト ボックス 31">
                          <a:extLst>
                            <a:ext uri="{FF2B5EF4-FFF2-40B4-BE49-F238E27FC236}">
                              <a16:creationId xmlns:a16="http://schemas.microsoft.com/office/drawing/2014/main" id="{1EEA31FB-AAD2-2C3F-D2EC-AC9F34534FE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781803" y="3622311"/>
                          <a:ext cx="840557" cy="80870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5128" b="-263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ja-JP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7" name="カギ線コネクタ 26">
                    <a:extLst>
                      <a:ext uri="{FF2B5EF4-FFF2-40B4-BE49-F238E27FC236}">
                        <a16:creationId xmlns:a16="http://schemas.microsoft.com/office/drawing/2014/main" id="{DCD6FAFD-9190-E97E-9A1D-65E132F3B2F3}"/>
                      </a:ext>
                    </a:extLst>
                  </p:cNvPr>
                  <p:cNvCxnSpPr/>
                  <p:nvPr/>
                </p:nvCxnSpPr>
                <p:spPr>
                  <a:xfrm>
                    <a:off x="5747496" y="4101808"/>
                    <a:ext cx="316854" cy="716726"/>
                  </a:xfrm>
                  <a:prstGeom prst="bentConnector3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正方形/長方形 27">
                    <a:extLst>
                      <a:ext uri="{FF2B5EF4-FFF2-40B4-BE49-F238E27FC236}">
                        <a16:creationId xmlns:a16="http://schemas.microsoft.com/office/drawing/2014/main" id="{6762617D-3F30-46AE-15F3-82DEFCEB1DB5}"/>
                      </a:ext>
                    </a:extLst>
                  </p:cNvPr>
                  <p:cNvSpPr/>
                  <p:nvPr/>
                </p:nvSpPr>
                <p:spPr>
                  <a:xfrm>
                    <a:off x="229356" y="3703238"/>
                    <a:ext cx="5609131" cy="2158488"/>
                  </a:xfrm>
                  <a:prstGeom prst="rect">
                    <a:avLst/>
                  </a:prstGeom>
                  <a:noFill/>
                  <a:ln w="317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29" name="グループ化 28">
                    <a:extLst>
                      <a:ext uri="{FF2B5EF4-FFF2-40B4-BE49-F238E27FC236}">
                        <a16:creationId xmlns:a16="http://schemas.microsoft.com/office/drawing/2014/main" id="{B172DCD9-306B-E37B-8000-9DA35A75143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623856" y="3895747"/>
                    <a:ext cx="1236790" cy="1848169"/>
                    <a:chOff x="9767054" y="1067579"/>
                    <a:chExt cx="1435120" cy="2144547"/>
                  </a:xfrm>
                </p:grpSpPr>
                <p:cxnSp>
                  <p:nvCxnSpPr>
                    <p:cNvPr id="30" name="直線矢印コネクタ 29">
                      <a:extLst>
                        <a:ext uri="{FF2B5EF4-FFF2-40B4-BE49-F238E27FC236}">
                          <a16:creationId xmlns:a16="http://schemas.microsoft.com/office/drawing/2014/main" id="{D1505973-0845-E2BB-FB1A-E0D820708BAC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>
                      <a:off x="9767054" y="2142315"/>
                      <a:ext cx="358826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角丸四角形 30">
                      <a:extLst>
                        <a:ext uri="{FF2B5EF4-FFF2-40B4-BE49-F238E27FC236}">
                          <a16:creationId xmlns:a16="http://schemas.microsoft.com/office/drawing/2014/main" id="{D6033144-F4F7-A6DD-B494-91143E9F34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0125880" y="1907502"/>
                      <a:ext cx="914854" cy="469626"/>
                    </a:xfrm>
                    <a:prstGeom prst="roundRect">
                      <a:avLst/>
                    </a:prstGeom>
                    <a:noFill/>
                    <a:ln w="317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" name="テキスト ボックス 31">
                      <a:extLst>
                        <a:ext uri="{FF2B5EF4-FFF2-40B4-BE49-F238E27FC236}">
                          <a16:creationId xmlns:a16="http://schemas.microsoft.com/office/drawing/2014/main" id="{96B5C074-D2E2-1614-E810-BC35653F1542}"/>
                        </a:ext>
                      </a:extLst>
                    </p:cNvPr>
                    <p:cNvSpPr txBox="1">
                      <a:spLocks noChangeAspect="1"/>
                    </p:cNvSpPr>
                    <p:nvPr/>
                  </p:nvSpPr>
                  <p:spPr>
                    <a:xfrm>
                      <a:off x="10038499" y="2605001"/>
                      <a:ext cx="1163675" cy="6071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2800" dirty="0"/>
                        <a:t>[EOS]</a:t>
                      </a:r>
                      <a:endParaRPr kumimoji="1" lang="ja-JP" altLang="en-US" sz="2800"/>
                    </a:p>
                  </p:txBody>
                </p:sp>
                <p:cxnSp>
                  <p:nvCxnSpPr>
                    <p:cNvPr id="33" name="直線矢印コネクタ 32">
                      <a:extLst>
                        <a:ext uri="{FF2B5EF4-FFF2-40B4-BE49-F238E27FC236}">
                          <a16:creationId xmlns:a16="http://schemas.microsoft.com/office/drawing/2014/main" id="{DD42BFDD-49D7-DE3E-3120-D13DE7D4EB4B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10583306" y="2374159"/>
                      <a:ext cx="0" cy="325121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線矢印コネクタ 33">
                      <a:extLst>
                        <a:ext uri="{FF2B5EF4-FFF2-40B4-BE49-F238E27FC236}">
                          <a16:creationId xmlns:a16="http://schemas.microsoft.com/office/drawing/2014/main" id="{3243DC50-9914-85C8-6B8C-98C9CBF2F78C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10583306" y="1577559"/>
                      <a:ext cx="0" cy="329943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" name="角丸四角形 34">
                      <a:extLst>
                        <a:ext uri="{FF2B5EF4-FFF2-40B4-BE49-F238E27FC236}">
                          <a16:creationId xmlns:a16="http://schemas.microsoft.com/office/drawing/2014/main" id="{F437DD09-55D8-4326-8206-392E112D10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0132444" y="1082092"/>
                      <a:ext cx="919004" cy="471756"/>
                    </a:xfrm>
                    <a:prstGeom prst="roundRect">
                      <a:avLst/>
                    </a:prstGeom>
                    <a:noFill/>
                    <a:ln w="31750"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6" name="テキスト ボックス 35">
                          <a:extLst>
                            <a:ext uri="{FF2B5EF4-FFF2-40B4-BE49-F238E27FC236}">
                              <a16:creationId xmlns:a16="http://schemas.microsoft.com/office/drawing/2014/main" id="{86846182-4BAC-23EE-EDD6-934DCE9FA5C3}"/>
                            </a:ext>
                          </a:extLst>
                        </p:cNvPr>
                        <p:cNvSpPr txBox="1">
                          <a:spLocks noChangeAspect="1"/>
                        </p:cNvSpPr>
                        <p:nvPr/>
                      </p:nvSpPr>
                      <p:spPr>
                        <a:xfrm>
                          <a:off x="10369334" y="1067579"/>
                          <a:ext cx="543830" cy="5356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/>
                        </a:p>
                      </p:txBody>
                    </p:sp>
                  </mc:Choice>
                  <mc:Fallback xmlns="">
                    <p:sp>
                      <p:nvSpPr>
                        <p:cNvPr id="87" name="テキスト ボックス 86">
                          <a:extLst>
                            <a:ext uri="{FF2B5EF4-FFF2-40B4-BE49-F238E27FC236}">
                              <a16:creationId xmlns:a16="http://schemas.microsoft.com/office/drawing/2014/main" id="{B9BC5339-A6D1-FBEE-F5D6-AEE142400A8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369334" y="1067579"/>
                          <a:ext cx="543830" cy="535699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5263" b="-263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ja-JP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C47D1ABB-B5B7-B8F1-1AC5-4A7AE4B28632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7060729" y="5285959"/>
                  <a:ext cx="9541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800"/>
                    <a:t>これ</a:t>
                  </a:r>
                  <a:endParaRPr kumimoji="1" lang="ja-JP" altLang="en-US" sz="2800"/>
                </a:p>
              </p:txBody>
            </p:sp>
            <p:cxnSp>
              <p:nvCxnSpPr>
                <p:cNvPr id="19" name="直線矢印コネクタ 18">
                  <a:extLst>
                    <a:ext uri="{FF2B5EF4-FFF2-40B4-BE49-F238E27FC236}">
                      <a16:creationId xmlns:a16="http://schemas.microsoft.com/office/drawing/2014/main" id="{C9DC194B-BB24-7C5C-830C-50AB0616C82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534214" y="5051970"/>
                  <a:ext cx="0" cy="28708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矢印コネクタ 19">
                  <a:extLst>
                    <a:ext uri="{FF2B5EF4-FFF2-40B4-BE49-F238E27FC236}">
                      <a16:creationId xmlns:a16="http://schemas.microsoft.com/office/drawing/2014/main" id="{A97402D3-F6AD-3C6B-06C2-69DD3D42C84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8658909" y="5058636"/>
                  <a:ext cx="0" cy="28708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矢印コネクタ 20">
                  <a:extLst>
                    <a:ext uri="{FF2B5EF4-FFF2-40B4-BE49-F238E27FC236}">
                      <a16:creationId xmlns:a16="http://schemas.microsoft.com/office/drawing/2014/main" id="{81FF9BC1-9DF0-2C7C-D6FE-CEC41A80C2E1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9789447" y="5068683"/>
                  <a:ext cx="0" cy="28708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矢印コネクタ 21">
                  <a:extLst>
                    <a:ext uri="{FF2B5EF4-FFF2-40B4-BE49-F238E27FC236}">
                      <a16:creationId xmlns:a16="http://schemas.microsoft.com/office/drawing/2014/main" id="{7B410006-0308-E61F-93E1-2A00D191B4B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0890022" y="5067812"/>
                  <a:ext cx="0" cy="28708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B914D2A1-B9D1-D0DD-2F47-0DE1057052C0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8386476" y="5294402"/>
                  <a:ext cx="57080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800"/>
                    <a:t>は</a:t>
                  </a: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B6FEB654-7159-0064-061F-5F89BE5C7B38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9357719" y="5287665"/>
                  <a:ext cx="9541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800"/>
                    <a:t>ペン</a:t>
                  </a:r>
                  <a:endParaRPr kumimoji="1" lang="ja-JP" altLang="en-US" sz="2800"/>
                </a:p>
              </p:txBody>
            </p:sp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A29FFCDF-E7BA-28A7-DBAC-F8AB766A57AD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10454689" y="5283280"/>
                  <a:ext cx="9541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800"/>
                    <a:t>です</a:t>
                  </a:r>
                  <a:endParaRPr kumimoji="1" lang="ja-JP" altLang="en-US" sz="2800"/>
                </a:p>
              </p:txBody>
            </p:sp>
          </p:grp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23E3C048-2FCA-4F1C-A913-66ADEC52AE5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018589" y="4972489"/>
                <a:ext cx="30923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DD81DCF8-C1ED-1859-E50B-217DD46294E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43284" y="4993115"/>
                <a:ext cx="30923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3C3A4EFB-3233-DBF3-E869-3B01129610B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9283240" y="5007072"/>
                <a:ext cx="30923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880AAACE-DE12-DB0F-13EB-93C498ABF07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0406991" y="5007690"/>
                <a:ext cx="30923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61617AB-CED8-7FAE-81C3-2178839291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561178" y="4074430"/>
              <a:ext cx="955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です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2668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4F0F4C-4915-5FF0-229F-05A0A14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フィードフォワードネットワーク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9B13EC-98B7-F44A-95B0-83BDDCD1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全結合</a:t>
            </a:r>
            <a:r>
              <a:rPr lang="en-US" altLang="ja-JP" dirty="0"/>
              <a:t>(512</a:t>
            </a:r>
            <a:r>
              <a:rPr lang="ja-JP" altLang="en-US"/>
              <a:t>次元から</a:t>
            </a:r>
            <a:r>
              <a:rPr lang="en-US" altLang="ja-JP" dirty="0"/>
              <a:t>2048</a:t>
            </a:r>
            <a:r>
              <a:rPr lang="ja-JP" altLang="en-US"/>
              <a:t>次元へ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活性化関数</a:t>
            </a:r>
            <a:r>
              <a:rPr lang="en-US" altLang="ja-JP" dirty="0"/>
              <a:t>(</a:t>
            </a:r>
            <a:r>
              <a:rPr lang="en-US" altLang="ja-JP" dirty="0" err="1"/>
              <a:t>ReLU</a:t>
            </a:r>
            <a:r>
              <a:rPr lang="en-US" altLang="ja-JP" dirty="0"/>
              <a:t>)</a:t>
            </a:r>
            <a:r>
              <a:rPr kumimoji="1" lang="ja-JP" altLang="en-US"/>
              <a:t>を適用</a:t>
            </a:r>
            <a:endParaRPr kumimoji="1" lang="en-US" altLang="ja-JP" dirty="0"/>
          </a:p>
          <a:p>
            <a:r>
              <a:rPr lang="ja-JP" altLang="en-US"/>
              <a:t>全結合</a:t>
            </a:r>
            <a:r>
              <a:rPr lang="en-US" altLang="ja-JP" dirty="0"/>
              <a:t>(2048</a:t>
            </a:r>
            <a:r>
              <a:rPr lang="ja-JP" altLang="en-US"/>
              <a:t>次元から</a:t>
            </a:r>
            <a:r>
              <a:rPr lang="en-US" altLang="ja-JP" dirty="0"/>
              <a:t>512</a:t>
            </a:r>
            <a:r>
              <a:rPr lang="ja-JP" altLang="en-US"/>
              <a:t>次元へ</a:t>
            </a:r>
            <a:r>
              <a:rPr lang="en-US" altLang="ja-JP" dirty="0"/>
              <a:t>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75DEE5-8A11-9983-4163-D74C10F0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A7821D9-5E64-D591-1B59-FEE24EA84811}"/>
                  </a:ext>
                </a:extLst>
              </p:cNvPr>
              <p:cNvSpPr txBox="1"/>
              <p:nvPr/>
            </p:nvSpPr>
            <p:spPr>
              <a:xfrm>
                <a:off x="1154244" y="1769161"/>
                <a:ext cx="81903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𝐹𝐹𝑁𝑁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36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A7821D9-5E64-D591-1B59-FEE24EA84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44" y="1769161"/>
                <a:ext cx="8190384" cy="646331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630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4F0F4C-4915-5FF0-229F-05A0A14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フィードフォワードネットワーク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9B13EC-98B7-F44A-95B0-83BDDCD1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>
              <a:buClr>
                <a:schemeClr val="tx1"/>
              </a:buClr>
            </a:pPr>
            <a:r>
              <a:rPr lang="ja-JP" altLang="en-US">
                <a:solidFill>
                  <a:srgbClr val="FF0000"/>
                </a:solidFill>
              </a:rPr>
              <a:t>全結合</a:t>
            </a:r>
            <a:r>
              <a:rPr lang="en-US" altLang="ja-JP" dirty="0">
                <a:solidFill>
                  <a:srgbClr val="FF0000"/>
                </a:solidFill>
              </a:rPr>
              <a:t>(512</a:t>
            </a:r>
            <a:r>
              <a:rPr lang="ja-JP" altLang="en-US">
                <a:solidFill>
                  <a:srgbClr val="FF0000"/>
                </a:solidFill>
              </a:rPr>
              <a:t>次元から</a:t>
            </a:r>
            <a:r>
              <a:rPr lang="en-US" altLang="ja-JP" dirty="0">
                <a:solidFill>
                  <a:srgbClr val="FF0000"/>
                </a:solidFill>
              </a:rPr>
              <a:t>2048</a:t>
            </a:r>
            <a:r>
              <a:rPr lang="ja-JP" altLang="en-US">
                <a:solidFill>
                  <a:srgbClr val="FF0000"/>
                </a:solidFill>
              </a:rPr>
              <a:t>次元へ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</a:p>
          <a:p>
            <a:r>
              <a:rPr kumimoji="1" lang="ja-JP" altLang="en-US"/>
              <a:t>活性化関数</a:t>
            </a:r>
            <a:r>
              <a:rPr lang="en-US" altLang="ja-JP" dirty="0"/>
              <a:t>(</a:t>
            </a:r>
            <a:r>
              <a:rPr lang="en-US" altLang="ja-JP" dirty="0" err="1"/>
              <a:t>ReLU</a:t>
            </a:r>
            <a:r>
              <a:rPr lang="en-US" altLang="ja-JP" dirty="0"/>
              <a:t>)</a:t>
            </a:r>
            <a:r>
              <a:rPr kumimoji="1" lang="ja-JP" altLang="en-US"/>
              <a:t>を適用</a:t>
            </a:r>
            <a:endParaRPr kumimoji="1" lang="en-US" altLang="ja-JP" dirty="0"/>
          </a:p>
          <a:p>
            <a:r>
              <a:rPr lang="ja-JP" altLang="en-US"/>
              <a:t>全結合</a:t>
            </a:r>
            <a:r>
              <a:rPr lang="en-US" altLang="ja-JP" dirty="0"/>
              <a:t>(2048</a:t>
            </a:r>
            <a:r>
              <a:rPr lang="ja-JP" altLang="en-US"/>
              <a:t>次元から</a:t>
            </a:r>
            <a:r>
              <a:rPr lang="en-US" altLang="ja-JP" dirty="0"/>
              <a:t>512</a:t>
            </a:r>
            <a:r>
              <a:rPr lang="ja-JP" altLang="en-US"/>
              <a:t>次元へ</a:t>
            </a:r>
            <a:r>
              <a:rPr lang="en-US" altLang="ja-JP" dirty="0"/>
              <a:t>)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75DEE5-8A11-9983-4163-D74C10F0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A7821D9-5E64-D591-1B59-FEE24EA84811}"/>
                  </a:ext>
                </a:extLst>
              </p:cNvPr>
              <p:cNvSpPr txBox="1"/>
              <p:nvPr/>
            </p:nvSpPr>
            <p:spPr>
              <a:xfrm>
                <a:off x="1154244" y="1769161"/>
                <a:ext cx="81903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𝐹𝐹𝑁𝑁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36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A7821D9-5E64-D591-1B59-FEE24EA84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44" y="1769161"/>
                <a:ext cx="8190384" cy="646331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角丸四角形 4">
            <a:extLst>
              <a:ext uri="{FF2B5EF4-FFF2-40B4-BE49-F238E27FC236}">
                <a16:creationId xmlns:a16="http://schemas.microsoft.com/office/drawing/2014/main" id="{A91987D9-95A7-9F9C-8843-EC62E0946BFD}"/>
              </a:ext>
            </a:extLst>
          </p:cNvPr>
          <p:cNvSpPr/>
          <p:nvPr/>
        </p:nvSpPr>
        <p:spPr>
          <a:xfrm>
            <a:off x="5470901" y="1769161"/>
            <a:ext cx="1875296" cy="71967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463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4F0F4C-4915-5FF0-229F-05A0A14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フィードフォワードネットワーク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9B13EC-98B7-F44A-95B0-83BDDCD1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全結合</a:t>
            </a:r>
            <a:r>
              <a:rPr lang="en-US" altLang="ja-JP" dirty="0"/>
              <a:t>(512</a:t>
            </a:r>
            <a:r>
              <a:rPr lang="ja-JP" altLang="en-US"/>
              <a:t>次元から</a:t>
            </a:r>
            <a:r>
              <a:rPr lang="en-US" altLang="ja-JP" dirty="0"/>
              <a:t>2048</a:t>
            </a:r>
            <a:r>
              <a:rPr lang="ja-JP" altLang="en-US"/>
              <a:t>次元へ</a:t>
            </a:r>
            <a:r>
              <a:rPr lang="en-US" altLang="ja-JP" dirty="0"/>
              <a:t>)</a:t>
            </a:r>
          </a:p>
          <a:p>
            <a:pPr>
              <a:buClr>
                <a:schemeClr val="tx1"/>
              </a:buClr>
            </a:pPr>
            <a:r>
              <a:rPr kumimoji="1" lang="ja-JP" altLang="en-US">
                <a:solidFill>
                  <a:srgbClr val="FF0000"/>
                </a:solidFill>
              </a:rPr>
              <a:t>活性化関数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altLang="ja-JP" dirty="0" err="1">
                <a:solidFill>
                  <a:srgbClr val="FF0000"/>
                </a:solidFill>
              </a:rPr>
              <a:t>ReLU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kumimoji="1" lang="ja-JP" altLang="en-US">
                <a:solidFill>
                  <a:srgbClr val="FF0000"/>
                </a:solidFill>
              </a:rPr>
              <a:t>を適用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>
              <a:buClr>
                <a:schemeClr val="tx1"/>
              </a:buClr>
            </a:pPr>
            <a:r>
              <a:rPr lang="ja-JP" altLang="en-US"/>
              <a:t>全結合</a:t>
            </a:r>
            <a:r>
              <a:rPr lang="en-US" altLang="ja-JP" dirty="0"/>
              <a:t>(2048</a:t>
            </a:r>
            <a:r>
              <a:rPr lang="ja-JP" altLang="en-US"/>
              <a:t>次元から</a:t>
            </a:r>
            <a:r>
              <a:rPr lang="en-US" altLang="ja-JP" dirty="0"/>
              <a:t>512</a:t>
            </a:r>
            <a:r>
              <a:rPr lang="ja-JP" altLang="en-US"/>
              <a:t>次元へ</a:t>
            </a:r>
            <a:r>
              <a:rPr lang="en-US" altLang="ja-JP" dirty="0"/>
              <a:t>)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75DEE5-8A11-9983-4163-D74C10F0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A7821D9-5E64-D591-1B59-FEE24EA84811}"/>
                  </a:ext>
                </a:extLst>
              </p:cNvPr>
              <p:cNvSpPr txBox="1"/>
              <p:nvPr/>
            </p:nvSpPr>
            <p:spPr>
              <a:xfrm>
                <a:off x="1154244" y="1769161"/>
                <a:ext cx="81903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𝐹𝐹𝑁𝑁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36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A7821D9-5E64-D591-1B59-FEE24EA84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44" y="1769161"/>
                <a:ext cx="8190384" cy="646331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8C12219-43AE-7D88-87DD-14EC78CB6E05}"/>
              </a:ext>
            </a:extLst>
          </p:cNvPr>
          <p:cNvSpPr/>
          <p:nvPr/>
        </p:nvSpPr>
        <p:spPr>
          <a:xfrm>
            <a:off x="3843579" y="1732489"/>
            <a:ext cx="3642102" cy="71967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227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4F0F4C-4915-5FF0-229F-05A0A14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フィードフォワードネットワーク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9B13EC-98B7-F44A-95B0-83BDDCD1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全結合</a:t>
            </a:r>
            <a:r>
              <a:rPr lang="en-US" altLang="ja-JP" dirty="0"/>
              <a:t>(512</a:t>
            </a:r>
            <a:r>
              <a:rPr lang="ja-JP" altLang="en-US"/>
              <a:t>次元から</a:t>
            </a:r>
            <a:r>
              <a:rPr lang="en-US" altLang="ja-JP" dirty="0"/>
              <a:t>2048</a:t>
            </a:r>
            <a:r>
              <a:rPr lang="ja-JP" altLang="en-US"/>
              <a:t>次元へ</a:t>
            </a:r>
            <a:r>
              <a:rPr lang="en-US" altLang="ja-JP" dirty="0"/>
              <a:t>)</a:t>
            </a:r>
          </a:p>
          <a:p>
            <a:r>
              <a:rPr kumimoji="1" lang="ja-JP" altLang="en-US"/>
              <a:t>活性化関数</a:t>
            </a:r>
            <a:r>
              <a:rPr lang="en-US" altLang="ja-JP" dirty="0"/>
              <a:t>(</a:t>
            </a:r>
            <a:r>
              <a:rPr lang="en-US" altLang="ja-JP" dirty="0" err="1"/>
              <a:t>ReLU</a:t>
            </a:r>
            <a:r>
              <a:rPr lang="en-US" altLang="ja-JP" dirty="0"/>
              <a:t>)</a:t>
            </a:r>
            <a:r>
              <a:rPr kumimoji="1" lang="ja-JP" altLang="en-US"/>
              <a:t>を適用</a:t>
            </a:r>
            <a:endParaRPr kumimoji="1" lang="en-US" altLang="ja-JP" dirty="0"/>
          </a:p>
          <a:p>
            <a:pPr>
              <a:buClr>
                <a:schemeClr val="tx1"/>
              </a:buClr>
            </a:pPr>
            <a:r>
              <a:rPr lang="ja-JP" altLang="en-US">
                <a:solidFill>
                  <a:srgbClr val="FF0000"/>
                </a:solidFill>
              </a:rPr>
              <a:t>全結合</a:t>
            </a:r>
            <a:r>
              <a:rPr lang="en-US" altLang="ja-JP" dirty="0">
                <a:solidFill>
                  <a:srgbClr val="FF0000"/>
                </a:solidFill>
              </a:rPr>
              <a:t>(2048</a:t>
            </a:r>
            <a:r>
              <a:rPr lang="ja-JP" altLang="en-US">
                <a:solidFill>
                  <a:srgbClr val="FF0000"/>
                </a:solidFill>
              </a:rPr>
              <a:t>次元から</a:t>
            </a:r>
            <a:r>
              <a:rPr lang="en-US" altLang="ja-JP" dirty="0">
                <a:solidFill>
                  <a:srgbClr val="FF0000"/>
                </a:solidFill>
              </a:rPr>
              <a:t>512</a:t>
            </a:r>
            <a:r>
              <a:rPr lang="ja-JP" altLang="en-US">
                <a:solidFill>
                  <a:srgbClr val="FF0000"/>
                </a:solidFill>
              </a:rPr>
              <a:t>次元へ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75DEE5-8A11-9983-4163-D74C10F0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A7821D9-5E64-D591-1B59-FEE24EA84811}"/>
                  </a:ext>
                </a:extLst>
              </p:cNvPr>
              <p:cNvSpPr txBox="1"/>
              <p:nvPr/>
            </p:nvSpPr>
            <p:spPr>
              <a:xfrm>
                <a:off x="1154244" y="1769161"/>
                <a:ext cx="81903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𝐹𝐹𝑁𝑁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36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A7821D9-5E64-D591-1B59-FEE24EA84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44" y="1769161"/>
                <a:ext cx="8190384" cy="646331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角丸四角形 4">
            <a:extLst>
              <a:ext uri="{FF2B5EF4-FFF2-40B4-BE49-F238E27FC236}">
                <a16:creationId xmlns:a16="http://schemas.microsoft.com/office/drawing/2014/main" id="{4AE07692-E4DD-D441-4FBB-AD1313C98214}"/>
              </a:ext>
            </a:extLst>
          </p:cNvPr>
          <p:cNvSpPr/>
          <p:nvPr/>
        </p:nvSpPr>
        <p:spPr>
          <a:xfrm>
            <a:off x="3812583" y="1756017"/>
            <a:ext cx="5393411" cy="71967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9570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C8330-16AF-F95E-95A7-DC4DF41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Transformer</a:t>
            </a:r>
            <a:r>
              <a:rPr kumimoji="1" lang="ja-JP" altLang="en-US"/>
              <a:t>の全体像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E7D896-C281-E3BE-8629-7248A931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33AAC9-84EB-3F52-F9F7-A48047B798AC}"/>
              </a:ext>
            </a:extLst>
          </p:cNvPr>
          <p:cNvSpPr/>
          <p:nvPr/>
        </p:nvSpPr>
        <p:spPr>
          <a:xfrm>
            <a:off x="2933933" y="2682330"/>
            <a:ext cx="2272665" cy="29783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3C782B-957B-C4ED-13F8-3AB6518A9632}"/>
              </a:ext>
            </a:extLst>
          </p:cNvPr>
          <p:cNvSpPr/>
          <p:nvPr/>
        </p:nvSpPr>
        <p:spPr>
          <a:xfrm>
            <a:off x="3395745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BF8A69-2702-8197-6C97-8D38AA1C15DA}"/>
              </a:ext>
            </a:extLst>
          </p:cNvPr>
          <p:cNvSpPr/>
          <p:nvPr/>
        </p:nvSpPr>
        <p:spPr>
          <a:xfrm>
            <a:off x="3395746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2454B4-A626-C9A6-E138-D5C008307A21}"/>
              </a:ext>
            </a:extLst>
          </p:cNvPr>
          <p:cNvSpPr/>
          <p:nvPr/>
        </p:nvSpPr>
        <p:spPr>
          <a:xfrm>
            <a:off x="5954103" y="1658296"/>
            <a:ext cx="2272665" cy="40023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C16D47-883D-0377-5376-CD15792C95CC}"/>
              </a:ext>
            </a:extLst>
          </p:cNvPr>
          <p:cNvSpPr/>
          <p:nvPr/>
        </p:nvSpPr>
        <p:spPr>
          <a:xfrm>
            <a:off x="3395745" y="3493779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6C3EE6-4E4B-BBD1-B531-31A0A1F06F97}"/>
              </a:ext>
            </a:extLst>
          </p:cNvPr>
          <p:cNvSpPr/>
          <p:nvPr/>
        </p:nvSpPr>
        <p:spPr>
          <a:xfrm>
            <a:off x="3395745" y="296216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C75190-1890-67B9-316F-C3CBAA298B1E}"/>
              </a:ext>
            </a:extLst>
          </p:cNvPr>
          <p:cNvSpPr/>
          <p:nvPr/>
        </p:nvSpPr>
        <p:spPr>
          <a:xfrm>
            <a:off x="6411266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39A8A9-8FA1-148A-2EA9-A0B2E6186D7F}"/>
              </a:ext>
            </a:extLst>
          </p:cNvPr>
          <p:cNvSpPr/>
          <p:nvPr/>
        </p:nvSpPr>
        <p:spPr>
          <a:xfrm>
            <a:off x="6411267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B69954-29C7-E732-D586-400C826BEC76}"/>
              </a:ext>
            </a:extLst>
          </p:cNvPr>
          <p:cNvSpPr/>
          <p:nvPr/>
        </p:nvSpPr>
        <p:spPr>
          <a:xfrm>
            <a:off x="6411265" y="3491245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C8A6C94-53CA-A66A-079D-CAEDC13495DD}"/>
              </a:ext>
            </a:extLst>
          </p:cNvPr>
          <p:cNvSpPr/>
          <p:nvPr/>
        </p:nvSpPr>
        <p:spPr>
          <a:xfrm>
            <a:off x="6411265" y="295836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779FA6-A696-C85F-E286-AB271876611F}"/>
              </a:ext>
            </a:extLst>
          </p:cNvPr>
          <p:cNvSpPr/>
          <p:nvPr/>
        </p:nvSpPr>
        <p:spPr>
          <a:xfrm>
            <a:off x="6411266" y="2337556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A581F0-7F10-03A3-A755-15E56DEB9ECB}"/>
              </a:ext>
            </a:extLst>
          </p:cNvPr>
          <p:cNvSpPr/>
          <p:nvPr/>
        </p:nvSpPr>
        <p:spPr>
          <a:xfrm>
            <a:off x="6411265" y="180467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ED69C6B-9848-F951-FECD-260BD29CF302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H="1" flipV="1">
            <a:off x="4070264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19B44C-F524-2998-71DC-C8C1D293E27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4070264" y="3306936"/>
            <a:ext cx="0" cy="1868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F5EAF-F6C0-29EB-41B5-2848A49ED4F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4070264" y="3838553"/>
            <a:ext cx="0" cy="373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EE6D3E5C-C6B4-8FE7-3569-19BB02F49D6C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rot="16200000" flipH="1">
            <a:off x="5141095" y="1891330"/>
            <a:ext cx="873857" cy="3015520"/>
          </a:xfrm>
          <a:prstGeom prst="bentConnector5">
            <a:avLst>
              <a:gd name="adj1" fmla="val -53232"/>
              <a:gd name="adj2" fmla="val 50000"/>
              <a:gd name="adj3" fmla="val 11798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EF499F5D-5AF6-D1AD-C9A1-131E0830E9DF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3273585" y="3256710"/>
            <a:ext cx="918841" cy="674519"/>
          </a:xfrm>
          <a:prstGeom prst="bentConnector4">
            <a:avLst>
              <a:gd name="adj1" fmla="val -644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論理和 43">
            <a:extLst>
              <a:ext uri="{FF2B5EF4-FFF2-40B4-BE49-F238E27FC236}">
                <a16:creationId xmlns:a16="http://schemas.microsoft.com/office/drawing/2014/main" id="{E4E6A752-CD47-FA7A-364E-D70D215AC529}"/>
              </a:ext>
            </a:extLst>
          </p:cNvPr>
          <p:cNvSpPr/>
          <p:nvPr/>
        </p:nvSpPr>
        <p:spPr>
          <a:xfrm>
            <a:off x="3909946" y="5744717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576B16F5-D427-8F03-4036-803DCB10290E}"/>
              </a:ext>
            </a:extLst>
          </p:cNvPr>
          <p:cNvSpPr/>
          <p:nvPr/>
        </p:nvSpPr>
        <p:spPr>
          <a:xfrm>
            <a:off x="2491509" y="5681754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327D9A39-D51E-29CF-76BA-7A552FC1722F}"/>
              </a:ext>
            </a:extLst>
          </p:cNvPr>
          <p:cNvSpPr/>
          <p:nvPr/>
        </p:nvSpPr>
        <p:spPr>
          <a:xfrm>
            <a:off x="2495999" y="5803152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242F56D-1455-968E-10F4-25F2C754EE8E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2933930" y="5905034"/>
            <a:ext cx="97601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25AF4A7-6069-39C4-839C-DE50D9164B41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flipV="1">
            <a:off x="4070263" y="5112184"/>
            <a:ext cx="2" cy="632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25EA5A41-57CF-F4C1-D971-FDFD22131D8A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3150104" y="4630268"/>
            <a:ext cx="1165801" cy="674518"/>
          </a:xfrm>
          <a:prstGeom prst="bentConnector4">
            <a:avLst>
              <a:gd name="adj1" fmla="val 2200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カギ線コネクタ 69">
            <a:extLst>
              <a:ext uri="{FF2B5EF4-FFF2-40B4-BE49-F238E27FC236}">
                <a16:creationId xmlns:a16="http://schemas.microsoft.com/office/drawing/2014/main" id="{B0E9D042-1EC1-EA42-E640-73A90D68CE0F}"/>
              </a:ext>
            </a:extLst>
          </p:cNvPr>
          <p:cNvCxnSpPr>
            <a:cxnSpLocks/>
          </p:cNvCxnSpPr>
          <p:nvPr/>
        </p:nvCxnSpPr>
        <p:spPr>
          <a:xfrm rot="10800000">
            <a:off x="3624459" y="5138124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79F37831-6FA3-D276-CF1C-09AE959B088B}"/>
              </a:ext>
            </a:extLst>
          </p:cNvPr>
          <p:cNvCxnSpPr>
            <a:cxnSpLocks/>
          </p:cNvCxnSpPr>
          <p:nvPr/>
        </p:nvCxnSpPr>
        <p:spPr>
          <a:xfrm flipV="1">
            <a:off x="4070263" y="5138124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B3BA89A-539D-50F6-8D74-43935D923F1D}"/>
              </a:ext>
            </a:extLst>
          </p:cNvPr>
          <p:cNvCxnSpPr>
            <a:cxnSpLocks/>
          </p:cNvCxnSpPr>
          <p:nvPr/>
        </p:nvCxnSpPr>
        <p:spPr>
          <a:xfrm flipV="1">
            <a:off x="6743721" y="3841021"/>
            <a:ext cx="0" cy="1394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論理和 87">
            <a:extLst>
              <a:ext uri="{FF2B5EF4-FFF2-40B4-BE49-F238E27FC236}">
                <a16:creationId xmlns:a16="http://schemas.microsoft.com/office/drawing/2014/main" id="{25F79365-D10F-89CC-00E2-8C4295EBD289}"/>
              </a:ext>
            </a:extLst>
          </p:cNvPr>
          <p:cNvSpPr/>
          <p:nvPr/>
        </p:nvSpPr>
        <p:spPr>
          <a:xfrm>
            <a:off x="6925469" y="5742763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86A389D-F632-35E7-11DF-DE9CA406A1D3}"/>
              </a:ext>
            </a:extLst>
          </p:cNvPr>
          <p:cNvSpPr/>
          <p:nvPr/>
        </p:nvSpPr>
        <p:spPr>
          <a:xfrm>
            <a:off x="8217123" y="5679800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B464F58B-8743-2F58-5574-0374771C0D36}"/>
              </a:ext>
            </a:extLst>
          </p:cNvPr>
          <p:cNvSpPr/>
          <p:nvPr/>
        </p:nvSpPr>
        <p:spPr>
          <a:xfrm>
            <a:off x="8221613" y="5801198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63A6C159-83BD-C2B3-B4E4-EEA905270041}"/>
              </a:ext>
            </a:extLst>
          </p:cNvPr>
          <p:cNvCxnSpPr>
            <a:cxnSpLocks/>
            <a:stCxn id="89" idx="2"/>
            <a:endCxn id="88" idx="6"/>
          </p:cNvCxnSpPr>
          <p:nvPr/>
        </p:nvCxnSpPr>
        <p:spPr>
          <a:xfrm flipH="1">
            <a:off x="7246103" y="5903080"/>
            <a:ext cx="9710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564D5A1-5FF5-22E1-AE6B-B2016AE6ADC2}"/>
              </a:ext>
            </a:extLst>
          </p:cNvPr>
          <p:cNvCxnSpPr>
            <a:cxnSpLocks/>
            <a:stCxn id="88" idx="0"/>
            <a:endCxn id="15" idx="2"/>
          </p:cNvCxnSpPr>
          <p:nvPr/>
        </p:nvCxnSpPr>
        <p:spPr>
          <a:xfrm flipV="1">
            <a:off x="7085786" y="5112184"/>
            <a:ext cx="0" cy="6305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D5E66F64-69C1-3C4A-98C1-E2102D2A2CF2}"/>
              </a:ext>
            </a:extLst>
          </p:cNvPr>
          <p:cNvCxnSpPr>
            <a:cxnSpLocks/>
          </p:cNvCxnSpPr>
          <p:nvPr/>
        </p:nvCxnSpPr>
        <p:spPr>
          <a:xfrm flipV="1">
            <a:off x="7073651" y="5121587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>
            <a:extLst>
              <a:ext uri="{FF2B5EF4-FFF2-40B4-BE49-F238E27FC236}">
                <a16:creationId xmlns:a16="http://schemas.microsoft.com/office/drawing/2014/main" id="{FA767CBB-ADB7-34B1-2D5A-E66F576E051E}"/>
              </a:ext>
            </a:extLst>
          </p:cNvPr>
          <p:cNvCxnSpPr>
            <a:cxnSpLocks/>
          </p:cNvCxnSpPr>
          <p:nvPr/>
        </p:nvCxnSpPr>
        <p:spPr>
          <a:xfrm rot="10800000">
            <a:off x="6627843" y="5122059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>
            <a:extLst>
              <a:ext uri="{FF2B5EF4-FFF2-40B4-BE49-F238E27FC236}">
                <a16:creationId xmlns:a16="http://schemas.microsoft.com/office/drawing/2014/main" id="{DE9A6018-8CDD-1415-9035-3ED04674273A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6841757" y="4624914"/>
            <a:ext cx="1158834" cy="678258"/>
          </a:xfrm>
          <a:prstGeom prst="bentConnector4">
            <a:avLst>
              <a:gd name="adj1" fmla="val 2246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カギ線コネクタ 106">
            <a:extLst>
              <a:ext uri="{FF2B5EF4-FFF2-40B4-BE49-F238E27FC236}">
                <a16:creationId xmlns:a16="http://schemas.microsoft.com/office/drawing/2014/main" id="{A9DF46E8-342E-65D2-90A7-A74FA9CA77C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7077626" y="3868690"/>
            <a:ext cx="351709" cy="335391"/>
          </a:xfrm>
          <a:prstGeom prst="bentConnector3">
            <a:avLst>
              <a:gd name="adj1" fmla="val 44852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カギ線コネクタ 118">
            <a:extLst>
              <a:ext uri="{FF2B5EF4-FFF2-40B4-BE49-F238E27FC236}">
                <a16:creationId xmlns:a16="http://schemas.microsoft.com/office/drawing/2014/main" id="{CD576ADC-6E6A-E6C6-156E-6EFD081416CD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6935563" y="3285621"/>
            <a:ext cx="979611" cy="669867"/>
          </a:xfrm>
          <a:prstGeom prst="bentConnector4">
            <a:avLst>
              <a:gd name="adj1" fmla="val -2517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4CDED3A0-ED81-A19C-EFCD-15C7C8E54801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7085785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78255431-A899-4871-060E-5E838419A173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7085784" y="3303135"/>
            <a:ext cx="0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1A1AC18-D284-1462-D8AB-D28B8DCB6CF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7085784" y="2682330"/>
            <a:ext cx="1" cy="276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F7C8101B-6F5B-2D6A-A3E9-F3A42BE71679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7085784" y="2149446"/>
            <a:ext cx="1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3A2AF2F8-665C-CCAB-E415-FD2F4588970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6987757" y="2079736"/>
            <a:ext cx="875222" cy="669868"/>
          </a:xfrm>
          <a:prstGeom prst="bentConnector4">
            <a:avLst>
              <a:gd name="adj1" fmla="val 744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E78BE501-6F2E-32CC-9EBF-CD3680B26FE5}"/>
              </a:ext>
            </a:extLst>
          </p:cNvPr>
          <p:cNvSpPr/>
          <p:nvPr/>
        </p:nvSpPr>
        <p:spPr>
          <a:xfrm>
            <a:off x="6407526" y="1022815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7C144DF6-9B7A-CAE2-4C67-241447EE388C}"/>
              </a:ext>
            </a:extLst>
          </p:cNvPr>
          <p:cNvSpPr txBox="1"/>
          <p:nvPr/>
        </p:nvSpPr>
        <p:spPr>
          <a:xfrm>
            <a:off x="6613380" y="104693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CF4098F-B31B-FF2A-527D-3A0C0363224F}"/>
              </a:ext>
            </a:extLst>
          </p:cNvPr>
          <p:cNvSpPr/>
          <p:nvPr/>
        </p:nvSpPr>
        <p:spPr>
          <a:xfrm>
            <a:off x="8209986" y="1023606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4D89E6F-C994-961F-5E38-E10BE372FD15}"/>
              </a:ext>
            </a:extLst>
          </p:cNvPr>
          <p:cNvSpPr txBox="1"/>
          <p:nvPr/>
        </p:nvSpPr>
        <p:spPr>
          <a:xfrm>
            <a:off x="8270361" y="1044411"/>
            <a:ext cx="122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Softmax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FCE3965F-88D8-2679-5208-9DE95D98019A}"/>
              </a:ext>
            </a:extLst>
          </p:cNvPr>
          <p:cNvCxnSpPr>
            <a:cxnSpLocks/>
            <a:stCxn id="19" idx="0"/>
            <a:endCxn id="140" idx="2"/>
          </p:cNvCxnSpPr>
          <p:nvPr/>
        </p:nvCxnSpPr>
        <p:spPr>
          <a:xfrm flipH="1" flipV="1">
            <a:off x="7082045" y="1399191"/>
            <a:ext cx="3739" cy="405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DC783565-734B-5571-D1BF-0CB85EA3B591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>
            <a:off x="7756563" y="1211003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5656AC2-8885-E33E-8823-42C9864916D2}"/>
              </a:ext>
            </a:extLst>
          </p:cNvPr>
          <p:cNvCxnSpPr>
            <a:cxnSpLocks/>
          </p:cNvCxnSpPr>
          <p:nvPr/>
        </p:nvCxnSpPr>
        <p:spPr>
          <a:xfrm>
            <a:off x="9559023" y="1218949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DB05DED8-8932-C425-A3C5-E8A72FE127BB}"/>
              </a:ext>
            </a:extLst>
          </p:cNvPr>
          <p:cNvSpPr txBox="1"/>
          <p:nvPr/>
        </p:nvSpPr>
        <p:spPr>
          <a:xfrm>
            <a:off x="10012446" y="1023583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B0AEDFA-FF7B-1B6D-1017-DD30C18F4910}"/>
              </a:ext>
            </a:extLst>
          </p:cNvPr>
          <p:cNvSpPr/>
          <p:nvPr/>
        </p:nvSpPr>
        <p:spPr>
          <a:xfrm>
            <a:off x="3249105" y="6267468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DFA1CFFF-38F1-13EE-57EA-7E7F2435CF6E}"/>
              </a:ext>
            </a:extLst>
          </p:cNvPr>
          <p:cNvSpPr txBox="1"/>
          <p:nvPr/>
        </p:nvSpPr>
        <p:spPr>
          <a:xfrm>
            <a:off x="3274681" y="6296025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98BD3691-95C2-E15C-7705-48A96535DB1A}"/>
              </a:ext>
            </a:extLst>
          </p:cNvPr>
          <p:cNvSpPr/>
          <p:nvPr/>
        </p:nvSpPr>
        <p:spPr>
          <a:xfrm>
            <a:off x="6272813" y="6265795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D29D3112-6DA9-AC75-AC74-C8B9FB3CA474}"/>
              </a:ext>
            </a:extLst>
          </p:cNvPr>
          <p:cNvSpPr txBox="1"/>
          <p:nvPr/>
        </p:nvSpPr>
        <p:spPr>
          <a:xfrm>
            <a:off x="6290000" y="6289036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C2BEF4B9-F324-0455-FA8D-BB23A56941F7}"/>
              </a:ext>
            </a:extLst>
          </p:cNvPr>
          <p:cNvCxnSpPr>
            <a:cxnSpLocks/>
            <a:stCxn id="158" idx="0"/>
            <a:endCxn id="44" idx="4"/>
          </p:cNvCxnSpPr>
          <p:nvPr/>
        </p:nvCxnSpPr>
        <p:spPr>
          <a:xfrm flipV="1">
            <a:off x="4066725" y="6065351"/>
            <a:ext cx="3538" cy="2306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A6DC8695-04B0-5AC4-465C-F6301C28A788}"/>
              </a:ext>
            </a:extLst>
          </p:cNvPr>
          <p:cNvCxnSpPr>
            <a:cxnSpLocks/>
            <a:stCxn id="159" idx="0"/>
            <a:endCxn id="88" idx="4"/>
          </p:cNvCxnSpPr>
          <p:nvPr/>
        </p:nvCxnSpPr>
        <p:spPr>
          <a:xfrm flipH="1" flipV="1">
            <a:off x="7085786" y="6063397"/>
            <a:ext cx="4648" cy="2023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/>
              <p:nvPr/>
            </p:nvSpPr>
            <p:spPr>
              <a:xfrm>
                <a:off x="2155572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72" y="4767409"/>
                <a:ext cx="662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/>
              <p:nvPr/>
            </p:nvSpPr>
            <p:spPr>
              <a:xfrm>
                <a:off x="8341396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396" y="4767409"/>
                <a:ext cx="6623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E8985B4C-62DC-7683-777E-012673F0B4EB}"/>
              </a:ext>
            </a:extLst>
          </p:cNvPr>
          <p:cNvSpPr/>
          <p:nvPr/>
        </p:nvSpPr>
        <p:spPr>
          <a:xfrm>
            <a:off x="2826327" y="2461855"/>
            <a:ext cx="2613915" cy="3280908"/>
          </a:xfrm>
          <a:prstGeom prst="rect">
            <a:avLst/>
          </a:prstGeom>
          <a:noFill/>
          <a:ln w="101600">
            <a:solidFill>
              <a:srgbClr val="FF0000">
                <a:alpha val="4315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F4202D0B-6DD2-7835-1CB4-56411D898F2B}"/>
              </a:ext>
            </a:extLst>
          </p:cNvPr>
          <p:cNvSpPr txBox="1"/>
          <p:nvPr/>
        </p:nvSpPr>
        <p:spPr>
          <a:xfrm>
            <a:off x="2450649" y="1797528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Encoder</a:t>
            </a:r>
            <a:endParaRPr kumimoji="1" lang="ja-JP" altLang="en-US" sz="280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55B1154-957E-23AB-A38C-3A0B5060C348}"/>
              </a:ext>
            </a:extLst>
          </p:cNvPr>
          <p:cNvSpPr/>
          <p:nvPr/>
        </p:nvSpPr>
        <p:spPr>
          <a:xfrm>
            <a:off x="5720798" y="1623262"/>
            <a:ext cx="2675053" cy="4130782"/>
          </a:xfrm>
          <a:prstGeom prst="rect">
            <a:avLst/>
          </a:prstGeom>
          <a:noFill/>
          <a:ln w="101600">
            <a:solidFill>
              <a:srgbClr val="0070C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82DD276-25B8-CF0A-3B22-FF558D74DBEE}"/>
              </a:ext>
            </a:extLst>
          </p:cNvPr>
          <p:cNvSpPr txBox="1"/>
          <p:nvPr/>
        </p:nvSpPr>
        <p:spPr>
          <a:xfrm>
            <a:off x="4725905" y="1079380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kumimoji="1" lang="en-US" altLang="ja-JP" sz="28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coder</a:t>
            </a:r>
            <a:endParaRPr kumimoji="1" lang="ja-JP" altLang="en-US" sz="280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171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D72E8-BB29-E160-309C-234ACB6F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推論時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3C1B1D-E04F-F4A6-5065-2EF42132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順次予測をしていく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	step1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C94436-0572-C0C7-8790-4D139A3C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ADD568A-8BF6-1538-52CA-7ED27C2443AA}"/>
              </a:ext>
            </a:extLst>
          </p:cNvPr>
          <p:cNvGrpSpPr/>
          <p:nvPr/>
        </p:nvGrpSpPr>
        <p:grpSpPr>
          <a:xfrm>
            <a:off x="2311332" y="2633856"/>
            <a:ext cx="7357694" cy="3920480"/>
            <a:chOff x="501791" y="2463034"/>
            <a:chExt cx="7357694" cy="392048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AB69347-5AD0-6ABD-85C7-3BA468FE9152}"/>
                </a:ext>
              </a:extLst>
            </p:cNvPr>
            <p:cNvSpPr/>
            <p:nvPr/>
          </p:nvSpPr>
          <p:spPr>
            <a:xfrm>
              <a:off x="713432" y="3868066"/>
              <a:ext cx="3074796" cy="10539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</a:rPr>
                <a:t>Encoder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8621465-8214-946B-8696-09CF75D9105B}"/>
                </a:ext>
              </a:extLst>
            </p:cNvPr>
            <p:cNvSpPr/>
            <p:nvPr/>
          </p:nvSpPr>
          <p:spPr>
            <a:xfrm>
              <a:off x="4784689" y="3857469"/>
              <a:ext cx="3074796" cy="1053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400" dirty="0">
                  <a:solidFill>
                    <a:schemeClr val="tx1"/>
                  </a:solidFill>
                </a:rPr>
                <a:t>Decoder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99EB280-EDB2-931F-4FFF-B85358421AEA}"/>
                </a:ext>
              </a:extLst>
            </p:cNvPr>
            <p:cNvSpPr txBox="1"/>
            <p:nvPr/>
          </p:nvSpPr>
          <p:spPr>
            <a:xfrm>
              <a:off x="501791" y="5737183"/>
              <a:ext cx="34980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sz="3600" b="0" dirty="0">
                  <a:latin typeface="+mn-ea"/>
                </a:rPr>
                <a:t>This  is  a  pen</a:t>
              </a:r>
              <a:endParaRPr kumimoji="1" lang="ja-JP" altLang="en-US" sz="3600" b="0">
                <a:latin typeface="+mn-ea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86C69791-98B1-0FD1-6365-998667E1099F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flipV="1">
              <a:off x="2250828" y="4922044"/>
              <a:ext cx="2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87F392BC-1999-490D-A7D7-061BF997CEE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764767" y="2354128"/>
              <a:ext cx="1043381" cy="4071257"/>
            </a:xfrm>
            <a:prstGeom prst="bentConnector5">
              <a:avLst>
                <a:gd name="adj1" fmla="val -29614"/>
                <a:gd name="adj2" fmla="val 50000"/>
                <a:gd name="adj3" fmla="val 12191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65B37E8-0327-9482-5052-9AA873FDE58C}"/>
                </a:ext>
              </a:extLst>
            </p:cNvPr>
            <p:cNvSpPr txBox="1"/>
            <p:nvPr/>
          </p:nvSpPr>
          <p:spPr>
            <a:xfrm>
              <a:off x="6107688" y="5807536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ja-JP" sz="2800" dirty="0">
                  <a:latin typeface="+mn-ea"/>
                </a:rPr>
                <a:t>[BOS]</a:t>
              </a:r>
              <a:endParaRPr kumimoji="1" lang="ja-JP" altLang="en-US" sz="2800" b="0">
                <a:latin typeface="+mn-ea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33134813-12C7-1C83-6F66-7073F4E76E7E}"/>
                </a:ext>
              </a:extLst>
            </p:cNvPr>
            <p:cNvCxnSpPr/>
            <p:nvPr/>
          </p:nvCxnSpPr>
          <p:spPr>
            <a:xfrm flipV="1">
              <a:off x="6785117" y="4922044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2AD5BC2-DFB5-FBD1-9C53-7F4AB792F39F}"/>
                </a:ext>
              </a:extLst>
            </p:cNvPr>
            <p:cNvSpPr txBox="1"/>
            <p:nvPr/>
          </p:nvSpPr>
          <p:spPr>
            <a:xfrm>
              <a:off x="5870680" y="246303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ja-JP" altLang="en-US" sz="2800">
                  <a:latin typeface="Cambria Math" panose="02040503050406030204" pitchFamily="18" charset="0"/>
                </a:rPr>
                <a:t>これ</a:t>
              </a:r>
              <a:endParaRPr kumimoji="1" lang="ja-JP" altLang="en-US" sz="2800" b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7759FEC2-C075-E747-2C55-7EEF376BAD25}"/>
                </a:ext>
              </a:extLst>
            </p:cNvPr>
            <p:cNvCxnSpPr/>
            <p:nvPr/>
          </p:nvCxnSpPr>
          <p:spPr>
            <a:xfrm flipV="1">
              <a:off x="6286047" y="3021430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639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D72E8-BB29-E160-309C-234ACB6F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推論時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3C1B1D-E04F-F4A6-5065-2EF42132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順次予測をしていく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	step2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C94436-0572-C0C7-8790-4D139A3C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ADD568A-8BF6-1538-52CA-7ED27C2443AA}"/>
              </a:ext>
            </a:extLst>
          </p:cNvPr>
          <p:cNvGrpSpPr/>
          <p:nvPr/>
        </p:nvGrpSpPr>
        <p:grpSpPr>
          <a:xfrm>
            <a:off x="2311332" y="2633856"/>
            <a:ext cx="7357694" cy="3920480"/>
            <a:chOff x="501791" y="2463034"/>
            <a:chExt cx="7357694" cy="392048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AB69347-5AD0-6ABD-85C7-3BA468FE9152}"/>
                </a:ext>
              </a:extLst>
            </p:cNvPr>
            <p:cNvSpPr/>
            <p:nvPr/>
          </p:nvSpPr>
          <p:spPr>
            <a:xfrm>
              <a:off x="713432" y="3868066"/>
              <a:ext cx="3074796" cy="10539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</a:rPr>
                <a:t>Encoder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8621465-8214-946B-8696-09CF75D9105B}"/>
                </a:ext>
              </a:extLst>
            </p:cNvPr>
            <p:cNvSpPr/>
            <p:nvPr/>
          </p:nvSpPr>
          <p:spPr>
            <a:xfrm>
              <a:off x="4784689" y="3857469"/>
              <a:ext cx="3074796" cy="1053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400" dirty="0">
                  <a:solidFill>
                    <a:schemeClr val="tx1"/>
                  </a:solidFill>
                </a:rPr>
                <a:t>Decoder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99EB280-EDB2-931F-4FFF-B85358421AEA}"/>
                </a:ext>
              </a:extLst>
            </p:cNvPr>
            <p:cNvSpPr txBox="1"/>
            <p:nvPr/>
          </p:nvSpPr>
          <p:spPr>
            <a:xfrm>
              <a:off x="501791" y="5737183"/>
              <a:ext cx="34980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sz="3600" b="0" dirty="0">
                  <a:latin typeface="+mn-ea"/>
                </a:rPr>
                <a:t>This  is  a  pen</a:t>
              </a:r>
              <a:endParaRPr kumimoji="1" lang="ja-JP" altLang="en-US" sz="3600" b="0">
                <a:latin typeface="+mn-ea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86C69791-98B1-0FD1-6365-998667E1099F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flipV="1">
              <a:off x="2250828" y="4922044"/>
              <a:ext cx="2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87F392BC-1999-490D-A7D7-061BF997CEE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764767" y="2354128"/>
              <a:ext cx="1043381" cy="4071257"/>
            </a:xfrm>
            <a:prstGeom prst="bentConnector5">
              <a:avLst>
                <a:gd name="adj1" fmla="val -29614"/>
                <a:gd name="adj2" fmla="val 50000"/>
                <a:gd name="adj3" fmla="val 12191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65B37E8-0327-9482-5052-9AA873FDE58C}"/>
                </a:ext>
              </a:extLst>
            </p:cNvPr>
            <p:cNvSpPr txBox="1"/>
            <p:nvPr/>
          </p:nvSpPr>
          <p:spPr>
            <a:xfrm>
              <a:off x="5339045" y="5831996"/>
              <a:ext cx="2319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ja-JP" sz="2800" dirty="0">
                  <a:latin typeface="+mn-ea"/>
                </a:rPr>
                <a:t>[BOS]</a:t>
              </a:r>
              <a:r>
                <a:rPr lang="ja-JP" altLang="en-US" sz="2800">
                  <a:latin typeface="+mn-ea"/>
                </a:rPr>
                <a:t>　これ</a:t>
              </a:r>
              <a:endParaRPr kumimoji="1" lang="ja-JP" altLang="en-US" sz="2800" b="0">
                <a:latin typeface="+mn-ea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33134813-12C7-1C83-6F66-7073F4E76E7E}"/>
                </a:ext>
              </a:extLst>
            </p:cNvPr>
            <p:cNvCxnSpPr/>
            <p:nvPr/>
          </p:nvCxnSpPr>
          <p:spPr>
            <a:xfrm flipV="1">
              <a:off x="6785117" y="4922044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2AD5BC2-DFB5-FBD1-9C53-7F4AB792F39F}"/>
                </a:ext>
              </a:extLst>
            </p:cNvPr>
            <p:cNvSpPr txBox="1"/>
            <p:nvPr/>
          </p:nvSpPr>
          <p:spPr>
            <a:xfrm>
              <a:off x="5330851" y="246303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ja-JP" altLang="en-US" sz="2800">
                  <a:latin typeface="Cambria Math" panose="02040503050406030204" pitchFamily="18" charset="0"/>
                </a:rPr>
                <a:t>これ　は</a:t>
              </a:r>
              <a:endParaRPr kumimoji="1" lang="ja-JP" altLang="en-US" sz="2800" b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7759FEC2-C075-E747-2C55-7EEF376BAD25}"/>
                </a:ext>
              </a:extLst>
            </p:cNvPr>
            <p:cNvCxnSpPr/>
            <p:nvPr/>
          </p:nvCxnSpPr>
          <p:spPr>
            <a:xfrm flipV="1">
              <a:off x="6286047" y="3021430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506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D72E8-BB29-E160-309C-234ACB6F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推論時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3C1B1D-E04F-F4A6-5065-2EF42132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順次予測をしていく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	step3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C94436-0572-C0C7-8790-4D139A3C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ADD568A-8BF6-1538-52CA-7ED27C2443AA}"/>
              </a:ext>
            </a:extLst>
          </p:cNvPr>
          <p:cNvGrpSpPr/>
          <p:nvPr/>
        </p:nvGrpSpPr>
        <p:grpSpPr>
          <a:xfrm>
            <a:off x="2311332" y="2644573"/>
            <a:ext cx="7670885" cy="3909763"/>
            <a:chOff x="501791" y="2473751"/>
            <a:chExt cx="7670885" cy="390976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AB69347-5AD0-6ABD-85C7-3BA468FE9152}"/>
                </a:ext>
              </a:extLst>
            </p:cNvPr>
            <p:cNvSpPr/>
            <p:nvPr/>
          </p:nvSpPr>
          <p:spPr>
            <a:xfrm>
              <a:off x="713432" y="3868066"/>
              <a:ext cx="3074796" cy="10539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</a:rPr>
                <a:t>Encoder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8621465-8214-946B-8696-09CF75D9105B}"/>
                </a:ext>
              </a:extLst>
            </p:cNvPr>
            <p:cNvSpPr/>
            <p:nvPr/>
          </p:nvSpPr>
          <p:spPr>
            <a:xfrm>
              <a:off x="4784689" y="3857469"/>
              <a:ext cx="3074796" cy="1053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400" dirty="0">
                  <a:solidFill>
                    <a:schemeClr val="tx1"/>
                  </a:solidFill>
                </a:rPr>
                <a:t>Decoder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99EB280-EDB2-931F-4FFF-B85358421AEA}"/>
                </a:ext>
              </a:extLst>
            </p:cNvPr>
            <p:cNvSpPr txBox="1"/>
            <p:nvPr/>
          </p:nvSpPr>
          <p:spPr>
            <a:xfrm>
              <a:off x="501791" y="5737183"/>
              <a:ext cx="34980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sz="3600" b="0" dirty="0">
                  <a:latin typeface="+mn-ea"/>
                </a:rPr>
                <a:t>This  is  a  pen</a:t>
              </a:r>
              <a:endParaRPr kumimoji="1" lang="ja-JP" altLang="en-US" sz="3600" b="0">
                <a:latin typeface="+mn-ea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86C69791-98B1-0FD1-6365-998667E1099F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flipV="1">
              <a:off x="2250828" y="4922044"/>
              <a:ext cx="2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87F392BC-1999-490D-A7D7-061BF997CEE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764767" y="2354128"/>
              <a:ext cx="1043381" cy="4071257"/>
            </a:xfrm>
            <a:prstGeom prst="bentConnector5">
              <a:avLst>
                <a:gd name="adj1" fmla="val -29614"/>
                <a:gd name="adj2" fmla="val 50000"/>
                <a:gd name="adj3" fmla="val 12191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65B37E8-0327-9482-5052-9AA873FDE58C}"/>
                </a:ext>
              </a:extLst>
            </p:cNvPr>
            <p:cNvSpPr txBox="1"/>
            <p:nvPr/>
          </p:nvSpPr>
          <p:spPr>
            <a:xfrm>
              <a:off x="5134665" y="5807536"/>
              <a:ext cx="3038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ja-JP" sz="2800" dirty="0">
                  <a:latin typeface="+mn-ea"/>
                </a:rPr>
                <a:t>[BOS]</a:t>
              </a:r>
              <a:r>
                <a:rPr lang="ja-JP" altLang="en-US" sz="2800">
                  <a:latin typeface="+mn-ea"/>
                </a:rPr>
                <a:t>　これ　は</a:t>
              </a:r>
              <a:endParaRPr kumimoji="1" lang="ja-JP" altLang="en-US" sz="2800" b="0">
                <a:latin typeface="+mn-ea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33134813-12C7-1C83-6F66-7073F4E76E7E}"/>
                </a:ext>
              </a:extLst>
            </p:cNvPr>
            <p:cNvCxnSpPr/>
            <p:nvPr/>
          </p:nvCxnSpPr>
          <p:spPr>
            <a:xfrm flipV="1">
              <a:off x="6785117" y="4922044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2AD5BC2-DFB5-FBD1-9C53-7F4AB792F39F}"/>
                </a:ext>
              </a:extLst>
            </p:cNvPr>
            <p:cNvSpPr txBox="1"/>
            <p:nvPr/>
          </p:nvSpPr>
          <p:spPr>
            <a:xfrm>
              <a:off x="4972998" y="2473751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ja-JP" altLang="en-US" sz="2800">
                  <a:latin typeface="Cambria Math" panose="02040503050406030204" pitchFamily="18" charset="0"/>
                </a:rPr>
                <a:t>これ　は　ペン</a:t>
              </a:r>
              <a:endParaRPr kumimoji="1" lang="ja-JP" altLang="en-US" sz="2800" b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7759FEC2-C075-E747-2C55-7EEF376BAD25}"/>
                </a:ext>
              </a:extLst>
            </p:cNvPr>
            <p:cNvCxnSpPr/>
            <p:nvPr/>
          </p:nvCxnSpPr>
          <p:spPr>
            <a:xfrm flipV="1">
              <a:off x="6286047" y="3021430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7176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D72E8-BB29-E160-309C-234ACB6F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推論時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3C1B1D-E04F-F4A6-5065-2EF42132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順次予測をしていく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	step4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C94436-0572-C0C7-8790-4D139A3C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ADD568A-8BF6-1538-52CA-7ED27C2443AA}"/>
              </a:ext>
            </a:extLst>
          </p:cNvPr>
          <p:cNvGrpSpPr/>
          <p:nvPr/>
        </p:nvGrpSpPr>
        <p:grpSpPr>
          <a:xfrm>
            <a:off x="2311332" y="2633856"/>
            <a:ext cx="8398127" cy="3920480"/>
            <a:chOff x="501791" y="2463034"/>
            <a:chExt cx="8398127" cy="392048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AB69347-5AD0-6ABD-85C7-3BA468FE9152}"/>
                </a:ext>
              </a:extLst>
            </p:cNvPr>
            <p:cNvSpPr/>
            <p:nvPr/>
          </p:nvSpPr>
          <p:spPr>
            <a:xfrm>
              <a:off x="713432" y="3868066"/>
              <a:ext cx="3074796" cy="10539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</a:rPr>
                <a:t>Encoder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8621465-8214-946B-8696-09CF75D9105B}"/>
                </a:ext>
              </a:extLst>
            </p:cNvPr>
            <p:cNvSpPr/>
            <p:nvPr/>
          </p:nvSpPr>
          <p:spPr>
            <a:xfrm>
              <a:off x="4784689" y="3857469"/>
              <a:ext cx="3074796" cy="1053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400" dirty="0">
                  <a:solidFill>
                    <a:schemeClr val="tx1"/>
                  </a:solidFill>
                </a:rPr>
                <a:t>Decoder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99EB280-EDB2-931F-4FFF-B85358421AEA}"/>
                </a:ext>
              </a:extLst>
            </p:cNvPr>
            <p:cNvSpPr txBox="1"/>
            <p:nvPr/>
          </p:nvSpPr>
          <p:spPr>
            <a:xfrm>
              <a:off x="501791" y="5737183"/>
              <a:ext cx="34980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sz="3600" b="0" dirty="0">
                  <a:latin typeface="+mn-ea"/>
                </a:rPr>
                <a:t>This  is  a  pen</a:t>
              </a:r>
              <a:endParaRPr kumimoji="1" lang="ja-JP" altLang="en-US" sz="3600" b="0">
                <a:latin typeface="+mn-ea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86C69791-98B1-0FD1-6365-998667E1099F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flipV="1">
              <a:off x="2250828" y="4922044"/>
              <a:ext cx="2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87F392BC-1999-490D-A7D7-061BF997CEE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764767" y="2354128"/>
              <a:ext cx="1043381" cy="4071257"/>
            </a:xfrm>
            <a:prstGeom prst="bentConnector5">
              <a:avLst>
                <a:gd name="adj1" fmla="val -29614"/>
                <a:gd name="adj2" fmla="val 50000"/>
                <a:gd name="adj3" fmla="val 12191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65B37E8-0327-9482-5052-9AA873FDE58C}"/>
                </a:ext>
              </a:extLst>
            </p:cNvPr>
            <p:cNvSpPr txBox="1"/>
            <p:nvPr/>
          </p:nvSpPr>
          <p:spPr>
            <a:xfrm>
              <a:off x="4784689" y="5807536"/>
              <a:ext cx="41152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ja-JP" sz="2800" dirty="0">
                  <a:latin typeface="+mn-ea"/>
                </a:rPr>
                <a:t>[BOS]</a:t>
              </a:r>
              <a:r>
                <a:rPr lang="ja-JP" altLang="en-US" sz="2800">
                  <a:latin typeface="+mn-ea"/>
                </a:rPr>
                <a:t>　これ　は　ペン</a:t>
              </a:r>
              <a:endParaRPr kumimoji="1" lang="ja-JP" altLang="en-US" sz="2800" b="0">
                <a:latin typeface="+mn-ea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33134813-12C7-1C83-6F66-7073F4E76E7E}"/>
                </a:ext>
              </a:extLst>
            </p:cNvPr>
            <p:cNvCxnSpPr/>
            <p:nvPr/>
          </p:nvCxnSpPr>
          <p:spPr>
            <a:xfrm flipV="1">
              <a:off x="6785117" y="4922044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2AD5BC2-DFB5-FBD1-9C53-7F4AB792F39F}"/>
                </a:ext>
              </a:extLst>
            </p:cNvPr>
            <p:cNvSpPr txBox="1"/>
            <p:nvPr/>
          </p:nvSpPr>
          <p:spPr>
            <a:xfrm>
              <a:off x="4603740" y="2463034"/>
              <a:ext cx="37753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ja-JP" altLang="en-US" sz="2800">
                  <a:latin typeface="Cambria Math" panose="02040503050406030204" pitchFamily="18" charset="0"/>
                </a:rPr>
                <a:t>これ　は　ペン　です</a:t>
              </a:r>
              <a:endParaRPr kumimoji="1" lang="ja-JP" altLang="en-US" sz="2800" b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7759FEC2-C075-E747-2C55-7EEF376BAD25}"/>
                </a:ext>
              </a:extLst>
            </p:cNvPr>
            <p:cNvCxnSpPr/>
            <p:nvPr/>
          </p:nvCxnSpPr>
          <p:spPr>
            <a:xfrm flipV="1">
              <a:off x="6286047" y="3021430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2703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D72E8-BB29-E160-309C-234ACB6F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推論時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3C1B1D-E04F-F4A6-5065-2EF42132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順次予測をしていく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	step5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C94436-0572-C0C7-8790-4D139A3C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ADD568A-8BF6-1538-52CA-7ED27C2443AA}"/>
              </a:ext>
            </a:extLst>
          </p:cNvPr>
          <p:cNvGrpSpPr/>
          <p:nvPr/>
        </p:nvGrpSpPr>
        <p:grpSpPr>
          <a:xfrm>
            <a:off x="2311332" y="2644573"/>
            <a:ext cx="9263712" cy="3909763"/>
            <a:chOff x="501791" y="2473751"/>
            <a:chExt cx="9263712" cy="390976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AB69347-5AD0-6ABD-85C7-3BA468FE9152}"/>
                </a:ext>
              </a:extLst>
            </p:cNvPr>
            <p:cNvSpPr/>
            <p:nvPr/>
          </p:nvSpPr>
          <p:spPr>
            <a:xfrm>
              <a:off x="713432" y="3868066"/>
              <a:ext cx="3074796" cy="10539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</a:rPr>
                <a:t>Encoder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8621465-8214-946B-8696-09CF75D9105B}"/>
                </a:ext>
              </a:extLst>
            </p:cNvPr>
            <p:cNvSpPr/>
            <p:nvPr/>
          </p:nvSpPr>
          <p:spPr>
            <a:xfrm>
              <a:off x="4784689" y="3857469"/>
              <a:ext cx="3074796" cy="1053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400" dirty="0">
                  <a:solidFill>
                    <a:schemeClr val="tx1"/>
                  </a:solidFill>
                </a:rPr>
                <a:t>Decoder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99EB280-EDB2-931F-4FFF-B85358421AEA}"/>
                </a:ext>
              </a:extLst>
            </p:cNvPr>
            <p:cNvSpPr txBox="1"/>
            <p:nvPr/>
          </p:nvSpPr>
          <p:spPr>
            <a:xfrm>
              <a:off x="501791" y="5737183"/>
              <a:ext cx="34980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sz="3600" b="0" dirty="0">
                  <a:latin typeface="+mn-ea"/>
                </a:rPr>
                <a:t>This  is  a  pen</a:t>
              </a:r>
              <a:endParaRPr kumimoji="1" lang="ja-JP" altLang="en-US" sz="3600" b="0">
                <a:latin typeface="+mn-ea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86C69791-98B1-0FD1-6365-998667E1099F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flipV="1">
              <a:off x="2250828" y="4922044"/>
              <a:ext cx="2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87F392BC-1999-490D-A7D7-061BF997CEE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764767" y="2354128"/>
              <a:ext cx="1043381" cy="4071257"/>
            </a:xfrm>
            <a:prstGeom prst="bentConnector5">
              <a:avLst>
                <a:gd name="adj1" fmla="val -29614"/>
                <a:gd name="adj2" fmla="val 50000"/>
                <a:gd name="adj3" fmla="val 12191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65B37E8-0327-9482-5052-9AA873FDE58C}"/>
                </a:ext>
              </a:extLst>
            </p:cNvPr>
            <p:cNvSpPr txBox="1"/>
            <p:nvPr/>
          </p:nvSpPr>
          <p:spPr>
            <a:xfrm>
              <a:off x="4573056" y="5807536"/>
              <a:ext cx="5192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ja-JP" sz="2800" dirty="0">
                  <a:latin typeface="+mn-ea"/>
                </a:rPr>
                <a:t>[BOS]</a:t>
              </a:r>
              <a:r>
                <a:rPr lang="ja-JP" altLang="en-US" sz="2800">
                  <a:latin typeface="+mn-ea"/>
                </a:rPr>
                <a:t>　これ　は　ペン　です</a:t>
              </a:r>
              <a:endParaRPr kumimoji="1" lang="ja-JP" altLang="en-US" sz="2800" b="0">
                <a:latin typeface="+mn-ea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33134813-12C7-1C83-6F66-7073F4E76E7E}"/>
                </a:ext>
              </a:extLst>
            </p:cNvPr>
            <p:cNvCxnSpPr/>
            <p:nvPr/>
          </p:nvCxnSpPr>
          <p:spPr>
            <a:xfrm flipV="1">
              <a:off x="6785117" y="4922044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2AD5BC2-DFB5-FBD1-9C53-7F4AB792F39F}"/>
                </a:ext>
              </a:extLst>
            </p:cNvPr>
            <p:cNvSpPr txBox="1"/>
            <p:nvPr/>
          </p:nvSpPr>
          <p:spPr>
            <a:xfrm>
              <a:off x="4413149" y="2473751"/>
              <a:ext cx="4493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ja-JP" altLang="en-US" sz="2800">
                  <a:latin typeface="Cambria Math" panose="02040503050406030204" pitchFamily="18" charset="0"/>
                </a:rPr>
                <a:t>これ　は　ペン　です　。</a:t>
              </a:r>
              <a:endParaRPr kumimoji="1" lang="ja-JP" altLang="en-US" sz="2800" b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7759FEC2-C075-E747-2C55-7EEF376BAD25}"/>
                </a:ext>
              </a:extLst>
            </p:cNvPr>
            <p:cNvCxnSpPr/>
            <p:nvPr/>
          </p:nvCxnSpPr>
          <p:spPr>
            <a:xfrm flipV="1">
              <a:off x="6286047" y="3021430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77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32B60-9A96-87AB-5DA7-10BB9C3F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課題点</a:t>
            </a:r>
            <a:r>
              <a:rPr kumimoji="1" lang="en-US" altLang="ja-JP" dirty="0"/>
              <a:t>(1/2)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9BCE0B-E71D-CEBD-A252-9507FD76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時系列データを</a:t>
            </a:r>
            <a:r>
              <a:rPr kumimoji="1" lang="ja-JP" altLang="en-US">
                <a:solidFill>
                  <a:srgbClr val="FF0000"/>
                </a:solidFill>
              </a:rPr>
              <a:t>逐次的に入力する</a:t>
            </a:r>
            <a:r>
              <a:rPr kumimoji="1" lang="ja-JP" altLang="en-US"/>
              <a:t>必要あり</a:t>
            </a:r>
            <a:endParaRPr kumimoji="1" lang="en-US" altLang="ja-JP" dirty="0"/>
          </a:p>
          <a:p>
            <a:pPr lvl="1"/>
            <a:r>
              <a:rPr kumimoji="1" lang="ja-JP" altLang="en-US"/>
              <a:t>並列化できず，計算速度の向上が困難</a:t>
            </a:r>
            <a:endParaRPr kumimoji="1" lang="en-US" altLang="ja-JP" dirty="0"/>
          </a:p>
          <a:p>
            <a:pPr lvl="1"/>
            <a:r>
              <a:rPr kumimoji="1" lang="ja-JP" altLang="en-US"/>
              <a:t>単語数の増加で計算量が線形増加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63B44B-09D1-C1B1-1FD5-7732AD25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805281C-971F-CB81-5A01-242B46293AAC}"/>
              </a:ext>
            </a:extLst>
          </p:cNvPr>
          <p:cNvGrpSpPr/>
          <p:nvPr/>
        </p:nvGrpSpPr>
        <p:grpSpPr>
          <a:xfrm>
            <a:off x="1494935" y="2943047"/>
            <a:ext cx="9662475" cy="2963286"/>
            <a:chOff x="2281286" y="3552857"/>
            <a:chExt cx="9662475" cy="2963286"/>
          </a:xfrm>
        </p:grpSpPr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E6CCF18B-F523-AC7E-6885-A6A3FAC9E66C}"/>
                </a:ext>
              </a:extLst>
            </p:cNvPr>
            <p:cNvSpPr/>
            <p:nvPr/>
          </p:nvSpPr>
          <p:spPr>
            <a:xfrm>
              <a:off x="2281286" y="4807394"/>
              <a:ext cx="1414021" cy="725864"/>
            </a:xfrm>
            <a:prstGeom prst="roundRect">
              <a:avLst/>
            </a:pr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1D652BEB-EB1A-6015-1D85-F22EBE8B7D0B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2988297" y="4297427"/>
              <a:ext cx="0" cy="5099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704FEF25-FD70-A030-8EE8-C0154FC07106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2988297" y="5533258"/>
              <a:ext cx="0" cy="5025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6516BB27-B4E8-AF3F-1DF3-706A21FEE337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695307" y="5170326"/>
              <a:ext cx="5546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82015F7-B1CA-EC7E-274C-BB1CDCD1FFEC}"/>
                </a:ext>
              </a:extLst>
            </p:cNvPr>
            <p:cNvSpPr txBox="1"/>
            <p:nvPr/>
          </p:nvSpPr>
          <p:spPr>
            <a:xfrm>
              <a:off x="2619080" y="5992923"/>
              <a:ext cx="1060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This</a:t>
              </a:r>
              <a:endParaRPr kumimoji="1" lang="ja-JP" altLang="en-US" sz="2800"/>
            </a:p>
          </p:txBody>
        </p:sp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AC945E02-91FC-1327-3133-05FBAF5309BB}"/>
                </a:ext>
              </a:extLst>
            </p:cNvPr>
            <p:cNvSpPr/>
            <p:nvPr/>
          </p:nvSpPr>
          <p:spPr>
            <a:xfrm>
              <a:off x="4249918" y="4807394"/>
              <a:ext cx="1414021" cy="725864"/>
            </a:xfrm>
            <a:prstGeom prst="roundRect">
              <a:avLst/>
            </a:pr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56BF6361-2C54-34C3-5FB6-E38EC7F935C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5663939" y="5170326"/>
              <a:ext cx="5546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C28BBF9F-0F36-A013-F86A-A8FEDF6FF042}"/>
                </a:ext>
              </a:extLst>
            </p:cNvPr>
            <p:cNvSpPr txBox="1"/>
            <p:nvPr/>
          </p:nvSpPr>
          <p:spPr>
            <a:xfrm>
              <a:off x="4777818" y="5986389"/>
              <a:ext cx="1060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is</a:t>
              </a:r>
              <a:endParaRPr kumimoji="1" lang="ja-JP" altLang="en-US" sz="2800"/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B94B9838-3B2E-6F29-E6C6-769B5C67E5F4}"/>
                </a:ext>
              </a:extLst>
            </p:cNvPr>
            <p:cNvSpPr/>
            <p:nvPr/>
          </p:nvSpPr>
          <p:spPr>
            <a:xfrm>
              <a:off x="6218549" y="4807394"/>
              <a:ext cx="1414021" cy="725864"/>
            </a:xfrm>
            <a:prstGeom prst="roundRect">
              <a:avLst/>
            </a:pr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CCB937F7-6B5E-82E2-C8B8-D8D9D28545BA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7632570" y="5170326"/>
              <a:ext cx="5546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8BEA7B8D-7EA2-2718-9829-8F9697E28DFD}"/>
                </a:ext>
              </a:extLst>
            </p:cNvPr>
            <p:cNvSpPr txBox="1"/>
            <p:nvPr/>
          </p:nvSpPr>
          <p:spPr>
            <a:xfrm>
              <a:off x="6746449" y="5986389"/>
              <a:ext cx="1060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/>
            </a:p>
          </p:txBody>
        </p: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A32563D6-7923-9D1D-6D2C-3E31D4FD5F89}"/>
                </a:ext>
              </a:extLst>
            </p:cNvPr>
            <p:cNvSpPr/>
            <p:nvPr/>
          </p:nvSpPr>
          <p:spPr>
            <a:xfrm>
              <a:off x="8187180" y="4807394"/>
              <a:ext cx="1414021" cy="725864"/>
            </a:xfrm>
            <a:prstGeom prst="roundRect">
              <a:avLst/>
            </a:pr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A53C59E-8498-C916-D577-5A5A6F441451}"/>
                </a:ext>
              </a:extLst>
            </p:cNvPr>
            <p:cNvCxnSpPr>
              <a:cxnSpLocks/>
            </p:cNvCxnSpPr>
            <p:nvPr/>
          </p:nvCxnSpPr>
          <p:spPr>
            <a:xfrm>
              <a:off x="9627911" y="3927683"/>
              <a:ext cx="5546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87279F8-9790-D401-885D-8210FFB9DB82}"/>
                </a:ext>
              </a:extLst>
            </p:cNvPr>
            <p:cNvSpPr txBox="1"/>
            <p:nvPr/>
          </p:nvSpPr>
          <p:spPr>
            <a:xfrm>
              <a:off x="8567394" y="5986389"/>
              <a:ext cx="1060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pen</a:t>
              </a:r>
              <a:endParaRPr kumimoji="1" lang="ja-JP" altLang="en-US" sz="2800"/>
            </a:p>
          </p:txBody>
        </p:sp>
        <p:sp>
          <p:nvSpPr>
            <p:cNvPr id="20" name="角丸四角形 19">
              <a:extLst>
                <a:ext uri="{FF2B5EF4-FFF2-40B4-BE49-F238E27FC236}">
                  <a16:creationId xmlns:a16="http://schemas.microsoft.com/office/drawing/2014/main" id="{A3E3AB45-1AB8-C8B6-FFBC-CDE5AA1D43A1}"/>
                </a:ext>
              </a:extLst>
            </p:cNvPr>
            <p:cNvSpPr/>
            <p:nvPr/>
          </p:nvSpPr>
          <p:spPr>
            <a:xfrm>
              <a:off x="2281286" y="3552857"/>
              <a:ext cx="1414021" cy="725864"/>
            </a:xfrm>
            <a:prstGeom prst="roundRect">
              <a:avLst/>
            </a:prstGeom>
            <a:noFill/>
            <a:ln w="3175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8E074957-66EC-A0B6-E9BC-7EC4AF08B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499" y="5533258"/>
              <a:ext cx="0" cy="5025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C56EA603-4061-90D5-DD57-876B49771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559" y="5533258"/>
              <a:ext cx="0" cy="5025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56F6F749-0600-06EB-FFCF-03190CCB6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4190" y="5528669"/>
              <a:ext cx="0" cy="5025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F4E9FB19-0B24-9523-1838-0A2E97C4D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499" y="4297426"/>
              <a:ext cx="0" cy="5099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04417E6E-6690-69FD-7B36-8197C1049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559" y="4297426"/>
              <a:ext cx="0" cy="5099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67DFFAC7-B23E-2AD9-6B29-B81CE69B6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4190" y="4297426"/>
              <a:ext cx="0" cy="5099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B4CF600A-AF03-BB0B-133B-AB2381AE53D2}"/>
                </a:ext>
              </a:extLst>
            </p:cNvPr>
            <p:cNvSpPr/>
            <p:nvPr/>
          </p:nvSpPr>
          <p:spPr>
            <a:xfrm>
              <a:off x="4249918" y="3565977"/>
              <a:ext cx="1414021" cy="725864"/>
            </a:xfrm>
            <a:prstGeom prst="roundRect">
              <a:avLst/>
            </a:prstGeom>
            <a:noFill/>
            <a:ln w="3175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角丸四角形 27">
              <a:extLst>
                <a:ext uri="{FF2B5EF4-FFF2-40B4-BE49-F238E27FC236}">
                  <a16:creationId xmlns:a16="http://schemas.microsoft.com/office/drawing/2014/main" id="{1A0A54C5-1327-A714-F753-C1E70A018898}"/>
                </a:ext>
              </a:extLst>
            </p:cNvPr>
            <p:cNvSpPr/>
            <p:nvPr/>
          </p:nvSpPr>
          <p:spPr>
            <a:xfrm>
              <a:off x="6218549" y="3552857"/>
              <a:ext cx="1414021" cy="725864"/>
            </a:xfrm>
            <a:prstGeom prst="roundRect">
              <a:avLst/>
            </a:prstGeom>
            <a:noFill/>
            <a:ln w="3175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0675BC9F-68C1-E4E1-89D4-3832BFFB6618}"/>
                </a:ext>
              </a:extLst>
            </p:cNvPr>
            <p:cNvSpPr/>
            <p:nvPr/>
          </p:nvSpPr>
          <p:spPr>
            <a:xfrm>
              <a:off x="8213890" y="3564751"/>
              <a:ext cx="1414021" cy="725864"/>
            </a:xfrm>
            <a:prstGeom prst="roundRect">
              <a:avLst/>
            </a:prstGeom>
            <a:noFill/>
            <a:ln w="317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A02C98B7-B110-0296-5D0D-8BB37B038CB8}"/>
                </a:ext>
              </a:extLst>
            </p:cNvPr>
            <p:cNvSpPr txBox="1"/>
            <p:nvPr/>
          </p:nvSpPr>
          <p:spPr>
            <a:xfrm>
              <a:off x="10209231" y="3737844"/>
              <a:ext cx="17345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下流タスク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6B67674E-ED97-D6A5-4A0F-7DF3030697EB}"/>
                    </a:ext>
                  </a:extLst>
                </p:cNvPr>
                <p:cNvSpPr txBox="1"/>
                <p:nvPr/>
              </p:nvSpPr>
              <p:spPr>
                <a:xfrm>
                  <a:off x="2590016" y="3637403"/>
                  <a:ext cx="8405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/>
                </a:p>
              </p:txBody>
            </p:sp>
          </mc:Choice>
          <mc:Fallback xmlns="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2AFF7575-B2AC-77CC-22B2-4ECC260DE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016" y="3637403"/>
                  <a:ext cx="84055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846B7B4E-B620-9264-F784-EFFC137120AF}"/>
                    </a:ext>
                  </a:extLst>
                </p:cNvPr>
                <p:cNvSpPr txBox="1"/>
                <p:nvPr/>
              </p:nvSpPr>
              <p:spPr>
                <a:xfrm>
                  <a:off x="4568858" y="3614533"/>
                  <a:ext cx="8405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/>
                </a:p>
              </p:txBody>
            </p:sp>
          </mc:Choice>
          <mc:Fallback xmlns=""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294F92B6-3A15-0661-C09F-D54A29145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8858" y="3614533"/>
                  <a:ext cx="840557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5FF7C2C9-2124-8A3E-DA8E-A924798CF024}"/>
                    </a:ext>
                  </a:extLst>
                </p:cNvPr>
                <p:cNvSpPr txBox="1"/>
                <p:nvPr/>
              </p:nvSpPr>
              <p:spPr>
                <a:xfrm>
                  <a:off x="6525707" y="3614533"/>
                  <a:ext cx="8405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/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313BB49D-82A8-5547-A317-93FD55A31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5707" y="3614533"/>
                  <a:ext cx="840557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67FBD962-6D10-730F-618C-727E2AEDCA64}"/>
                    </a:ext>
                  </a:extLst>
                </p:cNvPr>
                <p:cNvSpPr txBox="1"/>
                <p:nvPr/>
              </p:nvSpPr>
              <p:spPr>
                <a:xfrm>
                  <a:off x="8473911" y="3628326"/>
                  <a:ext cx="8405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F288834-CD94-486D-4DEC-E8B337DBE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911" y="3628326"/>
                  <a:ext cx="840557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2B1D87F5-982E-A332-DFF6-2AA730203873}"/>
              </a:ext>
            </a:extLst>
          </p:cNvPr>
          <p:cNvGrpSpPr/>
          <p:nvPr/>
        </p:nvGrpSpPr>
        <p:grpSpPr>
          <a:xfrm>
            <a:off x="1911002" y="5907958"/>
            <a:ext cx="6487782" cy="584776"/>
            <a:chOff x="1947947" y="6010539"/>
            <a:chExt cx="6487782" cy="584776"/>
          </a:xfrm>
        </p:grpSpPr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D3465AD6-6435-FF49-6F5B-8D90A57B2016}"/>
                </a:ext>
              </a:extLst>
            </p:cNvPr>
            <p:cNvGrpSpPr/>
            <p:nvPr/>
          </p:nvGrpSpPr>
          <p:grpSpPr>
            <a:xfrm>
              <a:off x="1947947" y="6010539"/>
              <a:ext cx="6487782" cy="584776"/>
              <a:chOff x="2617581" y="6074110"/>
              <a:chExt cx="6487782" cy="584776"/>
            </a:xfrm>
          </p:grpSpPr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95327361-0A4A-25C2-B3E6-374B97AA746F}"/>
                  </a:ext>
                </a:extLst>
              </p:cNvPr>
              <p:cNvSpPr txBox="1"/>
              <p:nvPr/>
            </p:nvSpPr>
            <p:spPr>
              <a:xfrm>
                <a:off x="2617581" y="6074111"/>
                <a:ext cx="5357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>
                    <a:solidFill>
                      <a:srgbClr val="FF0000"/>
                    </a:solidFill>
                  </a:rPr>
                  <a:t>①</a:t>
                </a:r>
                <a:endParaRPr kumimoji="1" lang="ja-JP" altLang="en-US" sz="3200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79DC89C1-3EF3-3072-872E-D8B3C2138FA0}"/>
                  </a:ext>
                </a:extLst>
              </p:cNvPr>
              <p:cNvSpPr txBox="1"/>
              <p:nvPr/>
            </p:nvSpPr>
            <p:spPr>
              <a:xfrm>
                <a:off x="4574453" y="6074110"/>
                <a:ext cx="5357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>
                    <a:solidFill>
                      <a:srgbClr val="FF0000"/>
                    </a:solidFill>
                  </a:rPr>
                  <a:t>②</a:t>
                </a:r>
                <a:endParaRPr kumimoji="1" lang="ja-JP" altLang="en-US" sz="320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FE9F2437-C4E5-205E-823B-B473630AA1E1}"/>
                  </a:ext>
                </a:extLst>
              </p:cNvPr>
              <p:cNvSpPr txBox="1"/>
              <p:nvPr/>
            </p:nvSpPr>
            <p:spPr>
              <a:xfrm>
                <a:off x="6554844" y="6074110"/>
                <a:ext cx="5357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>
                    <a:solidFill>
                      <a:srgbClr val="FF0000"/>
                    </a:solidFill>
                  </a:rPr>
                  <a:t>③</a:t>
                </a:r>
                <a:endParaRPr kumimoji="1" lang="ja-JP" altLang="en-US" sz="3200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5ED28706-D22F-2E63-E6C6-279F50FF6822}"/>
                  </a:ext>
                </a:extLst>
              </p:cNvPr>
              <p:cNvSpPr txBox="1"/>
              <p:nvPr/>
            </p:nvSpPr>
            <p:spPr>
              <a:xfrm>
                <a:off x="8569654" y="6074110"/>
                <a:ext cx="5357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>
                    <a:solidFill>
                      <a:srgbClr val="FF0000"/>
                    </a:solidFill>
                  </a:rPr>
                  <a:t>④</a:t>
                </a:r>
                <a:endParaRPr kumimoji="1" lang="ja-JP" altLang="en-US" sz="32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AAD99F36-13AD-667C-7E56-C88CE9A7C221}"/>
                </a:ext>
              </a:extLst>
            </p:cNvPr>
            <p:cNvCxnSpPr>
              <a:cxnSpLocks/>
              <a:stCxn id="40" idx="3"/>
              <a:endCxn id="41" idx="1"/>
            </p:cNvCxnSpPr>
            <p:nvPr/>
          </p:nvCxnSpPr>
          <p:spPr>
            <a:xfrm flipV="1">
              <a:off x="2483656" y="6302927"/>
              <a:ext cx="1421163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E7A69333-76EF-74FF-CFF9-ABEB68389A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047" y="6302926"/>
              <a:ext cx="1421163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DF64F9C8-1CEE-30FD-BD00-B7F70A045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8857" y="6302926"/>
              <a:ext cx="1421163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1118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0D72E8-BB29-E160-309C-234ACB6F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推論時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3C1B1D-E04F-F4A6-5065-2EF42132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順次予測をしていく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	step5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C94436-0572-C0C7-8790-4D139A3C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ADD568A-8BF6-1538-52CA-7ED27C2443AA}"/>
              </a:ext>
            </a:extLst>
          </p:cNvPr>
          <p:cNvGrpSpPr/>
          <p:nvPr/>
        </p:nvGrpSpPr>
        <p:grpSpPr>
          <a:xfrm>
            <a:off x="2311332" y="2633856"/>
            <a:ext cx="9704905" cy="3920480"/>
            <a:chOff x="501791" y="2463034"/>
            <a:chExt cx="9704905" cy="392048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AB69347-5AD0-6ABD-85C7-3BA468FE9152}"/>
                </a:ext>
              </a:extLst>
            </p:cNvPr>
            <p:cNvSpPr/>
            <p:nvPr/>
          </p:nvSpPr>
          <p:spPr>
            <a:xfrm>
              <a:off x="713432" y="3868066"/>
              <a:ext cx="3074796" cy="10539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</a:rPr>
                <a:t>Encoder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8621465-8214-946B-8696-09CF75D9105B}"/>
                </a:ext>
              </a:extLst>
            </p:cNvPr>
            <p:cNvSpPr/>
            <p:nvPr/>
          </p:nvSpPr>
          <p:spPr>
            <a:xfrm>
              <a:off x="4784689" y="3857469"/>
              <a:ext cx="3074796" cy="1053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400" dirty="0">
                  <a:solidFill>
                    <a:schemeClr val="tx1"/>
                  </a:solidFill>
                </a:rPr>
                <a:t>Decoder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99EB280-EDB2-931F-4FFF-B85358421AEA}"/>
                </a:ext>
              </a:extLst>
            </p:cNvPr>
            <p:cNvSpPr txBox="1"/>
            <p:nvPr/>
          </p:nvSpPr>
          <p:spPr>
            <a:xfrm>
              <a:off x="501791" y="5737183"/>
              <a:ext cx="34980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sz="3600" b="0" dirty="0">
                  <a:latin typeface="+mn-ea"/>
                </a:rPr>
                <a:t>This  is  a  pen</a:t>
              </a:r>
              <a:endParaRPr kumimoji="1" lang="ja-JP" altLang="en-US" sz="3600" b="0">
                <a:latin typeface="+mn-ea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86C69791-98B1-0FD1-6365-998667E1099F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flipV="1">
              <a:off x="2250828" y="4922044"/>
              <a:ext cx="2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87F392BC-1999-490D-A7D7-061BF997CEE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16200000" flipH="1">
              <a:off x="3764767" y="2354128"/>
              <a:ext cx="1043381" cy="4071257"/>
            </a:xfrm>
            <a:prstGeom prst="bentConnector5">
              <a:avLst>
                <a:gd name="adj1" fmla="val -29614"/>
                <a:gd name="adj2" fmla="val 50000"/>
                <a:gd name="adj3" fmla="val 12191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65B37E8-0327-9482-5052-9AA873FDE58C}"/>
                </a:ext>
              </a:extLst>
            </p:cNvPr>
            <p:cNvSpPr txBox="1"/>
            <p:nvPr/>
          </p:nvSpPr>
          <p:spPr>
            <a:xfrm>
              <a:off x="4296104" y="5828758"/>
              <a:ext cx="59105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ja-JP" sz="2800" dirty="0">
                  <a:latin typeface="+mn-ea"/>
                </a:rPr>
                <a:t>[BOS]</a:t>
              </a:r>
              <a:r>
                <a:rPr lang="ja-JP" altLang="en-US" sz="2800">
                  <a:latin typeface="+mn-ea"/>
                </a:rPr>
                <a:t>　これ　は　ペン　です　。</a:t>
              </a:r>
              <a:endParaRPr kumimoji="1" lang="ja-JP" altLang="en-US" sz="2800" b="0">
                <a:latin typeface="+mn-ea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33134813-12C7-1C83-6F66-7073F4E76E7E}"/>
                </a:ext>
              </a:extLst>
            </p:cNvPr>
            <p:cNvCxnSpPr/>
            <p:nvPr/>
          </p:nvCxnSpPr>
          <p:spPr>
            <a:xfrm flipV="1">
              <a:off x="6785117" y="4922044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2AD5BC2-DFB5-FBD1-9C53-7F4AB792F39F}"/>
                </a:ext>
              </a:extLst>
            </p:cNvPr>
            <p:cNvSpPr txBox="1"/>
            <p:nvPr/>
          </p:nvSpPr>
          <p:spPr>
            <a:xfrm>
              <a:off x="4055086" y="2463034"/>
              <a:ext cx="58897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ja-JP" altLang="en-US" sz="2800">
                  <a:latin typeface="Cambria Math" panose="02040503050406030204" pitchFamily="18" charset="0"/>
                </a:rPr>
                <a:t>これ　は　ペン　です　。　</a:t>
              </a:r>
              <a:r>
                <a:rPr lang="en-US" altLang="ja-JP" sz="2800" dirty="0">
                  <a:latin typeface="+mj-ea"/>
                  <a:ea typeface="+mj-ea"/>
                </a:rPr>
                <a:t>[EOS]</a:t>
              </a:r>
              <a:endParaRPr kumimoji="1" lang="ja-JP" altLang="en-US" sz="2800" b="0">
                <a:latin typeface="+mj-ea"/>
                <a:ea typeface="+mj-ea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7759FEC2-C075-E747-2C55-7EEF376BAD25}"/>
                </a:ext>
              </a:extLst>
            </p:cNvPr>
            <p:cNvCxnSpPr/>
            <p:nvPr/>
          </p:nvCxnSpPr>
          <p:spPr>
            <a:xfrm flipV="1">
              <a:off x="6286047" y="3021430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7073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0CB18B-1487-6597-635C-A1D9DFE43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学習時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A69E5C-6CCD-F428-8778-C0A5FA49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4" y="1138305"/>
            <a:ext cx="11972081" cy="5488568"/>
          </a:xfrm>
        </p:spPr>
        <p:txBody>
          <a:bodyPr/>
          <a:lstStyle/>
          <a:p>
            <a:r>
              <a:rPr kumimoji="1" lang="ja-JP" altLang="en-US"/>
              <a:t>全て同時に学習する</a:t>
            </a:r>
            <a:endParaRPr kumimoji="1" lang="en-US" altLang="ja-JP" dirty="0"/>
          </a:p>
          <a:p>
            <a:r>
              <a:rPr lang="ja-JP" altLang="en-US"/>
              <a:t>学習するときは未来の情報は隠す</a:t>
            </a:r>
            <a:endParaRPr lang="en-US" altLang="ja-JP" dirty="0"/>
          </a:p>
          <a:p>
            <a:pPr lvl="1"/>
            <a:r>
              <a:rPr kumimoji="1" lang="en-US" altLang="ja-JP" dirty="0"/>
              <a:t>【</a:t>
            </a:r>
            <a:r>
              <a:rPr kumimoji="1" lang="ja-JP" altLang="en-US"/>
              <a:t>例</a:t>
            </a:r>
            <a:r>
              <a:rPr kumimoji="1" lang="en-US" altLang="ja-JP" dirty="0"/>
              <a:t>】</a:t>
            </a:r>
            <a:r>
              <a:rPr kumimoji="1" lang="ja-JP" altLang="en-US"/>
              <a:t>「です」を学習する場合</a:t>
            </a:r>
            <a:r>
              <a:rPr lang="ja-JP" altLang="en-US"/>
              <a:t>「です」「。」を隠す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4CC38B-D1CF-D12A-8990-BFA71CE1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F9A913B-53C9-5B6E-D0BB-5F20638DF7DF}"/>
              </a:ext>
            </a:extLst>
          </p:cNvPr>
          <p:cNvGrpSpPr/>
          <p:nvPr/>
        </p:nvGrpSpPr>
        <p:grpSpPr>
          <a:xfrm>
            <a:off x="2342759" y="2931797"/>
            <a:ext cx="8915532" cy="3773265"/>
            <a:chOff x="713432" y="2610249"/>
            <a:chExt cx="8915532" cy="3773265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E655049-D5B9-6071-CEC3-B0F57B21CD32}"/>
                </a:ext>
              </a:extLst>
            </p:cNvPr>
            <p:cNvSpPr/>
            <p:nvPr/>
          </p:nvSpPr>
          <p:spPr>
            <a:xfrm>
              <a:off x="713432" y="3868066"/>
              <a:ext cx="3074796" cy="10539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</a:rPr>
                <a:t>Encoder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F93BF0E-6468-D09C-B55B-D13AD3FDBED0}"/>
                </a:ext>
              </a:extLst>
            </p:cNvPr>
            <p:cNvSpPr/>
            <p:nvPr/>
          </p:nvSpPr>
          <p:spPr>
            <a:xfrm>
              <a:off x="4784689" y="3857469"/>
              <a:ext cx="3074796" cy="1053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400" dirty="0">
                  <a:solidFill>
                    <a:schemeClr val="tx1"/>
                  </a:solidFill>
                </a:rPr>
                <a:t>Decoder</a:t>
              </a:r>
              <a:endParaRPr kumimoji="1" lang="ja-JP" altLang="en-US" sz="4400">
                <a:solidFill>
                  <a:schemeClr val="tx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EE915FC-C27A-3942-E8FE-D378A687CE53}"/>
                </a:ext>
              </a:extLst>
            </p:cNvPr>
            <p:cNvSpPr txBox="1"/>
            <p:nvPr/>
          </p:nvSpPr>
          <p:spPr>
            <a:xfrm>
              <a:off x="781517" y="5737183"/>
              <a:ext cx="2938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sz="3600" b="0" dirty="0">
                  <a:latin typeface="Cambria Math" panose="02040503050406030204" pitchFamily="18" charset="0"/>
                </a:rPr>
                <a:t>This  is  a  pen</a:t>
              </a:r>
              <a:endParaRPr kumimoji="1" lang="ja-JP" altLang="en-US" sz="3600" b="0">
                <a:latin typeface="Cambria Math" panose="02040503050406030204" pitchFamily="18" charset="0"/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329F482C-C601-4C21-C192-33C6F5117949}"/>
                </a:ext>
              </a:extLst>
            </p:cNvPr>
            <p:cNvCxnSpPr>
              <a:stCxn id="7" idx="0"/>
              <a:endCxn id="5" idx="2"/>
            </p:cNvCxnSpPr>
            <p:nvPr/>
          </p:nvCxnSpPr>
          <p:spPr>
            <a:xfrm flipV="1">
              <a:off x="2250830" y="4922044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カギ線コネクタ 10">
              <a:extLst>
                <a:ext uri="{FF2B5EF4-FFF2-40B4-BE49-F238E27FC236}">
                  <a16:creationId xmlns:a16="http://schemas.microsoft.com/office/drawing/2014/main" id="{BD4E1B0A-FDDC-C392-ED33-E66A86B9B129}"/>
                </a:ext>
              </a:extLst>
            </p:cNvPr>
            <p:cNvCxnSpPr>
              <a:cxnSpLocks/>
              <a:stCxn id="5" idx="0"/>
              <a:endCxn id="6" idx="2"/>
            </p:cNvCxnSpPr>
            <p:nvPr/>
          </p:nvCxnSpPr>
          <p:spPr>
            <a:xfrm rot="16200000" flipH="1">
              <a:off x="3764767" y="2354128"/>
              <a:ext cx="1043381" cy="4071257"/>
            </a:xfrm>
            <a:prstGeom prst="bentConnector5">
              <a:avLst>
                <a:gd name="adj1" fmla="val -29614"/>
                <a:gd name="adj2" fmla="val 50000"/>
                <a:gd name="adj3" fmla="val 12191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C9FB674-1350-F2CC-8BED-6786259B15A5}"/>
                </a:ext>
              </a:extLst>
            </p:cNvPr>
            <p:cNvSpPr txBox="1"/>
            <p:nvPr/>
          </p:nvSpPr>
          <p:spPr>
            <a:xfrm>
              <a:off x="4264995" y="5821200"/>
              <a:ext cx="53639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ja-JP" sz="2800" dirty="0">
                  <a:latin typeface="Cambria Math" panose="02040503050406030204" pitchFamily="18" charset="0"/>
                </a:rPr>
                <a:t>[BOS]   </a:t>
              </a:r>
              <a:r>
                <a:rPr lang="ja-JP" altLang="en-US" sz="2800">
                  <a:latin typeface="Cambria Math" panose="02040503050406030204" pitchFamily="18" charset="0"/>
                </a:rPr>
                <a:t>これ</a:t>
              </a:r>
              <a:r>
                <a:rPr lang="en-US" altLang="ja-JP" sz="2800" dirty="0">
                  <a:latin typeface="Cambria Math" panose="02040503050406030204" pitchFamily="18" charset="0"/>
                </a:rPr>
                <a:t>   </a:t>
              </a:r>
              <a:r>
                <a:rPr lang="ja-JP" altLang="en-US" sz="2800">
                  <a:latin typeface="Cambria Math" panose="02040503050406030204" pitchFamily="18" charset="0"/>
                </a:rPr>
                <a:t>は</a:t>
              </a:r>
              <a:r>
                <a:rPr lang="en-US" altLang="ja-JP" sz="2800" dirty="0">
                  <a:latin typeface="Cambria Math" panose="02040503050406030204" pitchFamily="18" charset="0"/>
                </a:rPr>
                <a:t>   </a:t>
              </a:r>
              <a:r>
                <a:rPr lang="ja-JP" altLang="en-US" sz="2800">
                  <a:latin typeface="Cambria Math" panose="02040503050406030204" pitchFamily="18" charset="0"/>
                </a:rPr>
                <a:t>ペン　</a:t>
              </a:r>
              <a:r>
                <a:rPr lang="ja-JP" altLang="en-US" sz="2800" strike="sngStrike">
                  <a:latin typeface="Cambria Math" panose="02040503050406030204" pitchFamily="18" charset="0"/>
                </a:rPr>
                <a:t>です　。</a:t>
              </a:r>
              <a:endParaRPr kumimoji="1" lang="ja-JP" altLang="en-US" sz="2800" b="0" strike="sngStrike">
                <a:latin typeface="Cambria Math" panose="020405030504060302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779754FD-2394-271D-407A-B9EBAB2A9612}"/>
                </a:ext>
              </a:extLst>
            </p:cNvPr>
            <p:cNvCxnSpPr/>
            <p:nvPr/>
          </p:nvCxnSpPr>
          <p:spPr>
            <a:xfrm flipV="1">
              <a:off x="6785117" y="4922044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A2F7E2D7-51D5-A57F-8849-50EA24D1C949}"/>
                </a:ext>
              </a:extLst>
            </p:cNvPr>
            <p:cNvSpPr txBox="1"/>
            <p:nvPr/>
          </p:nvSpPr>
          <p:spPr>
            <a:xfrm>
              <a:off x="4459195" y="2610249"/>
              <a:ext cx="3400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ja-JP" altLang="en-US" sz="2800">
                  <a:latin typeface="Cambria Math" panose="02040503050406030204" pitchFamily="18" charset="0"/>
                </a:rPr>
                <a:t>これ</a:t>
              </a:r>
              <a:r>
                <a:rPr lang="en-US" altLang="ja-JP" sz="2800" dirty="0">
                  <a:latin typeface="Cambria Math" panose="02040503050406030204" pitchFamily="18" charset="0"/>
                </a:rPr>
                <a:t>   </a:t>
              </a:r>
              <a:r>
                <a:rPr lang="ja-JP" altLang="en-US" sz="2800">
                  <a:latin typeface="Cambria Math" panose="02040503050406030204" pitchFamily="18" charset="0"/>
                </a:rPr>
                <a:t>は</a:t>
              </a:r>
              <a:r>
                <a:rPr lang="en-US" altLang="ja-JP" sz="2800" dirty="0">
                  <a:latin typeface="Cambria Math" panose="02040503050406030204" pitchFamily="18" charset="0"/>
                </a:rPr>
                <a:t>   </a:t>
              </a:r>
              <a:r>
                <a:rPr lang="ja-JP" altLang="en-US" sz="2800">
                  <a:latin typeface="Cambria Math" panose="02040503050406030204" pitchFamily="18" charset="0"/>
                </a:rPr>
                <a:t>ペン</a:t>
              </a:r>
              <a:r>
                <a:rPr lang="en-US" altLang="ja-JP" sz="2800" dirty="0">
                  <a:latin typeface="Cambria Math" panose="02040503050406030204" pitchFamily="18" charset="0"/>
                </a:rPr>
                <a:t>   </a:t>
              </a:r>
              <a:r>
                <a:rPr lang="ja-JP" altLang="en-US" sz="2800">
                  <a:latin typeface="Cambria Math" panose="02040503050406030204" pitchFamily="18" charset="0"/>
                </a:rPr>
                <a:t>です</a:t>
              </a:r>
              <a:endParaRPr kumimoji="1" lang="ja-JP" altLang="en-US" sz="2800" b="0">
                <a:latin typeface="Cambria Math" panose="02040503050406030204" pitchFamily="18" charset="0"/>
              </a:endParaRPr>
            </a:p>
          </p:txBody>
        </p: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AC0BD295-51CD-3AE6-9CD0-6C6857085AC8}"/>
                </a:ext>
              </a:extLst>
            </p:cNvPr>
            <p:cNvCxnSpPr/>
            <p:nvPr/>
          </p:nvCxnSpPr>
          <p:spPr>
            <a:xfrm flipV="1">
              <a:off x="6286047" y="3021430"/>
              <a:ext cx="0" cy="815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48FA19-5059-4F2A-D1CC-B31E29C98E4E}"/>
              </a:ext>
            </a:extLst>
          </p:cNvPr>
          <p:cNvSpPr txBox="1"/>
          <p:nvPr/>
        </p:nvSpPr>
        <p:spPr>
          <a:xfrm>
            <a:off x="10157551" y="558043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800">
                <a:latin typeface="+mn-ea"/>
              </a:rPr>
              <a:t>隠す</a:t>
            </a:r>
            <a:endParaRPr kumimoji="1" lang="ja-JP" altLang="en-US" sz="2800" b="0" dirty="0" err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20005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C8330-16AF-F95E-95A7-DC4DF41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Transformer</a:t>
            </a:r>
            <a:r>
              <a:rPr kumimoji="1" lang="ja-JP" altLang="en-US"/>
              <a:t>の全体像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E7D896-C281-E3BE-8629-7248A931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33AAC9-84EB-3F52-F9F7-A48047B798AC}"/>
              </a:ext>
            </a:extLst>
          </p:cNvPr>
          <p:cNvSpPr/>
          <p:nvPr/>
        </p:nvSpPr>
        <p:spPr>
          <a:xfrm>
            <a:off x="2933933" y="2682330"/>
            <a:ext cx="2272665" cy="29783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3C782B-957B-C4ED-13F8-3AB6518A9632}"/>
              </a:ext>
            </a:extLst>
          </p:cNvPr>
          <p:cNvSpPr/>
          <p:nvPr/>
        </p:nvSpPr>
        <p:spPr>
          <a:xfrm>
            <a:off x="3395745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BF8A69-2702-8197-6C97-8D38AA1C15DA}"/>
              </a:ext>
            </a:extLst>
          </p:cNvPr>
          <p:cNvSpPr/>
          <p:nvPr/>
        </p:nvSpPr>
        <p:spPr>
          <a:xfrm>
            <a:off x="3395746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2454B4-A626-C9A6-E138-D5C008307A21}"/>
              </a:ext>
            </a:extLst>
          </p:cNvPr>
          <p:cNvSpPr/>
          <p:nvPr/>
        </p:nvSpPr>
        <p:spPr>
          <a:xfrm>
            <a:off x="5954103" y="1658296"/>
            <a:ext cx="2272665" cy="40023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C16D47-883D-0377-5376-CD15792C95CC}"/>
              </a:ext>
            </a:extLst>
          </p:cNvPr>
          <p:cNvSpPr/>
          <p:nvPr/>
        </p:nvSpPr>
        <p:spPr>
          <a:xfrm>
            <a:off x="3395745" y="3493779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6C3EE6-4E4B-BBD1-B531-31A0A1F06F97}"/>
              </a:ext>
            </a:extLst>
          </p:cNvPr>
          <p:cNvSpPr/>
          <p:nvPr/>
        </p:nvSpPr>
        <p:spPr>
          <a:xfrm>
            <a:off x="3395745" y="296216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C75190-1890-67B9-316F-C3CBAA298B1E}"/>
              </a:ext>
            </a:extLst>
          </p:cNvPr>
          <p:cNvSpPr/>
          <p:nvPr/>
        </p:nvSpPr>
        <p:spPr>
          <a:xfrm>
            <a:off x="6411266" y="4212239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39A8A9-8FA1-148A-2EA9-A0B2E6186D7F}"/>
              </a:ext>
            </a:extLst>
          </p:cNvPr>
          <p:cNvSpPr/>
          <p:nvPr/>
        </p:nvSpPr>
        <p:spPr>
          <a:xfrm>
            <a:off x="6411267" y="4767410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B69954-29C7-E732-D586-400C826BEC76}"/>
              </a:ext>
            </a:extLst>
          </p:cNvPr>
          <p:cNvSpPr/>
          <p:nvPr/>
        </p:nvSpPr>
        <p:spPr>
          <a:xfrm>
            <a:off x="6411265" y="3491245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C8A6C94-53CA-A66A-079D-CAEDC13495DD}"/>
              </a:ext>
            </a:extLst>
          </p:cNvPr>
          <p:cNvSpPr/>
          <p:nvPr/>
        </p:nvSpPr>
        <p:spPr>
          <a:xfrm>
            <a:off x="6411265" y="295836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779FA6-A696-C85F-E286-AB271876611F}"/>
              </a:ext>
            </a:extLst>
          </p:cNvPr>
          <p:cNvSpPr/>
          <p:nvPr/>
        </p:nvSpPr>
        <p:spPr>
          <a:xfrm>
            <a:off x="6411266" y="2337556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A581F0-7F10-03A3-A755-15E56DEB9ECB}"/>
              </a:ext>
            </a:extLst>
          </p:cNvPr>
          <p:cNvSpPr/>
          <p:nvPr/>
        </p:nvSpPr>
        <p:spPr>
          <a:xfrm>
            <a:off x="6411265" y="1804672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ED69C6B-9848-F951-FECD-260BD29CF302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H="1" flipV="1">
            <a:off x="4070264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19B44C-F524-2998-71DC-C8C1D293E27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4070264" y="3306936"/>
            <a:ext cx="0" cy="1868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F5EAF-F6C0-29EB-41B5-2848A49ED4F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4070264" y="3838553"/>
            <a:ext cx="0" cy="373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EE6D3E5C-C6B4-8FE7-3569-19BB02F49D6C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rot="16200000" flipH="1">
            <a:off x="5141095" y="1891330"/>
            <a:ext cx="873857" cy="3015520"/>
          </a:xfrm>
          <a:prstGeom prst="bentConnector5">
            <a:avLst>
              <a:gd name="adj1" fmla="val -53232"/>
              <a:gd name="adj2" fmla="val 50000"/>
              <a:gd name="adj3" fmla="val 11798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EF499F5D-5AF6-D1AD-C9A1-131E0830E9DF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3273585" y="3256710"/>
            <a:ext cx="918841" cy="674519"/>
          </a:xfrm>
          <a:prstGeom prst="bentConnector4">
            <a:avLst>
              <a:gd name="adj1" fmla="val -644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論理和 43">
            <a:extLst>
              <a:ext uri="{FF2B5EF4-FFF2-40B4-BE49-F238E27FC236}">
                <a16:creationId xmlns:a16="http://schemas.microsoft.com/office/drawing/2014/main" id="{E4E6A752-CD47-FA7A-364E-D70D215AC529}"/>
              </a:ext>
            </a:extLst>
          </p:cNvPr>
          <p:cNvSpPr/>
          <p:nvPr/>
        </p:nvSpPr>
        <p:spPr>
          <a:xfrm>
            <a:off x="3909946" y="5744717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576B16F5-D427-8F03-4036-803DCB10290E}"/>
              </a:ext>
            </a:extLst>
          </p:cNvPr>
          <p:cNvSpPr/>
          <p:nvPr/>
        </p:nvSpPr>
        <p:spPr>
          <a:xfrm>
            <a:off x="2491509" y="5681754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327D9A39-D51E-29CF-76BA-7A552FC1722F}"/>
              </a:ext>
            </a:extLst>
          </p:cNvPr>
          <p:cNvSpPr/>
          <p:nvPr/>
        </p:nvSpPr>
        <p:spPr>
          <a:xfrm>
            <a:off x="2495999" y="5803152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242F56D-1455-968E-10F4-25F2C754EE8E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2933930" y="5905034"/>
            <a:ext cx="97601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25AF4A7-6069-39C4-839C-DE50D9164B41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flipV="1">
            <a:off x="4070263" y="5112184"/>
            <a:ext cx="2" cy="632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25EA5A41-57CF-F4C1-D971-FDFD22131D8A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3150104" y="4630268"/>
            <a:ext cx="1165801" cy="674518"/>
          </a:xfrm>
          <a:prstGeom prst="bentConnector4">
            <a:avLst>
              <a:gd name="adj1" fmla="val 2200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カギ線コネクタ 69">
            <a:extLst>
              <a:ext uri="{FF2B5EF4-FFF2-40B4-BE49-F238E27FC236}">
                <a16:creationId xmlns:a16="http://schemas.microsoft.com/office/drawing/2014/main" id="{B0E9D042-1EC1-EA42-E640-73A90D68CE0F}"/>
              </a:ext>
            </a:extLst>
          </p:cNvPr>
          <p:cNvCxnSpPr>
            <a:cxnSpLocks/>
          </p:cNvCxnSpPr>
          <p:nvPr/>
        </p:nvCxnSpPr>
        <p:spPr>
          <a:xfrm rot="10800000">
            <a:off x="3624459" y="5138124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79F37831-6FA3-D276-CF1C-09AE959B088B}"/>
              </a:ext>
            </a:extLst>
          </p:cNvPr>
          <p:cNvCxnSpPr>
            <a:cxnSpLocks/>
          </p:cNvCxnSpPr>
          <p:nvPr/>
        </p:nvCxnSpPr>
        <p:spPr>
          <a:xfrm flipV="1">
            <a:off x="4070263" y="5138124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B3BA89A-539D-50F6-8D74-43935D923F1D}"/>
              </a:ext>
            </a:extLst>
          </p:cNvPr>
          <p:cNvCxnSpPr>
            <a:cxnSpLocks/>
          </p:cNvCxnSpPr>
          <p:nvPr/>
        </p:nvCxnSpPr>
        <p:spPr>
          <a:xfrm flipV="1">
            <a:off x="6743721" y="3841021"/>
            <a:ext cx="0" cy="1394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論理和 87">
            <a:extLst>
              <a:ext uri="{FF2B5EF4-FFF2-40B4-BE49-F238E27FC236}">
                <a16:creationId xmlns:a16="http://schemas.microsoft.com/office/drawing/2014/main" id="{25F79365-D10F-89CC-00E2-8C4295EBD289}"/>
              </a:ext>
            </a:extLst>
          </p:cNvPr>
          <p:cNvSpPr/>
          <p:nvPr/>
        </p:nvSpPr>
        <p:spPr>
          <a:xfrm>
            <a:off x="6925469" y="5742763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86A389D-F632-35E7-11DF-DE9CA406A1D3}"/>
              </a:ext>
            </a:extLst>
          </p:cNvPr>
          <p:cNvSpPr/>
          <p:nvPr/>
        </p:nvSpPr>
        <p:spPr>
          <a:xfrm>
            <a:off x="8217123" y="5679800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B464F58B-8743-2F58-5574-0374771C0D36}"/>
              </a:ext>
            </a:extLst>
          </p:cNvPr>
          <p:cNvSpPr/>
          <p:nvPr/>
        </p:nvSpPr>
        <p:spPr>
          <a:xfrm>
            <a:off x="8221613" y="5801198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63A6C159-83BD-C2B3-B4E4-EEA905270041}"/>
              </a:ext>
            </a:extLst>
          </p:cNvPr>
          <p:cNvCxnSpPr>
            <a:cxnSpLocks/>
            <a:stCxn id="89" idx="2"/>
            <a:endCxn id="88" idx="6"/>
          </p:cNvCxnSpPr>
          <p:nvPr/>
        </p:nvCxnSpPr>
        <p:spPr>
          <a:xfrm flipH="1">
            <a:off x="7246103" y="5903080"/>
            <a:ext cx="9710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564D5A1-5FF5-22E1-AE6B-B2016AE6ADC2}"/>
              </a:ext>
            </a:extLst>
          </p:cNvPr>
          <p:cNvCxnSpPr>
            <a:cxnSpLocks/>
            <a:stCxn id="88" idx="0"/>
            <a:endCxn id="15" idx="2"/>
          </p:cNvCxnSpPr>
          <p:nvPr/>
        </p:nvCxnSpPr>
        <p:spPr>
          <a:xfrm flipV="1">
            <a:off x="7085786" y="5112184"/>
            <a:ext cx="0" cy="6305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D5E66F64-69C1-3C4A-98C1-E2102D2A2CF2}"/>
              </a:ext>
            </a:extLst>
          </p:cNvPr>
          <p:cNvCxnSpPr>
            <a:cxnSpLocks/>
          </p:cNvCxnSpPr>
          <p:nvPr/>
        </p:nvCxnSpPr>
        <p:spPr>
          <a:xfrm flipV="1">
            <a:off x="7073651" y="5121587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>
            <a:extLst>
              <a:ext uri="{FF2B5EF4-FFF2-40B4-BE49-F238E27FC236}">
                <a16:creationId xmlns:a16="http://schemas.microsoft.com/office/drawing/2014/main" id="{FA767CBB-ADB7-34B1-2D5A-E66F576E051E}"/>
              </a:ext>
            </a:extLst>
          </p:cNvPr>
          <p:cNvCxnSpPr>
            <a:cxnSpLocks/>
          </p:cNvCxnSpPr>
          <p:nvPr/>
        </p:nvCxnSpPr>
        <p:spPr>
          <a:xfrm rot="10800000">
            <a:off x="6627843" y="5122059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>
            <a:extLst>
              <a:ext uri="{FF2B5EF4-FFF2-40B4-BE49-F238E27FC236}">
                <a16:creationId xmlns:a16="http://schemas.microsoft.com/office/drawing/2014/main" id="{DE9A6018-8CDD-1415-9035-3ED04674273A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6841757" y="4624914"/>
            <a:ext cx="1158834" cy="678258"/>
          </a:xfrm>
          <a:prstGeom prst="bentConnector4">
            <a:avLst>
              <a:gd name="adj1" fmla="val 2246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カギ線コネクタ 106">
            <a:extLst>
              <a:ext uri="{FF2B5EF4-FFF2-40B4-BE49-F238E27FC236}">
                <a16:creationId xmlns:a16="http://schemas.microsoft.com/office/drawing/2014/main" id="{A9DF46E8-342E-65D2-90A7-A74FA9CA77C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7077626" y="3868690"/>
            <a:ext cx="351709" cy="335391"/>
          </a:xfrm>
          <a:prstGeom prst="bentConnector3">
            <a:avLst>
              <a:gd name="adj1" fmla="val 44852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カギ線コネクタ 118">
            <a:extLst>
              <a:ext uri="{FF2B5EF4-FFF2-40B4-BE49-F238E27FC236}">
                <a16:creationId xmlns:a16="http://schemas.microsoft.com/office/drawing/2014/main" id="{CD576ADC-6E6A-E6C6-156E-6EFD081416CD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6935563" y="3285621"/>
            <a:ext cx="979611" cy="669867"/>
          </a:xfrm>
          <a:prstGeom prst="bentConnector4">
            <a:avLst>
              <a:gd name="adj1" fmla="val -2517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4CDED3A0-ED81-A19C-EFCD-15C7C8E54801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7085785" y="4557013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78255431-A899-4871-060E-5E838419A173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7085784" y="3303135"/>
            <a:ext cx="0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1A1AC18-D284-1462-D8AB-D28B8DCB6CF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7085784" y="2682330"/>
            <a:ext cx="1" cy="276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F7C8101B-6F5B-2D6A-A3E9-F3A42BE71679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7085784" y="2149446"/>
            <a:ext cx="1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3A2AF2F8-665C-CCAB-E415-FD2F4588970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6987757" y="2079736"/>
            <a:ext cx="875222" cy="669868"/>
          </a:xfrm>
          <a:prstGeom prst="bentConnector4">
            <a:avLst>
              <a:gd name="adj1" fmla="val 744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E78BE501-6F2E-32CC-9EBF-CD3680B26FE5}"/>
              </a:ext>
            </a:extLst>
          </p:cNvPr>
          <p:cNvSpPr/>
          <p:nvPr/>
        </p:nvSpPr>
        <p:spPr>
          <a:xfrm>
            <a:off x="6407526" y="1022815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7C144DF6-9B7A-CAE2-4C67-241447EE388C}"/>
              </a:ext>
            </a:extLst>
          </p:cNvPr>
          <p:cNvSpPr txBox="1"/>
          <p:nvPr/>
        </p:nvSpPr>
        <p:spPr>
          <a:xfrm>
            <a:off x="6613380" y="104693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CF4098F-B31B-FF2A-527D-3A0C0363224F}"/>
              </a:ext>
            </a:extLst>
          </p:cNvPr>
          <p:cNvSpPr/>
          <p:nvPr/>
        </p:nvSpPr>
        <p:spPr>
          <a:xfrm>
            <a:off x="8209986" y="1023606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4D89E6F-C994-961F-5E38-E10BE372FD15}"/>
              </a:ext>
            </a:extLst>
          </p:cNvPr>
          <p:cNvSpPr txBox="1"/>
          <p:nvPr/>
        </p:nvSpPr>
        <p:spPr>
          <a:xfrm>
            <a:off x="8270361" y="1044411"/>
            <a:ext cx="122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Softmax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FCE3965F-88D8-2679-5208-9DE95D98019A}"/>
              </a:ext>
            </a:extLst>
          </p:cNvPr>
          <p:cNvCxnSpPr>
            <a:cxnSpLocks/>
            <a:stCxn id="19" idx="0"/>
            <a:endCxn id="140" idx="2"/>
          </p:cNvCxnSpPr>
          <p:nvPr/>
        </p:nvCxnSpPr>
        <p:spPr>
          <a:xfrm flipH="1" flipV="1">
            <a:off x="7082045" y="1399191"/>
            <a:ext cx="3739" cy="405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DC783565-734B-5571-D1BF-0CB85EA3B591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>
            <a:off x="7756563" y="1211003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5656AC2-8885-E33E-8823-42C9864916D2}"/>
              </a:ext>
            </a:extLst>
          </p:cNvPr>
          <p:cNvCxnSpPr>
            <a:cxnSpLocks/>
          </p:cNvCxnSpPr>
          <p:nvPr/>
        </p:nvCxnSpPr>
        <p:spPr>
          <a:xfrm>
            <a:off x="9559023" y="1218949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DB05DED8-8932-C425-A3C5-E8A72FE127BB}"/>
              </a:ext>
            </a:extLst>
          </p:cNvPr>
          <p:cNvSpPr txBox="1"/>
          <p:nvPr/>
        </p:nvSpPr>
        <p:spPr>
          <a:xfrm>
            <a:off x="10012446" y="1023583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B0AEDFA-FF7B-1B6D-1017-DD30C18F4910}"/>
              </a:ext>
            </a:extLst>
          </p:cNvPr>
          <p:cNvSpPr/>
          <p:nvPr/>
        </p:nvSpPr>
        <p:spPr>
          <a:xfrm>
            <a:off x="3249105" y="6267468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DFA1CFFF-38F1-13EE-57EA-7E7F2435CF6E}"/>
              </a:ext>
            </a:extLst>
          </p:cNvPr>
          <p:cNvSpPr txBox="1"/>
          <p:nvPr/>
        </p:nvSpPr>
        <p:spPr>
          <a:xfrm>
            <a:off x="3274681" y="6296025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98BD3691-95C2-E15C-7705-48A96535DB1A}"/>
              </a:ext>
            </a:extLst>
          </p:cNvPr>
          <p:cNvSpPr/>
          <p:nvPr/>
        </p:nvSpPr>
        <p:spPr>
          <a:xfrm>
            <a:off x="6272813" y="6265795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D29D3112-6DA9-AC75-AC74-C8B9FB3CA474}"/>
              </a:ext>
            </a:extLst>
          </p:cNvPr>
          <p:cNvSpPr txBox="1"/>
          <p:nvPr/>
        </p:nvSpPr>
        <p:spPr>
          <a:xfrm>
            <a:off x="6290000" y="6289036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C2BEF4B9-F324-0455-FA8D-BB23A56941F7}"/>
              </a:ext>
            </a:extLst>
          </p:cNvPr>
          <p:cNvCxnSpPr>
            <a:cxnSpLocks/>
            <a:stCxn id="158" idx="0"/>
            <a:endCxn id="44" idx="4"/>
          </p:cNvCxnSpPr>
          <p:nvPr/>
        </p:nvCxnSpPr>
        <p:spPr>
          <a:xfrm flipV="1">
            <a:off x="4066725" y="6065351"/>
            <a:ext cx="3538" cy="2306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A6DC8695-04B0-5AC4-465C-F6301C28A788}"/>
              </a:ext>
            </a:extLst>
          </p:cNvPr>
          <p:cNvCxnSpPr>
            <a:cxnSpLocks/>
            <a:stCxn id="159" idx="0"/>
            <a:endCxn id="88" idx="4"/>
          </p:cNvCxnSpPr>
          <p:nvPr/>
        </p:nvCxnSpPr>
        <p:spPr>
          <a:xfrm flipH="1" flipV="1">
            <a:off x="7085786" y="6063397"/>
            <a:ext cx="4648" cy="2023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/>
              <p:nvPr/>
            </p:nvSpPr>
            <p:spPr>
              <a:xfrm>
                <a:off x="2155572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72" y="4767409"/>
                <a:ext cx="662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/>
              <p:nvPr/>
            </p:nvSpPr>
            <p:spPr>
              <a:xfrm>
                <a:off x="8341396" y="476740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396" y="4767409"/>
                <a:ext cx="6623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E8985B4C-62DC-7683-777E-012673F0B4EB}"/>
              </a:ext>
            </a:extLst>
          </p:cNvPr>
          <p:cNvSpPr/>
          <p:nvPr/>
        </p:nvSpPr>
        <p:spPr>
          <a:xfrm>
            <a:off x="2826327" y="2461855"/>
            <a:ext cx="2613915" cy="3280908"/>
          </a:xfrm>
          <a:prstGeom prst="rect">
            <a:avLst/>
          </a:prstGeom>
          <a:noFill/>
          <a:ln w="101600">
            <a:solidFill>
              <a:srgbClr val="FF0000">
                <a:alpha val="4315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F4202D0B-6DD2-7835-1CB4-56411D898F2B}"/>
              </a:ext>
            </a:extLst>
          </p:cNvPr>
          <p:cNvSpPr txBox="1"/>
          <p:nvPr/>
        </p:nvSpPr>
        <p:spPr>
          <a:xfrm>
            <a:off x="2450649" y="1797528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Encoder</a:t>
            </a:r>
            <a:endParaRPr kumimoji="1" lang="ja-JP" altLang="en-US" sz="280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55B1154-957E-23AB-A38C-3A0B5060C348}"/>
              </a:ext>
            </a:extLst>
          </p:cNvPr>
          <p:cNvSpPr/>
          <p:nvPr/>
        </p:nvSpPr>
        <p:spPr>
          <a:xfrm>
            <a:off x="5720798" y="1623262"/>
            <a:ext cx="2675053" cy="4130782"/>
          </a:xfrm>
          <a:prstGeom prst="rect">
            <a:avLst/>
          </a:prstGeom>
          <a:noFill/>
          <a:ln w="101600">
            <a:solidFill>
              <a:srgbClr val="0070C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82DD276-25B8-CF0A-3B22-FF558D74DBEE}"/>
              </a:ext>
            </a:extLst>
          </p:cNvPr>
          <p:cNvSpPr txBox="1"/>
          <p:nvPr/>
        </p:nvSpPr>
        <p:spPr>
          <a:xfrm>
            <a:off x="4725905" y="1079380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kumimoji="1" lang="en-US" altLang="ja-JP" sz="28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coder</a:t>
            </a:r>
            <a:endParaRPr kumimoji="1" lang="ja-JP" altLang="en-US" sz="280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758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0FB345-2675-193A-AFBA-351AA004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エンコーダの動き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7BF523-46BB-5EB8-2D5C-128777ED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エンコーダ入力前の前処理</a:t>
            </a:r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800" dirty="0"/>
              <a:t>Multi Head Attention</a:t>
            </a:r>
            <a:r>
              <a:rPr kumimoji="1" lang="ja-JP" altLang="en-US" sz="2800"/>
              <a:t>に入力</a:t>
            </a:r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Feed Forward Network</a:t>
            </a:r>
            <a:r>
              <a:rPr lang="ja-JP" altLang="en-US" sz="2800"/>
              <a:t>に入力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/>
              <a:t>次のエンコーダに入力値として提供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r>
              <a:rPr lang="en-US" altLang="ja-JP" sz="2800" dirty="0"/>
              <a:t>2〜4</a:t>
            </a:r>
            <a:r>
              <a:rPr lang="ja-JP" altLang="en-US" sz="2800"/>
              <a:t>を計</a:t>
            </a:r>
            <a:r>
              <a:rPr lang="en-US" altLang="ja-JP" sz="2800" dirty="0"/>
              <a:t>6</a:t>
            </a:r>
            <a:r>
              <a:rPr lang="ja-JP" altLang="en-US" sz="2800"/>
              <a:t>回繰り返し</a:t>
            </a:r>
            <a:r>
              <a:rPr lang="en-US" altLang="ja-JP" sz="2800" dirty="0"/>
              <a:t>, </a:t>
            </a:r>
            <a:r>
              <a:rPr lang="ja-JP" altLang="en-US" sz="2800"/>
              <a:t>最上位の</a:t>
            </a:r>
            <a:br>
              <a:rPr lang="en-US" altLang="ja-JP" sz="2800" dirty="0"/>
            </a:br>
            <a:r>
              <a:rPr lang="ja-JP" altLang="en-US" sz="2800"/>
              <a:t>エンコーダの出力値をデコーダへ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ja-JP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881E11-9EA3-99C6-FCAE-6A1BE9B6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E7262238-AE1B-4DF1-1A5A-D23B8DAD345A}"/>
              </a:ext>
            </a:extLst>
          </p:cNvPr>
          <p:cNvGrpSpPr/>
          <p:nvPr/>
        </p:nvGrpSpPr>
        <p:grpSpPr>
          <a:xfrm>
            <a:off x="7604022" y="1186780"/>
            <a:ext cx="3779580" cy="5399503"/>
            <a:chOff x="8108420" y="2089113"/>
            <a:chExt cx="2896077" cy="4393618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AA8ED69-E6EF-EFEC-1D4A-05856D9F212B}"/>
                </a:ext>
              </a:extLst>
            </p:cNvPr>
            <p:cNvSpPr/>
            <p:nvPr/>
          </p:nvSpPr>
          <p:spPr>
            <a:xfrm>
              <a:off x="8731832" y="2441169"/>
              <a:ext cx="2272665" cy="297833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5982C97-315B-507C-E5E0-597CE2B7BB5A}"/>
                </a:ext>
              </a:extLst>
            </p:cNvPr>
            <p:cNvSpPr/>
            <p:nvPr/>
          </p:nvSpPr>
          <p:spPr>
            <a:xfrm>
              <a:off x="9193644" y="3971078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8206A-CCF5-68DA-A854-FECA30CFB155}"/>
                </a:ext>
              </a:extLst>
            </p:cNvPr>
            <p:cNvSpPr/>
            <p:nvPr/>
          </p:nvSpPr>
          <p:spPr>
            <a:xfrm>
              <a:off x="9193645" y="4526249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F8A177D-A3FB-47FF-B104-2D5CDBD19567}"/>
                </a:ext>
              </a:extLst>
            </p:cNvPr>
            <p:cNvSpPr/>
            <p:nvPr/>
          </p:nvSpPr>
          <p:spPr>
            <a:xfrm>
              <a:off x="9193644" y="3252618"/>
              <a:ext cx="1349037" cy="344774"/>
            </a:xfrm>
            <a:prstGeom prst="rect">
              <a:avLst/>
            </a:prstGeom>
            <a:pattFill prst="wdDnDiag">
              <a:fgClr>
                <a:schemeClr val="accent6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2D17E8-31DB-AEA7-FEAE-001D45ED42DB}"/>
                </a:ext>
              </a:extLst>
            </p:cNvPr>
            <p:cNvSpPr/>
            <p:nvPr/>
          </p:nvSpPr>
          <p:spPr>
            <a:xfrm>
              <a:off x="9193644" y="2721001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66B8D893-C0AF-851B-9481-B5EDF480A9A9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flipH="1" flipV="1">
              <a:off x="9868163" y="4315852"/>
              <a:ext cx="1" cy="21039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D1B09DC-5BF3-A4B3-457F-114697DB102B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9868163" y="3065775"/>
              <a:ext cx="0" cy="18684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AD36EE74-0A9D-3AC3-5588-E5760D816E3C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V="1">
              <a:off x="9868163" y="3597392"/>
              <a:ext cx="0" cy="37368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>
              <a:extLst>
                <a:ext uri="{FF2B5EF4-FFF2-40B4-BE49-F238E27FC236}">
                  <a16:creationId xmlns:a16="http://schemas.microsoft.com/office/drawing/2014/main" id="{6DD7753B-1F22-C680-347E-026CD73B923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16200000" flipV="1">
              <a:off x="9071484" y="3015549"/>
              <a:ext cx="918841" cy="674519"/>
            </a:xfrm>
            <a:prstGeom prst="bentConnector4">
              <a:avLst>
                <a:gd name="adj1" fmla="val -644"/>
                <a:gd name="adj2" fmla="val 133891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フローチャート: 論理和 13">
              <a:extLst>
                <a:ext uri="{FF2B5EF4-FFF2-40B4-BE49-F238E27FC236}">
                  <a16:creationId xmlns:a16="http://schemas.microsoft.com/office/drawing/2014/main" id="{27BB43E1-2A46-EFAB-CAF5-77F87D556ADB}"/>
                </a:ext>
              </a:extLst>
            </p:cNvPr>
            <p:cNvSpPr/>
            <p:nvPr/>
          </p:nvSpPr>
          <p:spPr>
            <a:xfrm>
              <a:off x="9707845" y="5503556"/>
              <a:ext cx="320634" cy="320634"/>
            </a:xfrm>
            <a:prstGeom prst="flowChartOr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83DD5BEE-09AE-1793-1D8C-B2D545C19813}"/>
                </a:ext>
              </a:extLst>
            </p:cNvPr>
            <p:cNvSpPr/>
            <p:nvPr/>
          </p:nvSpPr>
          <p:spPr>
            <a:xfrm>
              <a:off x="8289408" y="5440593"/>
              <a:ext cx="442421" cy="44656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148943A1-8913-275B-50B8-FD9675CA31AB}"/>
                </a:ext>
              </a:extLst>
            </p:cNvPr>
            <p:cNvSpPr/>
            <p:nvPr/>
          </p:nvSpPr>
          <p:spPr>
            <a:xfrm>
              <a:off x="8293898" y="5561991"/>
              <a:ext cx="437931" cy="203763"/>
            </a:xfrm>
            <a:custGeom>
              <a:avLst/>
              <a:gdLst>
                <a:gd name="connsiteX0" fmla="*/ 0 w 437931"/>
                <a:gd name="connsiteY0" fmla="*/ 101104 h 203763"/>
                <a:gd name="connsiteX1" fmla="*/ 126124 w 437931"/>
                <a:gd name="connsiteY1" fmla="*/ 3008 h 203763"/>
                <a:gd name="connsiteX2" fmla="*/ 290786 w 437931"/>
                <a:gd name="connsiteY2" fmla="*/ 202704 h 203763"/>
                <a:gd name="connsiteX3" fmla="*/ 437931 w 437931"/>
                <a:gd name="connsiteY3" fmla="*/ 87091 h 203763"/>
                <a:gd name="connsiteX4" fmla="*/ 437931 w 437931"/>
                <a:gd name="connsiteY4" fmla="*/ 87091 h 20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1" h="203763">
                  <a:moveTo>
                    <a:pt x="0" y="101104"/>
                  </a:moveTo>
                  <a:cubicBezTo>
                    <a:pt x="38830" y="43589"/>
                    <a:pt x="77660" y="-13925"/>
                    <a:pt x="126124" y="3008"/>
                  </a:cubicBezTo>
                  <a:cubicBezTo>
                    <a:pt x="174588" y="19941"/>
                    <a:pt x="238818" y="188690"/>
                    <a:pt x="290786" y="202704"/>
                  </a:cubicBezTo>
                  <a:cubicBezTo>
                    <a:pt x="342754" y="216718"/>
                    <a:pt x="437931" y="87091"/>
                    <a:pt x="437931" y="87091"/>
                  </a:cubicBezTo>
                  <a:lnTo>
                    <a:pt x="437931" y="87091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DEFF13D-F598-41C2-A789-7FBE5405D31B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>
              <a:off x="8731829" y="5663873"/>
              <a:ext cx="97601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2BBF567C-F23F-721B-C4C1-73BF9DC5A26E}"/>
                </a:ext>
              </a:extLst>
            </p:cNvPr>
            <p:cNvCxnSpPr>
              <a:cxnSpLocks/>
              <a:stCxn id="14" idx="0"/>
              <a:endCxn id="7" idx="2"/>
            </p:cNvCxnSpPr>
            <p:nvPr/>
          </p:nvCxnSpPr>
          <p:spPr>
            <a:xfrm flipV="1">
              <a:off x="9868162" y="4871023"/>
              <a:ext cx="2" cy="6325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13E499B5-1579-26BA-26AF-97001B13284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16200000" flipV="1">
              <a:off x="8948003" y="4389107"/>
              <a:ext cx="1165801" cy="674518"/>
            </a:xfrm>
            <a:prstGeom prst="bentConnector4">
              <a:avLst>
                <a:gd name="adj1" fmla="val 2200"/>
                <a:gd name="adj2" fmla="val 133891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FC897FFD-FD14-E1C1-49A1-F04B42AF27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22358" y="4896963"/>
              <a:ext cx="445808" cy="261676"/>
            </a:xfrm>
            <a:prstGeom prst="bentConnector3">
              <a:avLst>
                <a:gd name="adj1" fmla="val 99829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カギ線コネクタ 20">
              <a:extLst>
                <a:ext uri="{FF2B5EF4-FFF2-40B4-BE49-F238E27FC236}">
                  <a16:creationId xmlns:a16="http://schemas.microsoft.com/office/drawing/2014/main" id="{6E8509B8-68AE-89E2-40DE-D943BCEA4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162" y="4896963"/>
              <a:ext cx="461813" cy="261270"/>
            </a:xfrm>
            <a:prstGeom prst="bentConnector3">
              <a:avLst>
                <a:gd name="adj1" fmla="val 10034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B0FF2E31-F87F-79A6-4698-FB5879145A73}"/>
                </a:ext>
              </a:extLst>
            </p:cNvPr>
            <p:cNvSpPr/>
            <p:nvPr/>
          </p:nvSpPr>
          <p:spPr>
            <a:xfrm>
              <a:off x="9047004" y="6026307"/>
              <a:ext cx="1635241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D2C3C86-45C5-2385-B1DF-87CF23F80EC1}"/>
                </a:ext>
              </a:extLst>
            </p:cNvPr>
            <p:cNvSpPr txBox="1"/>
            <p:nvPr/>
          </p:nvSpPr>
          <p:spPr>
            <a:xfrm>
              <a:off x="9219837" y="6082621"/>
              <a:ext cx="1584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Embedding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1DEE5106-79DF-E690-B946-D02A5E756788}"/>
                </a:ext>
              </a:extLst>
            </p:cNvPr>
            <p:cNvCxnSpPr>
              <a:cxnSpLocks/>
              <a:stCxn id="22" idx="0"/>
              <a:endCxn id="14" idx="4"/>
            </p:cNvCxnSpPr>
            <p:nvPr/>
          </p:nvCxnSpPr>
          <p:spPr>
            <a:xfrm flipV="1">
              <a:off x="9864625" y="5824191"/>
              <a:ext cx="3538" cy="20211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70A13AC-37F8-798C-5B5C-FDF5F98BE522}"/>
                    </a:ext>
                  </a:extLst>
                </p:cNvPr>
                <p:cNvSpPr txBox="1"/>
                <p:nvPr/>
              </p:nvSpPr>
              <p:spPr>
                <a:xfrm>
                  <a:off x="8108420" y="4526249"/>
                  <a:ext cx="662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70A13AC-37F8-798C-5B5C-FDF5F98BE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420" y="4526249"/>
                  <a:ext cx="6623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カギ線コネクタ 26">
              <a:extLst>
                <a:ext uri="{FF2B5EF4-FFF2-40B4-BE49-F238E27FC236}">
                  <a16:creationId xmlns:a16="http://schemas.microsoft.com/office/drawing/2014/main" id="{BB139B4C-7308-3E7C-FA4E-D29AF1AB2D25}"/>
                </a:ext>
              </a:extLst>
            </p:cNvPr>
            <p:cNvCxnSpPr>
              <a:cxnSpLocks/>
              <a:stCxn id="9" idx="0"/>
              <a:endCxn id="37" idx="1"/>
            </p:cNvCxnSpPr>
            <p:nvPr/>
          </p:nvCxnSpPr>
          <p:spPr>
            <a:xfrm rot="5400000" flipH="1" flipV="1">
              <a:off x="9889729" y="2067546"/>
              <a:ext cx="631888" cy="67502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89E2A60-439A-5BF6-CD51-2648AF70FD03}"/>
              </a:ext>
            </a:extLst>
          </p:cNvPr>
          <p:cNvSpPr txBox="1"/>
          <p:nvPr/>
        </p:nvSpPr>
        <p:spPr>
          <a:xfrm>
            <a:off x="9314100" y="4239797"/>
            <a:ext cx="116378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Multi Head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B72A65B-2FF4-30C5-975D-B9433666F248}"/>
              </a:ext>
            </a:extLst>
          </p:cNvPr>
          <p:cNvSpPr txBox="1"/>
          <p:nvPr/>
        </p:nvSpPr>
        <p:spPr>
          <a:xfrm>
            <a:off x="9176071" y="2673869"/>
            <a:ext cx="1428724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sz="2000" dirty="0"/>
              <a:t>Feed Forward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4CBC87B-158E-55EF-EC14-F401E63B6226}"/>
              </a:ext>
            </a:extLst>
          </p:cNvPr>
          <p:cNvSpPr txBox="1"/>
          <p:nvPr/>
        </p:nvSpPr>
        <p:spPr>
          <a:xfrm>
            <a:off x="6694487" y="5871475"/>
            <a:ext cx="2028569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sz="2000" dirty="0"/>
              <a:t>Positional Encoding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C10C409-8A4A-719F-7BEE-5BFEF89E55B3}"/>
              </a:ext>
            </a:extLst>
          </p:cNvPr>
          <p:cNvSpPr txBox="1"/>
          <p:nvPr/>
        </p:nvSpPr>
        <p:spPr>
          <a:xfrm>
            <a:off x="10781557" y="1005628"/>
            <a:ext cx="1098625" cy="3623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36000" tIns="54000" rIns="36000" bIns="0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+mn-ea"/>
              </a:rPr>
              <a:t>デコーダ</a:t>
            </a:r>
            <a:endParaRPr kumimoji="1" lang="ja-JP" altLang="en-US" sz="2000" b="0" dirty="0" err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245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0FB345-2675-193A-AFBA-351AA004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エンコーダの動き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7BF523-46BB-5EB8-2D5C-128777ED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エンコーダ入力前の前処理</a:t>
            </a:r>
            <a:endParaRPr kumimoji="1" lang="en-US" altLang="ja-JP" sz="2800" dirty="0"/>
          </a:p>
          <a:p>
            <a:r>
              <a:rPr kumimoji="1" lang="en-US" altLang="ja-JP" sz="2800" dirty="0"/>
              <a:t>Embedding</a:t>
            </a:r>
          </a:p>
          <a:p>
            <a:pPr lvl="1"/>
            <a:r>
              <a:rPr kumimoji="1" lang="ja-JP" altLang="en-US" sz="2400"/>
              <a:t>トークンをベクトルに変換</a:t>
            </a:r>
            <a:endParaRPr kumimoji="1" lang="en-US" altLang="ja-JP" sz="2400" dirty="0"/>
          </a:p>
          <a:p>
            <a:pPr>
              <a:lnSpc>
                <a:spcPct val="150000"/>
              </a:lnSpc>
            </a:pPr>
            <a:r>
              <a:rPr lang="en-US" altLang="ja-JP" sz="2800" dirty="0"/>
              <a:t>Positional Encoding</a:t>
            </a:r>
          </a:p>
          <a:p>
            <a:pPr lvl="1"/>
            <a:r>
              <a:rPr kumimoji="1" lang="ja-JP" altLang="en-US" sz="2400"/>
              <a:t>位置情報を入力に埋め込み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881E11-9EA3-99C6-FCAE-6A1BE9B6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E7262238-AE1B-4DF1-1A5A-D23B8DAD345A}"/>
              </a:ext>
            </a:extLst>
          </p:cNvPr>
          <p:cNvGrpSpPr/>
          <p:nvPr/>
        </p:nvGrpSpPr>
        <p:grpSpPr>
          <a:xfrm>
            <a:off x="7604022" y="1186780"/>
            <a:ext cx="3779580" cy="5399503"/>
            <a:chOff x="8108420" y="2089113"/>
            <a:chExt cx="2896077" cy="4393618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AA8ED69-E6EF-EFEC-1D4A-05856D9F212B}"/>
                </a:ext>
              </a:extLst>
            </p:cNvPr>
            <p:cNvSpPr/>
            <p:nvPr/>
          </p:nvSpPr>
          <p:spPr>
            <a:xfrm>
              <a:off x="8731832" y="2441169"/>
              <a:ext cx="2272665" cy="297833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5982C97-315B-507C-E5E0-597CE2B7BB5A}"/>
                </a:ext>
              </a:extLst>
            </p:cNvPr>
            <p:cNvSpPr/>
            <p:nvPr/>
          </p:nvSpPr>
          <p:spPr>
            <a:xfrm>
              <a:off x="9193644" y="3971078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8206A-CCF5-68DA-A854-FECA30CFB155}"/>
                </a:ext>
              </a:extLst>
            </p:cNvPr>
            <p:cNvSpPr/>
            <p:nvPr/>
          </p:nvSpPr>
          <p:spPr>
            <a:xfrm>
              <a:off x="9193645" y="4526249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F8A177D-A3FB-47FF-B104-2D5CDBD19567}"/>
                </a:ext>
              </a:extLst>
            </p:cNvPr>
            <p:cNvSpPr/>
            <p:nvPr/>
          </p:nvSpPr>
          <p:spPr>
            <a:xfrm>
              <a:off x="9193644" y="3252618"/>
              <a:ext cx="1349037" cy="344774"/>
            </a:xfrm>
            <a:prstGeom prst="rect">
              <a:avLst/>
            </a:prstGeom>
            <a:pattFill prst="wdDnDiag">
              <a:fgClr>
                <a:schemeClr val="accent6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2D17E8-31DB-AEA7-FEAE-001D45ED42DB}"/>
                </a:ext>
              </a:extLst>
            </p:cNvPr>
            <p:cNvSpPr/>
            <p:nvPr/>
          </p:nvSpPr>
          <p:spPr>
            <a:xfrm>
              <a:off x="9193644" y="2721001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66B8D893-C0AF-851B-9481-B5EDF480A9A9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flipH="1" flipV="1">
              <a:off x="9868163" y="4315852"/>
              <a:ext cx="1" cy="21039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D1B09DC-5BF3-A4B3-457F-114697DB102B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9868163" y="3065775"/>
              <a:ext cx="0" cy="18684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AD36EE74-0A9D-3AC3-5588-E5760D816E3C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V="1">
              <a:off x="9868163" y="3597392"/>
              <a:ext cx="0" cy="37368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>
              <a:extLst>
                <a:ext uri="{FF2B5EF4-FFF2-40B4-BE49-F238E27FC236}">
                  <a16:creationId xmlns:a16="http://schemas.microsoft.com/office/drawing/2014/main" id="{6DD7753B-1F22-C680-347E-026CD73B923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16200000" flipV="1">
              <a:off x="9071484" y="3015549"/>
              <a:ext cx="918841" cy="674519"/>
            </a:xfrm>
            <a:prstGeom prst="bentConnector4">
              <a:avLst>
                <a:gd name="adj1" fmla="val -644"/>
                <a:gd name="adj2" fmla="val 133891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フローチャート: 論理和 13">
              <a:extLst>
                <a:ext uri="{FF2B5EF4-FFF2-40B4-BE49-F238E27FC236}">
                  <a16:creationId xmlns:a16="http://schemas.microsoft.com/office/drawing/2014/main" id="{27BB43E1-2A46-EFAB-CAF5-77F87D556ADB}"/>
                </a:ext>
              </a:extLst>
            </p:cNvPr>
            <p:cNvSpPr/>
            <p:nvPr/>
          </p:nvSpPr>
          <p:spPr>
            <a:xfrm>
              <a:off x="9707845" y="5503556"/>
              <a:ext cx="320634" cy="320634"/>
            </a:xfrm>
            <a:prstGeom prst="flowChartOr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83DD5BEE-09AE-1793-1D8C-B2D545C19813}"/>
                </a:ext>
              </a:extLst>
            </p:cNvPr>
            <p:cNvSpPr/>
            <p:nvPr/>
          </p:nvSpPr>
          <p:spPr>
            <a:xfrm>
              <a:off x="8289408" y="5440593"/>
              <a:ext cx="442421" cy="44656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148943A1-8913-275B-50B8-FD9675CA31AB}"/>
                </a:ext>
              </a:extLst>
            </p:cNvPr>
            <p:cNvSpPr/>
            <p:nvPr/>
          </p:nvSpPr>
          <p:spPr>
            <a:xfrm>
              <a:off x="8293898" y="5561991"/>
              <a:ext cx="437931" cy="203763"/>
            </a:xfrm>
            <a:custGeom>
              <a:avLst/>
              <a:gdLst>
                <a:gd name="connsiteX0" fmla="*/ 0 w 437931"/>
                <a:gd name="connsiteY0" fmla="*/ 101104 h 203763"/>
                <a:gd name="connsiteX1" fmla="*/ 126124 w 437931"/>
                <a:gd name="connsiteY1" fmla="*/ 3008 h 203763"/>
                <a:gd name="connsiteX2" fmla="*/ 290786 w 437931"/>
                <a:gd name="connsiteY2" fmla="*/ 202704 h 203763"/>
                <a:gd name="connsiteX3" fmla="*/ 437931 w 437931"/>
                <a:gd name="connsiteY3" fmla="*/ 87091 h 203763"/>
                <a:gd name="connsiteX4" fmla="*/ 437931 w 437931"/>
                <a:gd name="connsiteY4" fmla="*/ 87091 h 20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1" h="203763">
                  <a:moveTo>
                    <a:pt x="0" y="101104"/>
                  </a:moveTo>
                  <a:cubicBezTo>
                    <a:pt x="38830" y="43589"/>
                    <a:pt x="77660" y="-13925"/>
                    <a:pt x="126124" y="3008"/>
                  </a:cubicBezTo>
                  <a:cubicBezTo>
                    <a:pt x="174588" y="19941"/>
                    <a:pt x="238818" y="188690"/>
                    <a:pt x="290786" y="202704"/>
                  </a:cubicBezTo>
                  <a:cubicBezTo>
                    <a:pt x="342754" y="216718"/>
                    <a:pt x="437931" y="87091"/>
                    <a:pt x="437931" y="87091"/>
                  </a:cubicBezTo>
                  <a:lnTo>
                    <a:pt x="437931" y="87091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DEFF13D-F598-41C2-A789-7FBE5405D31B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>
              <a:off x="8731829" y="5663873"/>
              <a:ext cx="97601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2BBF567C-F23F-721B-C4C1-73BF9DC5A26E}"/>
                </a:ext>
              </a:extLst>
            </p:cNvPr>
            <p:cNvCxnSpPr>
              <a:cxnSpLocks/>
              <a:stCxn id="14" idx="0"/>
              <a:endCxn id="7" idx="2"/>
            </p:cNvCxnSpPr>
            <p:nvPr/>
          </p:nvCxnSpPr>
          <p:spPr>
            <a:xfrm flipV="1">
              <a:off x="9868162" y="4871023"/>
              <a:ext cx="2" cy="6325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13E499B5-1579-26BA-26AF-97001B13284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16200000" flipV="1">
              <a:off x="8948003" y="4389107"/>
              <a:ext cx="1165801" cy="674518"/>
            </a:xfrm>
            <a:prstGeom prst="bentConnector4">
              <a:avLst>
                <a:gd name="adj1" fmla="val 2200"/>
                <a:gd name="adj2" fmla="val 133891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FC897FFD-FD14-E1C1-49A1-F04B42AF27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22358" y="4896963"/>
              <a:ext cx="445808" cy="261676"/>
            </a:xfrm>
            <a:prstGeom prst="bentConnector3">
              <a:avLst>
                <a:gd name="adj1" fmla="val 99829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カギ線コネクタ 20">
              <a:extLst>
                <a:ext uri="{FF2B5EF4-FFF2-40B4-BE49-F238E27FC236}">
                  <a16:creationId xmlns:a16="http://schemas.microsoft.com/office/drawing/2014/main" id="{6E8509B8-68AE-89E2-40DE-D943BCEA4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162" y="4896963"/>
              <a:ext cx="461813" cy="261270"/>
            </a:xfrm>
            <a:prstGeom prst="bentConnector3">
              <a:avLst>
                <a:gd name="adj1" fmla="val 10034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B0FF2E31-F87F-79A6-4698-FB5879145A73}"/>
                </a:ext>
              </a:extLst>
            </p:cNvPr>
            <p:cNvSpPr/>
            <p:nvPr/>
          </p:nvSpPr>
          <p:spPr>
            <a:xfrm>
              <a:off x="9047004" y="6026307"/>
              <a:ext cx="1635241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D2C3C86-45C5-2385-B1DF-87CF23F80EC1}"/>
                </a:ext>
              </a:extLst>
            </p:cNvPr>
            <p:cNvSpPr txBox="1"/>
            <p:nvPr/>
          </p:nvSpPr>
          <p:spPr>
            <a:xfrm>
              <a:off x="9219837" y="6082621"/>
              <a:ext cx="1584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Embedding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1DEE5106-79DF-E690-B946-D02A5E756788}"/>
                </a:ext>
              </a:extLst>
            </p:cNvPr>
            <p:cNvCxnSpPr>
              <a:cxnSpLocks/>
              <a:stCxn id="22" idx="0"/>
              <a:endCxn id="14" idx="4"/>
            </p:cNvCxnSpPr>
            <p:nvPr/>
          </p:nvCxnSpPr>
          <p:spPr>
            <a:xfrm flipV="1">
              <a:off x="9864625" y="5824191"/>
              <a:ext cx="3538" cy="20211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70A13AC-37F8-798C-5B5C-FDF5F98BE522}"/>
                    </a:ext>
                  </a:extLst>
                </p:cNvPr>
                <p:cNvSpPr txBox="1"/>
                <p:nvPr/>
              </p:nvSpPr>
              <p:spPr>
                <a:xfrm>
                  <a:off x="8108420" y="4526249"/>
                  <a:ext cx="662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70A13AC-37F8-798C-5B5C-FDF5F98BE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420" y="4526249"/>
                  <a:ext cx="66236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カギ線コネクタ 26">
              <a:extLst>
                <a:ext uri="{FF2B5EF4-FFF2-40B4-BE49-F238E27FC236}">
                  <a16:creationId xmlns:a16="http://schemas.microsoft.com/office/drawing/2014/main" id="{BB139B4C-7308-3E7C-FA4E-D29AF1AB2D25}"/>
                </a:ext>
              </a:extLst>
            </p:cNvPr>
            <p:cNvCxnSpPr>
              <a:cxnSpLocks/>
              <a:stCxn id="9" idx="0"/>
              <a:endCxn id="30" idx="1"/>
            </p:cNvCxnSpPr>
            <p:nvPr/>
          </p:nvCxnSpPr>
          <p:spPr>
            <a:xfrm rot="5400000" flipH="1" flipV="1">
              <a:off x="9889729" y="2067546"/>
              <a:ext cx="631888" cy="67502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5C9989F-7F21-5E1A-A5EE-00AA40BE0A4A}"/>
              </a:ext>
            </a:extLst>
          </p:cNvPr>
          <p:cNvSpPr/>
          <p:nvPr/>
        </p:nvSpPr>
        <p:spPr>
          <a:xfrm>
            <a:off x="6555037" y="5238564"/>
            <a:ext cx="4709166" cy="1505759"/>
          </a:xfrm>
          <a:prstGeom prst="rect">
            <a:avLst/>
          </a:prstGeom>
          <a:noFill/>
          <a:ln w="101600">
            <a:solidFill>
              <a:srgbClr val="FF0000">
                <a:alpha val="4315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72A3091-B3D2-2F23-2A96-57972AAFFA12}"/>
              </a:ext>
            </a:extLst>
          </p:cNvPr>
          <p:cNvSpPr txBox="1"/>
          <p:nvPr/>
        </p:nvSpPr>
        <p:spPr>
          <a:xfrm>
            <a:off x="6694487" y="5871475"/>
            <a:ext cx="2028569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sz="2000" dirty="0"/>
              <a:t>Positional Encoding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48807C8-315E-CADA-E127-380C46202EC1}"/>
              </a:ext>
            </a:extLst>
          </p:cNvPr>
          <p:cNvSpPr txBox="1"/>
          <p:nvPr/>
        </p:nvSpPr>
        <p:spPr>
          <a:xfrm>
            <a:off x="10781557" y="1005628"/>
            <a:ext cx="1098625" cy="3623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36000" tIns="54000" rIns="36000" bIns="0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+mn-ea"/>
              </a:rPr>
              <a:t>デコーダ</a:t>
            </a:r>
            <a:endParaRPr kumimoji="1" lang="ja-JP" altLang="en-US" sz="2000" b="0" dirty="0" err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371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0FB345-2675-193A-AFBA-351AA004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エンコーダの動き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7BF523-46BB-5EB8-2D5C-128777EDD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4" y="832635"/>
            <a:ext cx="11972081" cy="586961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>
                <a:solidFill>
                  <a:schemeClr val="tx1">
                    <a:alpha val="0"/>
                  </a:schemeClr>
                </a:solidFill>
              </a:rPr>
              <a:t>エンコーダ入力前の前処理</a:t>
            </a:r>
            <a:endParaRPr kumimoji="1" lang="en-US" altLang="ja-JP" sz="2800" dirty="0">
              <a:solidFill>
                <a:schemeClr val="tx1">
                  <a:alpha val="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800" dirty="0"/>
              <a:t>Multi Head Attention</a:t>
            </a:r>
            <a:r>
              <a:rPr kumimoji="1" lang="ja-JP" altLang="en-US" sz="2800"/>
              <a:t>に入力</a:t>
            </a:r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sz="2800" dirty="0"/>
          </a:p>
          <a:p>
            <a:r>
              <a:rPr kumimoji="1" lang="en-US" altLang="ja-JP" sz="2800" dirty="0"/>
              <a:t>Self Attention</a:t>
            </a:r>
          </a:p>
          <a:p>
            <a:pPr lvl="1"/>
            <a:r>
              <a:rPr lang="ja-JP" altLang="en-US" sz="2400"/>
              <a:t>自身のデータ同士の関係を計算</a:t>
            </a:r>
            <a:endParaRPr kumimoji="1"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800"/>
              <a:t>残差接続</a:t>
            </a:r>
            <a:r>
              <a:rPr lang="en-US" altLang="ja-JP" sz="2800" dirty="0"/>
              <a:t> , </a:t>
            </a:r>
            <a:r>
              <a:rPr lang="ja-JP" altLang="en-US" sz="2800"/>
              <a:t>レイヤー正規化</a:t>
            </a:r>
            <a:endParaRPr lang="en-US" altLang="ja-JP" sz="2800" dirty="0"/>
          </a:p>
          <a:p>
            <a:pPr lvl="1"/>
            <a:endParaRPr kumimoji="1" lang="en-US" altLang="ja-JP" sz="2400" dirty="0"/>
          </a:p>
          <a:p>
            <a:pPr marL="514350" indent="-514350">
              <a:buFont typeface="+mj-lt"/>
              <a:buAutoNum type="arabicPeriod"/>
            </a:pPr>
            <a:endParaRPr kumimoji="1" lang="ja-JP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881E11-9EA3-99C6-FCAE-6A1BE9B6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E7262238-AE1B-4DF1-1A5A-D23B8DAD345A}"/>
              </a:ext>
            </a:extLst>
          </p:cNvPr>
          <p:cNvGrpSpPr/>
          <p:nvPr/>
        </p:nvGrpSpPr>
        <p:grpSpPr>
          <a:xfrm>
            <a:off x="7604022" y="1186780"/>
            <a:ext cx="3779580" cy="5399503"/>
            <a:chOff x="8108420" y="2089113"/>
            <a:chExt cx="2896077" cy="4393618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AA8ED69-E6EF-EFEC-1D4A-05856D9F212B}"/>
                </a:ext>
              </a:extLst>
            </p:cNvPr>
            <p:cNvSpPr/>
            <p:nvPr/>
          </p:nvSpPr>
          <p:spPr>
            <a:xfrm>
              <a:off x="8731832" y="2441169"/>
              <a:ext cx="2272665" cy="297833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5982C97-315B-507C-E5E0-597CE2B7BB5A}"/>
                </a:ext>
              </a:extLst>
            </p:cNvPr>
            <p:cNvSpPr/>
            <p:nvPr/>
          </p:nvSpPr>
          <p:spPr>
            <a:xfrm>
              <a:off x="9193644" y="3971078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8206A-CCF5-68DA-A854-FECA30CFB155}"/>
                </a:ext>
              </a:extLst>
            </p:cNvPr>
            <p:cNvSpPr/>
            <p:nvPr/>
          </p:nvSpPr>
          <p:spPr>
            <a:xfrm>
              <a:off x="9193645" y="4526249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F8A177D-A3FB-47FF-B104-2D5CDBD19567}"/>
                </a:ext>
              </a:extLst>
            </p:cNvPr>
            <p:cNvSpPr/>
            <p:nvPr/>
          </p:nvSpPr>
          <p:spPr>
            <a:xfrm>
              <a:off x="9193644" y="3252618"/>
              <a:ext cx="1349037" cy="344774"/>
            </a:xfrm>
            <a:prstGeom prst="rect">
              <a:avLst/>
            </a:prstGeom>
            <a:pattFill prst="wdDnDiag">
              <a:fgClr>
                <a:schemeClr val="accent6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2D17E8-31DB-AEA7-FEAE-001D45ED42DB}"/>
                </a:ext>
              </a:extLst>
            </p:cNvPr>
            <p:cNvSpPr/>
            <p:nvPr/>
          </p:nvSpPr>
          <p:spPr>
            <a:xfrm>
              <a:off x="9193644" y="2721001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66B8D893-C0AF-851B-9481-B5EDF480A9A9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flipH="1" flipV="1">
              <a:off x="9868163" y="4315852"/>
              <a:ext cx="1" cy="21039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D1B09DC-5BF3-A4B3-457F-114697DB102B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9868163" y="3065775"/>
              <a:ext cx="0" cy="18684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AD36EE74-0A9D-3AC3-5588-E5760D816E3C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V="1">
              <a:off x="9868163" y="3597392"/>
              <a:ext cx="0" cy="37368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>
              <a:extLst>
                <a:ext uri="{FF2B5EF4-FFF2-40B4-BE49-F238E27FC236}">
                  <a16:creationId xmlns:a16="http://schemas.microsoft.com/office/drawing/2014/main" id="{6DD7753B-1F22-C680-347E-026CD73B923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16200000" flipV="1">
              <a:off x="9071484" y="3015549"/>
              <a:ext cx="918841" cy="674519"/>
            </a:xfrm>
            <a:prstGeom prst="bentConnector4">
              <a:avLst>
                <a:gd name="adj1" fmla="val -644"/>
                <a:gd name="adj2" fmla="val 133891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フローチャート: 論理和 13">
              <a:extLst>
                <a:ext uri="{FF2B5EF4-FFF2-40B4-BE49-F238E27FC236}">
                  <a16:creationId xmlns:a16="http://schemas.microsoft.com/office/drawing/2014/main" id="{27BB43E1-2A46-EFAB-CAF5-77F87D556ADB}"/>
                </a:ext>
              </a:extLst>
            </p:cNvPr>
            <p:cNvSpPr/>
            <p:nvPr/>
          </p:nvSpPr>
          <p:spPr>
            <a:xfrm>
              <a:off x="9707845" y="5503556"/>
              <a:ext cx="320634" cy="320634"/>
            </a:xfrm>
            <a:prstGeom prst="flowChartOr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83DD5BEE-09AE-1793-1D8C-B2D545C19813}"/>
                </a:ext>
              </a:extLst>
            </p:cNvPr>
            <p:cNvSpPr/>
            <p:nvPr/>
          </p:nvSpPr>
          <p:spPr>
            <a:xfrm>
              <a:off x="8289408" y="5440593"/>
              <a:ext cx="442421" cy="44656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148943A1-8913-275B-50B8-FD9675CA31AB}"/>
                </a:ext>
              </a:extLst>
            </p:cNvPr>
            <p:cNvSpPr/>
            <p:nvPr/>
          </p:nvSpPr>
          <p:spPr>
            <a:xfrm>
              <a:off x="8293898" y="5561991"/>
              <a:ext cx="437931" cy="203763"/>
            </a:xfrm>
            <a:custGeom>
              <a:avLst/>
              <a:gdLst>
                <a:gd name="connsiteX0" fmla="*/ 0 w 437931"/>
                <a:gd name="connsiteY0" fmla="*/ 101104 h 203763"/>
                <a:gd name="connsiteX1" fmla="*/ 126124 w 437931"/>
                <a:gd name="connsiteY1" fmla="*/ 3008 h 203763"/>
                <a:gd name="connsiteX2" fmla="*/ 290786 w 437931"/>
                <a:gd name="connsiteY2" fmla="*/ 202704 h 203763"/>
                <a:gd name="connsiteX3" fmla="*/ 437931 w 437931"/>
                <a:gd name="connsiteY3" fmla="*/ 87091 h 203763"/>
                <a:gd name="connsiteX4" fmla="*/ 437931 w 437931"/>
                <a:gd name="connsiteY4" fmla="*/ 87091 h 20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1" h="203763">
                  <a:moveTo>
                    <a:pt x="0" y="101104"/>
                  </a:moveTo>
                  <a:cubicBezTo>
                    <a:pt x="38830" y="43589"/>
                    <a:pt x="77660" y="-13925"/>
                    <a:pt x="126124" y="3008"/>
                  </a:cubicBezTo>
                  <a:cubicBezTo>
                    <a:pt x="174588" y="19941"/>
                    <a:pt x="238818" y="188690"/>
                    <a:pt x="290786" y="202704"/>
                  </a:cubicBezTo>
                  <a:cubicBezTo>
                    <a:pt x="342754" y="216718"/>
                    <a:pt x="437931" y="87091"/>
                    <a:pt x="437931" y="87091"/>
                  </a:cubicBezTo>
                  <a:lnTo>
                    <a:pt x="437931" y="87091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DEFF13D-F598-41C2-A789-7FBE5405D31B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>
              <a:off x="8731829" y="5663873"/>
              <a:ext cx="97601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2BBF567C-F23F-721B-C4C1-73BF9DC5A26E}"/>
                </a:ext>
              </a:extLst>
            </p:cNvPr>
            <p:cNvCxnSpPr>
              <a:cxnSpLocks/>
              <a:stCxn id="14" idx="0"/>
              <a:endCxn id="7" idx="2"/>
            </p:cNvCxnSpPr>
            <p:nvPr/>
          </p:nvCxnSpPr>
          <p:spPr>
            <a:xfrm flipV="1">
              <a:off x="9868162" y="4871023"/>
              <a:ext cx="2" cy="6325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13E499B5-1579-26BA-26AF-97001B13284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16200000" flipV="1">
              <a:off x="8948003" y="4389107"/>
              <a:ext cx="1165801" cy="674518"/>
            </a:xfrm>
            <a:prstGeom prst="bentConnector4">
              <a:avLst>
                <a:gd name="adj1" fmla="val 2200"/>
                <a:gd name="adj2" fmla="val 133891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FC897FFD-FD14-E1C1-49A1-F04B42AF27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22358" y="4896963"/>
              <a:ext cx="445808" cy="261676"/>
            </a:xfrm>
            <a:prstGeom prst="bentConnector3">
              <a:avLst>
                <a:gd name="adj1" fmla="val 99829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カギ線コネクタ 20">
              <a:extLst>
                <a:ext uri="{FF2B5EF4-FFF2-40B4-BE49-F238E27FC236}">
                  <a16:creationId xmlns:a16="http://schemas.microsoft.com/office/drawing/2014/main" id="{6E8509B8-68AE-89E2-40DE-D943BCEA4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162" y="4896963"/>
              <a:ext cx="461813" cy="261270"/>
            </a:xfrm>
            <a:prstGeom prst="bentConnector3">
              <a:avLst>
                <a:gd name="adj1" fmla="val 10034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B0FF2E31-F87F-79A6-4698-FB5879145A73}"/>
                </a:ext>
              </a:extLst>
            </p:cNvPr>
            <p:cNvSpPr/>
            <p:nvPr/>
          </p:nvSpPr>
          <p:spPr>
            <a:xfrm>
              <a:off x="9047004" y="6026307"/>
              <a:ext cx="1635241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D2C3C86-45C5-2385-B1DF-87CF23F80EC1}"/>
                </a:ext>
              </a:extLst>
            </p:cNvPr>
            <p:cNvSpPr txBox="1"/>
            <p:nvPr/>
          </p:nvSpPr>
          <p:spPr>
            <a:xfrm>
              <a:off x="9219837" y="6082621"/>
              <a:ext cx="1584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Embedding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1DEE5106-79DF-E690-B946-D02A5E756788}"/>
                </a:ext>
              </a:extLst>
            </p:cNvPr>
            <p:cNvCxnSpPr>
              <a:cxnSpLocks/>
              <a:stCxn id="22" idx="0"/>
              <a:endCxn id="14" idx="4"/>
            </p:cNvCxnSpPr>
            <p:nvPr/>
          </p:nvCxnSpPr>
          <p:spPr>
            <a:xfrm flipV="1">
              <a:off x="9864625" y="5824191"/>
              <a:ext cx="3538" cy="20211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70A13AC-37F8-798C-5B5C-FDF5F98BE522}"/>
                    </a:ext>
                  </a:extLst>
                </p:cNvPr>
                <p:cNvSpPr txBox="1"/>
                <p:nvPr/>
              </p:nvSpPr>
              <p:spPr>
                <a:xfrm>
                  <a:off x="8108420" y="4526249"/>
                  <a:ext cx="662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70A13AC-37F8-798C-5B5C-FDF5F98BE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420" y="4526249"/>
                  <a:ext cx="66236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カギ線コネクタ 26">
              <a:extLst>
                <a:ext uri="{FF2B5EF4-FFF2-40B4-BE49-F238E27FC236}">
                  <a16:creationId xmlns:a16="http://schemas.microsoft.com/office/drawing/2014/main" id="{BB139B4C-7308-3E7C-FA4E-D29AF1AB2D25}"/>
                </a:ext>
              </a:extLst>
            </p:cNvPr>
            <p:cNvCxnSpPr>
              <a:cxnSpLocks/>
              <a:stCxn id="9" idx="0"/>
              <a:endCxn id="33" idx="1"/>
            </p:cNvCxnSpPr>
            <p:nvPr/>
          </p:nvCxnSpPr>
          <p:spPr>
            <a:xfrm rot="5400000" flipH="1" flipV="1">
              <a:off x="9889729" y="2067546"/>
              <a:ext cx="631888" cy="67502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A9D462-A601-980B-1485-58BEE6D6F3CE}"/>
              </a:ext>
            </a:extLst>
          </p:cNvPr>
          <p:cNvSpPr/>
          <p:nvPr/>
        </p:nvSpPr>
        <p:spPr>
          <a:xfrm>
            <a:off x="8551148" y="3388761"/>
            <a:ext cx="2411882" cy="1797153"/>
          </a:xfrm>
          <a:prstGeom prst="rect">
            <a:avLst/>
          </a:prstGeom>
          <a:noFill/>
          <a:ln w="101600">
            <a:solidFill>
              <a:srgbClr val="FF0000">
                <a:alpha val="4315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4639701-879C-2364-7B6D-B96E04783730}"/>
                  </a:ext>
                </a:extLst>
              </p:cNvPr>
              <p:cNvSpPr txBox="1"/>
              <p:nvPr/>
            </p:nvSpPr>
            <p:spPr>
              <a:xfrm>
                <a:off x="485221" y="1943745"/>
                <a:ext cx="7382983" cy="462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𝐶𝑜𝑛𝑐𝑎𝑡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 ,…,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4639701-879C-2364-7B6D-B96E0478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21" y="1943745"/>
                <a:ext cx="7382983" cy="462884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E3E47487-D063-08CD-88D3-66D3DE2789FB}"/>
                  </a:ext>
                </a:extLst>
              </p:cNvPr>
              <p:cNvSpPr txBox="1"/>
              <p:nvPr/>
            </p:nvSpPr>
            <p:spPr>
              <a:xfrm>
                <a:off x="2315487" y="2524206"/>
                <a:ext cx="5360635" cy="534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24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E3E47487-D063-08CD-88D3-66D3DE278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487" y="2524206"/>
                <a:ext cx="5360635" cy="534890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3471481-5E02-7CB2-2756-8147AFADEF5B}"/>
              </a:ext>
            </a:extLst>
          </p:cNvPr>
          <p:cNvSpPr txBox="1"/>
          <p:nvPr/>
        </p:nvSpPr>
        <p:spPr>
          <a:xfrm>
            <a:off x="9314100" y="4239797"/>
            <a:ext cx="116378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Multi Head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A00FC61-E5DC-DC99-16EB-957BA9AFFB4A}"/>
              </a:ext>
            </a:extLst>
          </p:cNvPr>
          <p:cNvSpPr txBox="1"/>
          <p:nvPr/>
        </p:nvSpPr>
        <p:spPr>
          <a:xfrm>
            <a:off x="9231749" y="3554032"/>
            <a:ext cx="1303242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sz="2000" dirty="0"/>
              <a:t>Add &amp; Norm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7E1E482-BF4B-4D32-D387-A757E8973081}"/>
              </a:ext>
            </a:extLst>
          </p:cNvPr>
          <p:cNvSpPr txBox="1"/>
          <p:nvPr/>
        </p:nvSpPr>
        <p:spPr>
          <a:xfrm>
            <a:off x="10781557" y="1005628"/>
            <a:ext cx="1098625" cy="3623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36000" tIns="54000" rIns="36000" bIns="0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+mn-ea"/>
              </a:rPr>
              <a:t>デコーダ</a:t>
            </a:r>
            <a:endParaRPr kumimoji="1" lang="ja-JP" altLang="en-US" sz="2000" b="0" dirty="0" err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7901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0FB345-2675-193A-AFBA-351AA004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エンコーダの動き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7BF523-46BB-5EB8-2D5C-128777EDD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4" y="140705"/>
            <a:ext cx="11972081" cy="54885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>
                <a:solidFill>
                  <a:schemeClr val="tx1">
                    <a:alpha val="0"/>
                  </a:schemeClr>
                </a:solidFill>
              </a:rPr>
              <a:t>エンコーダ入力前の前処理</a:t>
            </a:r>
            <a:endParaRPr kumimoji="1" lang="en-US" altLang="ja-JP" sz="2800" dirty="0">
              <a:solidFill>
                <a:schemeClr val="tx1">
                  <a:alpha val="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800" dirty="0">
                <a:solidFill>
                  <a:schemeClr val="tx1">
                    <a:alpha val="0"/>
                  </a:schemeClr>
                </a:solidFill>
              </a:rPr>
              <a:t>Multi Head Attention</a:t>
            </a:r>
            <a:r>
              <a:rPr kumimoji="1" lang="ja-JP" altLang="en-US" sz="2800">
                <a:solidFill>
                  <a:schemeClr val="tx1">
                    <a:alpha val="0"/>
                  </a:schemeClr>
                </a:solidFill>
              </a:rPr>
              <a:t>に入力</a:t>
            </a:r>
            <a:endParaRPr kumimoji="1" lang="en-US" altLang="ja-JP" sz="2800" dirty="0">
              <a:solidFill>
                <a:schemeClr val="tx1">
                  <a:alpha val="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Feed Forward Network</a:t>
            </a:r>
            <a:r>
              <a:rPr lang="ja-JP" altLang="en-US" sz="2800"/>
              <a:t>に入力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/>
              <a:t>次のエンコーダに入力値として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>
                <a:solidFill>
                  <a:schemeClr val="tx1">
                    <a:alpha val="0"/>
                  </a:schemeClr>
                </a:solidFill>
              </a:rPr>
              <a:t>提供</a:t>
            </a:r>
            <a:endParaRPr lang="en-US" altLang="ja-JP" sz="2800" dirty="0"/>
          </a:p>
          <a:p>
            <a:pPr>
              <a:lnSpc>
                <a:spcPct val="100000"/>
              </a:lnSpc>
            </a:pPr>
            <a:r>
              <a:rPr lang="en-US" altLang="ja-JP" sz="2800" dirty="0"/>
              <a:t>2〜4</a:t>
            </a:r>
            <a:r>
              <a:rPr lang="ja-JP" altLang="en-US" sz="2800"/>
              <a:t>を計</a:t>
            </a:r>
            <a:r>
              <a:rPr lang="en-US" altLang="ja-JP" sz="2800" dirty="0"/>
              <a:t>6</a:t>
            </a:r>
            <a:r>
              <a:rPr lang="ja-JP" altLang="en-US" sz="2800"/>
              <a:t>回繰り返し</a:t>
            </a:r>
            <a:r>
              <a:rPr lang="en-US" altLang="ja-JP" sz="2800" dirty="0"/>
              <a:t>, </a:t>
            </a:r>
            <a:r>
              <a:rPr lang="ja-JP" altLang="en-US" sz="2800"/>
              <a:t>最上位の</a:t>
            </a:r>
            <a:br>
              <a:rPr lang="en-US" altLang="ja-JP" sz="2800" dirty="0"/>
            </a:br>
            <a:r>
              <a:rPr lang="ja-JP" altLang="en-US" sz="2800"/>
              <a:t>エンコーダの出力値をデコーダへ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ja-JP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881E11-9EA3-99C6-FCAE-6A1BE9B6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E7262238-AE1B-4DF1-1A5A-D23B8DAD345A}"/>
              </a:ext>
            </a:extLst>
          </p:cNvPr>
          <p:cNvGrpSpPr/>
          <p:nvPr/>
        </p:nvGrpSpPr>
        <p:grpSpPr>
          <a:xfrm>
            <a:off x="7840223" y="1221965"/>
            <a:ext cx="4257320" cy="5364317"/>
            <a:chOff x="8289408" y="2117744"/>
            <a:chExt cx="3262142" cy="4364987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AA8ED69-E6EF-EFEC-1D4A-05856D9F212B}"/>
                </a:ext>
              </a:extLst>
            </p:cNvPr>
            <p:cNvSpPr/>
            <p:nvPr/>
          </p:nvSpPr>
          <p:spPr>
            <a:xfrm>
              <a:off x="8731832" y="2441169"/>
              <a:ext cx="2272665" cy="297833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5982C97-315B-507C-E5E0-597CE2B7BB5A}"/>
                </a:ext>
              </a:extLst>
            </p:cNvPr>
            <p:cNvSpPr/>
            <p:nvPr/>
          </p:nvSpPr>
          <p:spPr>
            <a:xfrm>
              <a:off x="9193644" y="3971078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8206A-CCF5-68DA-A854-FECA30CFB155}"/>
                </a:ext>
              </a:extLst>
            </p:cNvPr>
            <p:cNvSpPr/>
            <p:nvPr/>
          </p:nvSpPr>
          <p:spPr>
            <a:xfrm>
              <a:off x="9193645" y="4526249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F8A177D-A3FB-47FF-B104-2D5CDBD19567}"/>
                </a:ext>
              </a:extLst>
            </p:cNvPr>
            <p:cNvSpPr/>
            <p:nvPr/>
          </p:nvSpPr>
          <p:spPr>
            <a:xfrm>
              <a:off x="9193644" y="3252618"/>
              <a:ext cx="1349037" cy="344774"/>
            </a:xfrm>
            <a:prstGeom prst="rect">
              <a:avLst/>
            </a:prstGeom>
            <a:pattFill prst="wdDnDiag">
              <a:fgClr>
                <a:schemeClr val="accent6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2D17E8-31DB-AEA7-FEAE-001D45ED42DB}"/>
                </a:ext>
              </a:extLst>
            </p:cNvPr>
            <p:cNvSpPr/>
            <p:nvPr/>
          </p:nvSpPr>
          <p:spPr>
            <a:xfrm>
              <a:off x="9193644" y="2721001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66B8D893-C0AF-851B-9481-B5EDF480A9A9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flipH="1" flipV="1">
              <a:off x="9868163" y="4315852"/>
              <a:ext cx="1" cy="21039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D1B09DC-5BF3-A4B3-457F-114697DB102B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9868163" y="3065775"/>
              <a:ext cx="0" cy="18684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AD36EE74-0A9D-3AC3-5588-E5760D816E3C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V="1">
              <a:off x="9868163" y="3597392"/>
              <a:ext cx="0" cy="37368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>
              <a:extLst>
                <a:ext uri="{FF2B5EF4-FFF2-40B4-BE49-F238E27FC236}">
                  <a16:creationId xmlns:a16="http://schemas.microsoft.com/office/drawing/2014/main" id="{6DD7753B-1F22-C680-347E-026CD73B923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16200000" flipV="1">
              <a:off x="9071484" y="3015549"/>
              <a:ext cx="918841" cy="674519"/>
            </a:xfrm>
            <a:prstGeom prst="bentConnector4">
              <a:avLst>
                <a:gd name="adj1" fmla="val -644"/>
                <a:gd name="adj2" fmla="val 133891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フローチャート: 論理和 13">
              <a:extLst>
                <a:ext uri="{FF2B5EF4-FFF2-40B4-BE49-F238E27FC236}">
                  <a16:creationId xmlns:a16="http://schemas.microsoft.com/office/drawing/2014/main" id="{27BB43E1-2A46-EFAB-CAF5-77F87D556ADB}"/>
                </a:ext>
              </a:extLst>
            </p:cNvPr>
            <p:cNvSpPr/>
            <p:nvPr/>
          </p:nvSpPr>
          <p:spPr>
            <a:xfrm>
              <a:off x="9707845" y="5503556"/>
              <a:ext cx="320634" cy="320634"/>
            </a:xfrm>
            <a:prstGeom prst="flowChartOr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83DD5BEE-09AE-1793-1D8C-B2D545C19813}"/>
                </a:ext>
              </a:extLst>
            </p:cNvPr>
            <p:cNvSpPr/>
            <p:nvPr/>
          </p:nvSpPr>
          <p:spPr>
            <a:xfrm>
              <a:off x="8289408" y="5440593"/>
              <a:ext cx="442421" cy="44656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148943A1-8913-275B-50B8-FD9675CA31AB}"/>
                </a:ext>
              </a:extLst>
            </p:cNvPr>
            <p:cNvSpPr/>
            <p:nvPr/>
          </p:nvSpPr>
          <p:spPr>
            <a:xfrm>
              <a:off x="8293898" y="5561991"/>
              <a:ext cx="437931" cy="203763"/>
            </a:xfrm>
            <a:custGeom>
              <a:avLst/>
              <a:gdLst>
                <a:gd name="connsiteX0" fmla="*/ 0 w 437931"/>
                <a:gd name="connsiteY0" fmla="*/ 101104 h 203763"/>
                <a:gd name="connsiteX1" fmla="*/ 126124 w 437931"/>
                <a:gd name="connsiteY1" fmla="*/ 3008 h 203763"/>
                <a:gd name="connsiteX2" fmla="*/ 290786 w 437931"/>
                <a:gd name="connsiteY2" fmla="*/ 202704 h 203763"/>
                <a:gd name="connsiteX3" fmla="*/ 437931 w 437931"/>
                <a:gd name="connsiteY3" fmla="*/ 87091 h 203763"/>
                <a:gd name="connsiteX4" fmla="*/ 437931 w 437931"/>
                <a:gd name="connsiteY4" fmla="*/ 87091 h 20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1" h="203763">
                  <a:moveTo>
                    <a:pt x="0" y="101104"/>
                  </a:moveTo>
                  <a:cubicBezTo>
                    <a:pt x="38830" y="43589"/>
                    <a:pt x="77660" y="-13925"/>
                    <a:pt x="126124" y="3008"/>
                  </a:cubicBezTo>
                  <a:cubicBezTo>
                    <a:pt x="174588" y="19941"/>
                    <a:pt x="238818" y="188690"/>
                    <a:pt x="290786" y="202704"/>
                  </a:cubicBezTo>
                  <a:cubicBezTo>
                    <a:pt x="342754" y="216718"/>
                    <a:pt x="437931" y="87091"/>
                    <a:pt x="437931" y="87091"/>
                  </a:cubicBezTo>
                  <a:lnTo>
                    <a:pt x="437931" y="87091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DEFF13D-F598-41C2-A789-7FBE5405D31B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>
              <a:off x="8731829" y="5663873"/>
              <a:ext cx="97601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2BBF567C-F23F-721B-C4C1-73BF9DC5A26E}"/>
                </a:ext>
              </a:extLst>
            </p:cNvPr>
            <p:cNvCxnSpPr>
              <a:cxnSpLocks/>
              <a:stCxn id="14" idx="0"/>
              <a:endCxn id="7" idx="2"/>
            </p:cNvCxnSpPr>
            <p:nvPr/>
          </p:nvCxnSpPr>
          <p:spPr>
            <a:xfrm flipV="1">
              <a:off x="9868162" y="4871023"/>
              <a:ext cx="2" cy="6325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13E499B5-1579-26BA-26AF-97001B13284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16200000" flipV="1">
              <a:off x="8948003" y="4389107"/>
              <a:ext cx="1165801" cy="674518"/>
            </a:xfrm>
            <a:prstGeom prst="bentConnector4">
              <a:avLst>
                <a:gd name="adj1" fmla="val 2200"/>
                <a:gd name="adj2" fmla="val 133891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FC897FFD-FD14-E1C1-49A1-F04B42AF27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22358" y="4896963"/>
              <a:ext cx="445808" cy="261676"/>
            </a:xfrm>
            <a:prstGeom prst="bentConnector3">
              <a:avLst>
                <a:gd name="adj1" fmla="val 99829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カギ線コネクタ 20">
              <a:extLst>
                <a:ext uri="{FF2B5EF4-FFF2-40B4-BE49-F238E27FC236}">
                  <a16:creationId xmlns:a16="http://schemas.microsoft.com/office/drawing/2014/main" id="{6E8509B8-68AE-89E2-40DE-D943BCEA4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162" y="4896963"/>
              <a:ext cx="461813" cy="261270"/>
            </a:xfrm>
            <a:prstGeom prst="bentConnector3">
              <a:avLst>
                <a:gd name="adj1" fmla="val 10034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B0FF2E31-F87F-79A6-4698-FB5879145A73}"/>
                </a:ext>
              </a:extLst>
            </p:cNvPr>
            <p:cNvSpPr/>
            <p:nvPr/>
          </p:nvSpPr>
          <p:spPr>
            <a:xfrm>
              <a:off x="9047004" y="6026307"/>
              <a:ext cx="1635241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D2C3C86-45C5-2385-B1DF-87CF23F80EC1}"/>
                </a:ext>
              </a:extLst>
            </p:cNvPr>
            <p:cNvSpPr txBox="1"/>
            <p:nvPr/>
          </p:nvSpPr>
          <p:spPr>
            <a:xfrm>
              <a:off x="9219837" y="6082621"/>
              <a:ext cx="1584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Embedding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1DEE5106-79DF-E690-B946-D02A5E756788}"/>
                </a:ext>
              </a:extLst>
            </p:cNvPr>
            <p:cNvCxnSpPr>
              <a:cxnSpLocks/>
              <a:stCxn id="22" idx="0"/>
              <a:endCxn id="14" idx="4"/>
            </p:cNvCxnSpPr>
            <p:nvPr/>
          </p:nvCxnSpPr>
          <p:spPr>
            <a:xfrm flipV="1">
              <a:off x="9864625" y="5824191"/>
              <a:ext cx="3538" cy="20211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70A13AC-37F8-798C-5B5C-FDF5F98BE522}"/>
                    </a:ext>
                  </a:extLst>
                </p:cNvPr>
                <p:cNvSpPr txBox="1"/>
                <p:nvPr/>
              </p:nvSpPr>
              <p:spPr>
                <a:xfrm>
                  <a:off x="10763971" y="5533206"/>
                  <a:ext cx="787579" cy="6261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ja-JP" sz="4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kumimoji="1" lang="ja-JP" altLang="en-US" sz="4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70A13AC-37F8-798C-5B5C-FDF5F98BE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3971" y="5533206"/>
                  <a:ext cx="787579" cy="626100"/>
                </a:xfrm>
                <a:prstGeom prst="rect">
                  <a:avLst/>
                </a:prstGeom>
                <a:blipFill>
                  <a:blip r:embed="rId2"/>
                  <a:stretch>
                    <a:fillRect r="-365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カギ線コネクタ 26">
              <a:extLst>
                <a:ext uri="{FF2B5EF4-FFF2-40B4-BE49-F238E27FC236}">
                  <a16:creationId xmlns:a16="http://schemas.microsoft.com/office/drawing/2014/main" id="{BB139B4C-7308-3E7C-FA4E-D29AF1AB2D25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9879016" y="2106890"/>
              <a:ext cx="603257" cy="624965"/>
            </a:xfrm>
            <a:prstGeom prst="bentConnector2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93CDDBBD-8B66-2FB3-4ACA-C322C7A3A90E}"/>
                  </a:ext>
                </a:extLst>
              </p:cNvPr>
              <p:cNvSpPr txBox="1"/>
              <p:nvPr/>
            </p:nvSpPr>
            <p:spPr>
              <a:xfrm>
                <a:off x="808397" y="1701723"/>
                <a:ext cx="62685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𝐹𝐹𝑁𝑁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8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93CDDBBD-8B66-2FB3-4ACA-C322C7A3A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97" y="1701723"/>
                <a:ext cx="6268511" cy="523220"/>
              </a:xfrm>
              <a:prstGeom prst="rect">
                <a:avLst/>
              </a:prstGeom>
              <a:blipFill>
                <a:blip r:embed="rId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曲線コネクタ 33">
            <a:extLst>
              <a:ext uri="{FF2B5EF4-FFF2-40B4-BE49-F238E27FC236}">
                <a16:creationId xmlns:a16="http://schemas.microsoft.com/office/drawing/2014/main" id="{57337298-77E4-58CC-F150-AAAB652ECC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10192" y="3553748"/>
            <a:ext cx="3180829" cy="12700"/>
          </a:xfrm>
          <a:prstGeom prst="curvedConnector5">
            <a:avLst>
              <a:gd name="adj1" fmla="val -16128"/>
              <a:gd name="adj2" fmla="val 16982850"/>
              <a:gd name="adj3" fmla="val 114155"/>
            </a:avLst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056B9E3-E730-E26E-DB12-8951D2834959}"/>
              </a:ext>
            </a:extLst>
          </p:cNvPr>
          <p:cNvSpPr txBox="1"/>
          <p:nvPr/>
        </p:nvSpPr>
        <p:spPr>
          <a:xfrm>
            <a:off x="10781557" y="1005628"/>
            <a:ext cx="1098625" cy="3623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36000" tIns="54000" rIns="36000" bIns="0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+mn-ea"/>
              </a:rPr>
              <a:t>デコーダ</a:t>
            </a:r>
            <a:endParaRPr kumimoji="1" lang="ja-JP" altLang="en-US" sz="2000" b="0" dirty="0" err="1">
              <a:latin typeface="+mn-ea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3934A54-A7EB-610C-8698-2B23624326A6}"/>
              </a:ext>
            </a:extLst>
          </p:cNvPr>
          <p:cNvSpPr/>
          <p:nvPr/>
        </p:nvSpPr>
        <p:spPr>
          <a:xfrm>
            <a:off x="8551158" y="1821276"/>
            <a:ext cx="2411882" cy="1589867"/>
          </a:xfrm>
          <a:prstGeom prst="rect">
            <a:avLst/>
          </a:prstGeom>
          <a:noFill/>
          <a:ln w="101600">
            <a:solidFill>
              <a:srgbClr val="FF0000">
                <a:alpha val="4315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E3B6809-F8E1-9E54-8E73-46708DC2782C}"/>
              </a:ext>
            </a:extLst>
          </p:cNvPr>
          <p:cNvSpPr txBox="1"/>
          <p:nvPr/>
        </p:nvSpPr>
        <p:spPr>
          <a:xfrm>
            <a:off x="9176071" y="2673869"/>
            <a:ext cx="1428724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sz="2000" dirty="0"/>
              <a:t>Feed Forward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EEF35A3-6023-343D-AECC-AD9B94207DEF}"/>
              </a:ext>
            </a:extLst>
          </p:cNvPr>
          <p:cNvSpPr txBox="1"/>
          <p:nvPr/>
        </p:nvSpPr>
        <p:spPr>
          <a:xfrm>
            <a:off x="9246676" y="2021324"/>
            <a:ext cx="1303242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sz="2000" dirty="0"/>
              <a:t>Add &amp; Norm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200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1B8E2-691B-CBCB-09E0-D771D504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デコーダの</a:t>
            </a:r>
            <a:r>
              <a:rPr lang="ja-JP" altLang="en-US"/>
              <a:t>動き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E5B923-085B-88E5-96BC-92074FA45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デコーダ入力前の前処理</a:t>
            </a:r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800" dirty="0"/>
              <a:t>Multi Head Attention</a:t>
            </a:r>
            <a:r>
              <a:rPr kumimoji="1" lang="ja-JP" altLang="en-US" sz="2800"/>
              <a:t>に入力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エンコーダからの出力も取り入れ</a:t>
            </a:r>
            <a:br>
              <a:rPr kumimoji="1" lang="en-US" altLang="ja-JP" sz="2800" dirty="0"/>
            </a:br>
            <a:r>
              <a:rPr kumimoji="1" lang="en-US" altLang="ja-JP" sz="2800" dirty="0"/>
              <a:t>Multi Head Attention</a:t>
            </a:r>
            <a:r>
              <a:rPr kumimoji="1" lang="ja-JP" altLang="en-US" sz="2800"/>
              <a:t>に入力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Feed Forward Network</a:t>
            </a:r>
            <a:r>
              <a:rPr lang="ja-JP" altLang="en-US" sz="2800"/>
              <a:t>に入力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/>
              <a:t>次のデコーダに入力値として提供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r>
              <a:rPr lang="en-US" altLang="ja-JP" sz="2800" dirty="0"/>
              <a:t>2〜5</a:t>
            </a:r>
            <a:r>
              <a:rPr lang="ja-JP" altLang="en-US" sz="2800"/>
              <a:t>を計</a:t>
            </a:r>
            <a:r>
              <a:rPr lang="en-US" altLang="ja-JP" sz="2800" dirty="0"/>
              <a:t>6</a:t>
            </a:r>
            <a:r>
              <a:rPr lang="ja-JP" altLang="en-US" sz="2800"/>
              <a:t>回繰り返し</a:t>
            </a:r>
            <a:r>
              <a:rPr lang="en-US" altLang="ja-JP" sz="2800" dirty="0"/>
              <a:t>, </a:t>
            </a:r>
            <a:r>
              <a:rPr lang="ja-JP" altLang="en-US" sz="2800"/>
              <a:t>最上位の</a:t>
            </a:r>
            <a:br>
              <a:rPr lang="en-US" altLang="ja-JP" sz="2800" dirty="0"/>
            </a:br>
            <a:r>
              <a:rPr lang="ja-JP" altLang="en-US" sz="2800"/>
              <a:t>デコーダの出力値を</a:t>
            </a:r>
            <a:r>
              <a:rPr lang="en-US" altLang="ja-JP" sz="2800" dirty="0"/>
              <a:t>Linear , </a:t>
            </a:r>
            <a:r>
              <a:rPr lang="en-US" altLang="ja-JP" sz="2800" dirty="0" err="1"/>
              <a:t>Softmax</a:t>
            </a:r>
            <a:r>
              <a:rPr lang="en-US" altLang="ja-JP" sz="2800" dirty="0"/>
              <a:t> </a:t>
            </a:r>
            <a:r>
              <a:rPr lang="ja-JP" altLang="en-US" sz="2800"/>
              <a:t>へ</a:t>
            </a:r>
            <a:endParaRPr lang="en-US" altLang="ja-JP" sz="2800" dirty="0"/>
          </a:p>
          <a:p>
            <a:endParaRPr lang="en-US" altLang="ja-JP" sz="2800" dirty="0"/>
          </a:p>
          <a:p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ja-JP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F7C31C-7472-73FF-3FD0-7B4C94C6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A216971-A2AD-51D7-772F-BFAFCF584F16}"/>
              </a:ext>
            </a:extLst>
          </p:cNvPr>
          <p:cNvGrpSpPr/>
          <p:nvPr/>
        </p:nvGrpSpPr>
        <p:grpSpPr>
          <a:xfrm>
            <a:off x="8259428" y="1121316"/>
            <a:ext cx="3604920" cy="5666331"/>
            <a:chOff x="5954103" y="1022815"/>
            <a:chExt cx="3604920" cy="566633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AF8DD8A-52CE-6CEF-DD57-A80EA0DC5EFD}"/>
                </a:ext>
              </a:extLst>
            </p:cNvPr>
            <p:cNvSpPr/>
            <p:nvPr/>
          </p:nvSpPr>
          <p:spPr>
            <a:xfrm>
              <a:off x="5954103" y="1658296"/>
              <a:ext cx="2272665" cy="40023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85C7437-9322-AA78-EB34-7C2180932525}"/>
                </a:ext>
              </a:extLst>
            </p:cNvPr>
            <p:cNvSpPr/>
            <p:nvPr/>
          </p:nvSpPr>
          <p:spPr>
            <a:xfrm>
              <a:off x="6411266" y="4212239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7EE2212-0E20-B7D2-7CE7-2F231C899856}"/>
                </a:ext>
              </a:extLst>
            </p:cNvPr>
            <p:cNvSpPr/>
            <p:nvPr/>
          </p:nvSpPr>
          <p:spPr>
            <a:xfrm>
              <a:off x="6411267" y="4767410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5AD372E-815C-F17B-9173-BB83384B2DA4}"/>
                </a:ext>
              </a:extLst>
            </p:cNvPr>
            <p:cNvSpPr/>
            <p:nvPr/>
          </p:nvSpPr>
          <p:spPr>
            <a:xfrm>
              <a:off x="6411265" y="3491245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AB60FA-DAD1-93A2-39FF-6439BABAC00E}"/>
                </a:ext>
              </a:extLst>
            </p:cNvPr>
            <p:cNvSpPr/>
            <p:nvPr/>
          </p:nvSpPr>
          <p:spPr>
            <a:xfrm>
              <a:off x="6411265" y="2958361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AC4ADF8-5B7E-36E5-4413-5DF9FCDC3BE3}"/>
                </a:ext>
              </a:extLst>
            </p:cNvPr>
            <p:cNvSpPr/>
            <p:nvPr/>
          </p:nvSpPr>
          <p:spPr>
            <a:xfrm>
              <a:off x="6411266" y="2337556"/>
              <a:ext cx="1349037" cy="344774"/>
            </a:xfrm>
            <a:prstGeom prst="rect">
              <a:avLst/>
            </a:prstGeom>
            <a:pattFill prst="wdDnDiag">
              <a:fgClr>
                <a:schemeClr val="accent6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D62A8FB-97C5-52A2-5335-2DF2119530AE}"/>
                </a:ext>
              </a:extLst>
            </p:cNvPr>
            <p:cNvSpPr/>
            <p:nvPr/>
          </p:nvSpPr>
          <p:spPr>
            <a:xfrm>
              <a:off x="6411265" y="1804672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EFD1937-2AD0-36ED-1933-6AC84500B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3721" y="3841021"/>
              <a:ext cx="0" cy="1394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フローチャート: 論理和 12">
              <a:extLst>
                <a:ext uri="{FF2B5EF4-FFF2-40B4-BE49-F238E27FC236}">
                  <a16:creationId xmlns:a16="http://schemas.microsoft.com/office/drawing/2014/main" id="{C620223B-681F-4C70-85BF-E7DB10243E32}"/>
                </a:ext>
              </a:extLst>
            </p:cNvPr>
            <p:cNvSpPr/>
            <p:nvPr/>
          </p:nvSpPr>
          <p:spPr>
            <a:xfrm>
              <a:off x="6925469" y="5742763"/>
              <a:ext cx="320634" cy="320634"/>
            </a:xfrm>
            <a:prstGeom prst="flowChartOr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1AEF258E-3C0E-4336-8D91-386CA0AFBE73}"/>
                </a:ext>
              </a:extLst>
            </p:cNvPr>
            <p:cNvSpPr/>
            <p:nvPr/>
          </p:nvSpPr>
          <p:spPr>
            <a:xfrm>
              <a:off x="8217123" y="5679800"/>
              <a:ext cx="442421" cy="44656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F673DCB2-7347-AF1B-139E-CCBB55E43131}"/>
                </a:ext>
              </a:extLst>
            </p:cNvPr>
            <p:cNvSpPr/>
            <p:nvPr/>
          </p:nvSpPr>
          <p:spPr>
            <a:xfrm>
              <a:off x="8221613" y="5801198"/>
              <a:ext cx="437931" cy="203763"/>
            </a:xfrm>
            <a:custGeom>
              <a:avLst/>
              <a:gdLst>
                <a:gd name="connsiteX0" fmla="*/ 0 w 437931"/>
                <a:gd name="connsiteY0" fmla="*/ 101104 h 203763"/>
                <a:gd name="connsiteX1" fmla="*/ 126124 w 437931"/>
                <a:gd name="connsiteY1" fmla="*/ 3008 h 203763"/>
                <a:gd name="connsiteX2" fmla="*/ 290786 w 437931"/>
                <a:gd name="connsiteY2" fmla="*/ 202704 h 203763"/>
                <a:gd name="connsiteX3" fmla="*/ 437931 w 437931"/>
                <a:gd name="connsiteY3" fmla="*/ 87091 h 203763"/>
                <a:gd name="connsiteX4" fmla="*/ 437931 w 437931"/>
                <a:gd name="connsiteY4" fmla="*/ 87091 h 20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1" h="203763">
                  <a:moveTo>
                    <a:pt x="0" y="101104"/>
                  </a:moveTo>
                  <a:cubicBezTo>
                    <a:pt x="38830" y="43589"/>
                    <a:pt x="77660" y="-13925"/>
                    <a:pt x="126124" y="3008"/>
                  </a:cubicBezTo>
                  <a:cubicBezTo>
                    <a:pt x="174588" y="19941"/>
                    <a:pt x="238818" y="188690"/>
                    <a:pt x="290786" y="202704"/>
                  </a:cubicBezTo>
                  <a:cubicBezTo>
                    <a:pt x="342754" y="216718"/>
                    <a:pt x="437931" y="87091"/>
                    <a:pt x="437931" y="87091"/>
                  </a:cubicBezTo>
                  <a:lnTo>
                    <a:pt x="437931" y="87091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51EAE20-1D5B-ACAA-BFCB-C933379249CC}"/>
                </a:ext>
              </a:extLst>
            </p:cNvPr>
            <p:cNvCxnSpPr>
              <a:cxnSpLocks/>
              <a:stCxn id="14" idx="2"/>
              <a:endCxn id="13" idx="6"/>
            </p:cNvCxnSpPr>
            <p:nvPr/>
          </p:nvCxnSpPr>
          <p:spPr>
            <a:xfrm flipH="1">
              <a:off x="7246103" y="5903080"/>
              <a:ext cx="97102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634678B-0EA6-759B-F524-29D21067ABF8}"/>
                </a:ext>
              </a:extLst>
            </p:cNvPr>
            <p:cNvCxnSpPr>
              <a:cxnSpLocks/>
              <a:stCxn id="13" idx="0"/>
              <a:endCxn id="7" idx="2"/>
            </p:cNvCxnSpPr>
            <p:nvPr/>
          </p:nvCxnSpPr>
          <p:spPr>
            <a:xfrm flipV="1">
              <a:off x="7085786" y="5112184"/>
              <a:ext cx="0" cy="63057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カギ線コネクタ 17">
              <a:extLst>
                <a:ext uri="{FF2B5EF4-FFF2-40B4-BE49-F238E27FC236}">
                  <a16:creationId xmlns:a16="http://schemas.microsoft.com/office/drawing/2014/main" id="{C25C8E52-1254-61BF-163A-CE9144066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3651" y="5121587"/>
              <a:ext cx="461813" cy="261270"/>
            </a:xfrm>
            <a:prstGeom prst="bentConnector3">
              <a:avLst>
                <a:gd name="adj1" fmla="val 10034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22F9A6C4-B7C8-F6A4-1931-287F3141BCB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27843" y="5122059"/>
              <a:ext cx="445808" cy="261676"/>
            </a:xfrm>
            <a:prstGeom prst="bentConnector3">
              <a:avLst>
                <a:gd name="adj1" fmla="val 99829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87126CD-6E70-2D98-3EBA-5686E4F35D0F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rot="5400000" flipH="1" flipV="1">
              <a:off x="6841757" y="4624914"/>
              <a:ext cx="1158834" cy="678258"/>
            </a:xfrm>
            <a:prstGeom prst="bentConnector4">
              <a:avLst>
                <a:gd name="adj1" fmla="val 2246"/>
                <a:gd name="adj2" fmla="val 133704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カギ線コネクタ 20">
              <a:extLst>
                <a:ext uri="{FF2B5EF4-FFF2-40B4-BE49-F238E27FC236}">
                  <a16:creationId xmlns:a16="http://schemas.microsoft.com/office/drawing/2014/main" id="{FA0F372E-069D-EF41-4466-0D0B837C46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5400000" flipH="1" flipV="1">
              <a:off x="7077626" y="3868690"/>
              <a:ext cx="351709" cy="335391"/>
            </a:xfrm>
            <a:prstGeom prst="bentConnector3">
              <a:avLst>
                <a:gd name="adj1" fmla="val 44852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04A1BB5-4806-24FF-46FE-DA8129A82512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 flipH="1" flipV="1">
              <a:off x="6935563" y="3285621"/>
              <a:ext cx="979611" cy="669867"/>
            </a:xfrm>
            <a:prstGeom prst="bentConnector4">
              <a:avLst>
                <a:gd name="adj1" fmla="val -2517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DD914E2-0A20-4773-AE1E-492C74E5DF8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H="1" flipV="1">
              <a:off x="7085785" y="4557013"/>
              <a:ext cx="1" cy="21039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8D64F909-4D5F-6F1A-63D2-EE7CA35701C4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7085784" y="3303135"/>
              <a:ext cx="0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14A7BA32-5F6A-DABF-2131-D68664C796CF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V="1">
              <a:off x="7085784" y="2682330"/>
              <a:ext cx="1" cy="2760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EADE35EC-F852-8AF4-86A7-F4FDB258BAE8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H="1" flipV="1">
              <a:off x="7085784" y="2149446"/>
              <a:ext cx="1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カギ線コネクタ 26">
              <a:extLst>
                <a:ext uri="{FF2B5EF4-FFF2-40B4-BE49-F238E27FC236}">
                  <a16:creationId xmlns:a16="http://schemas.microsoft.com/office/drawing/2014/main" id="{0C634402-8EB5-FBD7-7C82-B9053125E5CD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rot="5400000" flipH="1" flipV="1">
              <a:off x="6987757" y="2079736"/>
              <a:ext cx="875222" cy="669868"/>
            </a:xfrm>
            <a:prstGeom prst="bentConnector4">
              <a:avLst>
                <a:gd name="adj1" fmla="val 744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C7EDBA8-4716-1996-1261-EAAF6D5D3322}"/>
                </a:ext>
              </a:extLst>
            </p:cNvPr>
            <p:cNvSpPr/>
            <p:nvPr/>
          </p:nvSpPr>
          <p:spPr>
            <a:xfrm>
              <a:off x="6407526" y="1022815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3304EA58-919F-49C8-3ED2-6CEF342F2E91}"/>
                </a:ext>
              </a:extLst>
            </p:cNvPr>
            <p:cNvSpPr txBox="1"/>
            <p:nvPr/>
          </p:nvSpPr>
          <p:spPr>
            <a:xfrm>
              <a:off x="6613380" y="104693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Linear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70F16AF-2BCB-AF83-6955-F489EF005E04}"/>
                </a:ext>
              </a:extLst>
            </p:cNvPr>
            <p:cNvSpPr/>
            <p:nvPr/>
          </p:nvSpPr>
          <p:spPr>
            <a:xfrm>
              <a:off x="8209986" y="1023606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DD3D0F8-E99A-3484-BF28-FF017A017652}"/>
                </a:ext>
              </a:extLst>
            </p:cNvPr>
            <p:cNvSpPr txBox="1"/>
            <p:nvPr/>
          </p:nvSpPr>
          <p:spPr>
            <a:xfrm>
              <a:off x="8260709" y="1046938"/>
              <a:ext cx="1228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Softmax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904CA743-32DF-85C2-6159-F27D49F43A69}"/>
                </a:ext>
              </a:extLst>
            </p:cNvPr>
            <p:cNvCxnSpPr>
              <a:cxnSpLocks/>
              <a:stCxn id="11" idx="0"/>
              <a:endCxn id="28" idx="2"/>
            </p:cNvCxnSpPr>
            <p:nvPr/>
          </p:nvCxnSpPr>
          <p:spPr>
            <a:xfrm flipH="1" flipV="1">
              <a:off x="7082045" y="1399191"/>
              <a:ext cx="3739" cy="40548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CBFAD1BA-12A8-6D11-E53E-900A6498BD74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7756563" y="1211003"/>
              <a:ext cx="453423" cy="79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FB8BA1C-BB36-ED42-5DA8-8A1DCB24344E}"/>
                </a:ext>
              </a:extLst>
            </p:cNvPr>
            <p:cNvCxnSpPr>
              <a:cxnSpLocks/>
              <a:stCxn id="30" idx="2"/>
              <a:endCxn id="35" idx="0"/>
            </p:cNvCxnSpPr>
            <p:nvPr/>
          </p:nvCxnSpPr>
          <p:spPr>
            <a:xfrm flipH="1">
              <a:off x="8884503" y="1399982"/>
              <a:ext cx="2" cy="41497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9E51982-AF53-800E-9562-EA2134756C40}"/>
                </a:ext>
              </a:extLst>
            </p:cNvPr>
            <p:cNvSpPr txBox="1"/>
            <p:nvPr/>
          </p:nvSpPr>
          <p:spPr>
            <a:xfrm>
              <a:off x="8360160" y="1814956"/>
              <a:ext cx="10486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Output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9D655AF-6177-B579-F396-4D5C272B1D63}"/>
                </a:ext>
              </a:extLst>
            </p:cNvPr>
            <p:cNvSpPr/>
            <p:nvPr/>
          </p:nvSpPr>
          <p:spPr>
            <a:xfrm>
              <a:off x="6272813" y="6265795"/>
              <a:ext cx="1635241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3A4DD34-A31B-462F-71F9-24BAE186E19B}"/>
                </a:ext>
              </a:extLst>
            </p:cNvPr>
            <p:cNvSpPr txBox="1"/>
            <p:nvPr/>
          </p:nvSpPr>
          <p:spPr>
            <a:xfrm>
              <a:off x="6290000" y="6289036"/>
              <a:ext cx="1584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Embedding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CCFB0BC5-F581-184E-7F0F-B00F1DD810E1}"/>
                </a:ext>
              </a:extLst>
            </p:cNvPr>
            <p:cNvCxnSpPr>
              <a:cxnSpLocks/>
              <a:stCxn id="36" idx="0"/>
              <a:endCxn id="13" idx="4"/>
            </p:cNvCxnSpPr>
            <p:nvPr/>
          </p:nvCxnSpPr>
          <p:spPr>
            <a:xfrm flipH="1" flipV="1">
              <a:off x="7085786" y="6063397"/>
              <a:ext cx="4648" cy="2023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/>
                <p:nvPr/>
              </p:nvSpPr>
              <p:spPr>
                <a:xfrm>
                  <a:off x="8341396" y="4767409"/>
                  <a:ext cx="662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396" y="4767409"/>
                  <a:ext cx="66236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03FFADAF-AD66-DF87-6588-FF0232CCE81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933404" y="3934520"/>
            <a:ext cx="1457705" cy="1338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36950FF-A814-8E1F-7E10-86BC4E39D9B5}"/>
              </a:ext>
            </a:extLst>
          </p:cNvPr>
          <p:cNvSpPr txBox="1"/>
          <p:nvPr/>
        </p:nvSpPr>
        <p:spPr>
          <a:xfrm>
            <a:off x="6904322" y="3706021"/>
            <a:ext cx="1355105" cy="3623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36000" tIns="54000" rIns="36000" bIns="0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+mn-ea"/>
              </a:rPr>
              <a:t>エンコーダ</a:t>
            </a:r>
            <a:endParaRPr kumimoji="1" lang="ja-JP" altLang="en-US" sz="2000" b="0" dirty="0" err="1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BA73014-13DA-F004-5BD8-4ADA40876919}"/>
              </a:ext>
            </a:extLst>
          </p:cNvPr>
          <p:cNvSpPr txBox="1"/>
          <p:nvPr/>
        </p:nvSpPr>
        <p:spPr>
          <a:xfrm>
            <a:off x="8884860" y="4905114"/>
            <a:ext cx="104676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Multi Head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7BEF8B8-0628-E1D2-FA95-F62F8C4DA21D}"/>
              </a:ext>
            </a:extLst>
          </p:cNvPr>
          <p:cNvSpPr txBox="1"/>
          <p:nvPr/>
        </p:nvSpPr>
        <p:spPr>
          <a:xfrm>
            <a:off x="8872377" y="3639356"/>
            <a:ext cx="104676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Multi Head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AD5BB4B-AD57-E1CE-4379-C0373F38953D}"/>
              </a:ext>
            </a:extLst>
          </p:cNvPr>
          <p:cNvSpPr txBox="1"/>
          <p:nvPr/>
        </p:nvSpPr>
        <p:spPr>
          <a:xfrm>
            <a:off x="8752857" y="2469389"/>
            <a:ext cx="128580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dirty="0"/>
              <a:t>Feed Forward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33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1B8E2-691B-CBCB-09E0-D771D504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デコーダの</a:t>
            </a:r>
            <a:r>
              <a:rPr lang="ja-JP" altLang="en-US"/>
              <a:t>動き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E5B923-085B-88E5-96BC-92074FA45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デコーダ入力前の前処理</a:t>
            </a:r>
            <a:endParaRPr kumimoji="1" lang="en-US" altLang="ja-JP" sz="2800" dirty="0"/>
          </a:p>
          <a:p>
            <a:r>
              <a:rPr kumimoji="1" lang="en-US" altLang="ja-JP" sz="2800" dirty="0"/>
              <a:t>Embedding</a:t>
            </a:r>
          </a:p>
          <a:p>
            <a:r>
              <a:rPr lang="en-US" altLang="ja-JP" sz="2800" dirty="0"/>
              <a:t>Positional Encoding</a:t>
            </a:r>
          </a:p>
          <a:p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ja-JP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F7C31C-7472-73FF-3FD0-7B4C94C6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A216971-A2AD-51D7-772F-BFAFCF584F16}"/>
              </a:ext>
            </a:extLst>
          </p:cNvPr>
          <p:cNvGrpSpPr/>
          <p:nvPr/>
        </p:nvGrpSpPr>
        <p:grpSpPr>
          <a:xfrm>
            <a:off x="8259428" y="1121316"/>
            <a:ext cx="3604920" cy="5666331"/>
            <a:chOff x="5954103" y="1022815"/>
            <a:chExt cx="3604920" cy="566633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AF8DD8A-52CE-6CEF-DD57-A80EA0DC5EFD}"/>
                </a:ext>
              </a:extLst>
            </p:cNvPr>
            <p:cNvSpPr/>
            <p:nvPr/>
          </p:nvSpPr>
          <p:spPr>
            <a:xfrm>
              <a:off x="5954103" y="1658296"/>
              <a:ext cx="2272665" cy="40023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85C7437-9322-AA78-EB34-7C2180932525}"/>
                </a:ext>
              </a:extLst>
            </p:cNvPr>
            <p:cNvSpPr/>
            <p:nvPr/>
          </p:nvSpPr>
          <p:spPr>
            <a:xfrm>
              <a:off x="6411266" y="4212239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7EE2212-0E20-B7D2-7CE7-2F231C899856}"/>
                </a:ext>
              </a:extLst>
            </p:cNvPr>
            <p:cNvSpPr/>
            <p:nvPr/>
          </p:nvSpPr>
          <p:spPr>
            <a:xfrm>
              <a:off x="6411267" y="4767410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5AD372E-815C-F17B-9173-BB83384B2DA4}"/>
                </a:ext>
              </a:extLst>
            </p:cNvPr>
            <p:cNvSpPr/>
            <p:nvPr/>
          </p:nvSpPr>
          <p:spPr>
            <a:xfrm>
              <a:off x="6411265" y="3491245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AB60FA-DAD1-93A2-39FF-6439BABAC00E}"/>
                </a:ext>
              </a:extLst>
            </p:cNvPr>
            <p:cNvSpPr/>
            <p:nvPr/>
          </p:nvSpPr>
          <p:spPr>
            <a:xfrm>
              <a:off x="6411265" y="2958361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AC4ADF8-5B7E-36E5-4413-5DF9FCDC3BE3}"/>
                </a:ext>
              </a:extLst>
            </p:cNvPr>
            <p:cNvSpPr/>
            <p:nvPr/>
          </p:nvSpPr>
          <p:spPr>
            <a:xfrm>
              <a:off x="6411266" y="2337556"/>
              <a:ext cx="1349037" cy="344774"/>
            </a:xfrm>
            <a:prstGeom prst="rect">
              <a:avLst/>
            </a:prstGeom>
            <a:pattFill prst="wdDnDiag">
              <a:fgClr>
                <a:schemeClr val="accent6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D62A8FB-97C5-52A2-5335-2DF2119530AE}"/>
                </a:ext>
              </a:extLst>
            </p:cNvPr>
            <p:cNvSpPr/>
            <p:nvPr/>
          </p:nvSpPr>
          <p:spPr>
            <a:xfrm>
              <a:off x="6411265" y="1804672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EFD1937-2AD0-36ED-1933-6AC84500B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3721" y="3841021"/>
              <a:ext cx="0" cy="1394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フローチャート: 論理和 12">
              <a:extLst>
                <a:ext uri="{FF2B5EF4-FFF2-40B4-BE49-F238E27FC236}">
                  <a16:creationId xmlns:a16="http://schemas.microsoft.com/office/drawing/2014/main" id="{C620223B-681F-4C70-85BF-E7DB10243E32}"/>
                </a:ext>
              </a:extLst>
            </p:cNvPr>
            <p:cNvSpPr/>
            <p:nvPr/>
          </p:nvSpPr>
          <p:spPr>
            <a:xfrm>
              <a:off x="6925469" y="5742763"/>
              <a:ext cx="320634" cy="320634"/>
            </a:xfrm>
            <a:prstGeom prst="flowChartOr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1AEF258E-3C0E-4336-8D91-386CA0AFBE73}"/>
                </a:ext>
              </a:extLst>
            </p:cNvPr>
            <p:cNvSpPr/>
            <p:nvPr/>
          </p:nvSpPr>
          <p:spPr>
            <a:xfrm>
              <a:off x="8217123" y="5679800"/>
              <a:ext cx="442421" cy="44656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F673DCB2-7347-AF1B-139E-CCBB55E43131}"/>
                </a:ext>
              </a:extLst>
            </p:cNvPr>
            <p:cNvSpPr/>
            <p:nvPr/>
          </p:nvSpPr>
          <p:spPr>
            <a:xfrm>
              <a:off x="8221613" y="5801198"/>
              <a:ext cx="437931" cy="203763"/>
            </a:xfrm>
            <a:custGeom>
              <a:avLst/>
              <a:gdLst>
                <a:gd name="connsiteX0" fmla="*/ 0 w 437931"/>
                <a:gd name="connsiteY0" fmla="*/ 101104 h 203763"/>
                <a:gd name="connsiteX1" fmla="*/ 126124 w 437931"/>
                <a:gd name="connsiteY1" fmla="*/ 3008 h 203763"/>
                <a:gd name="connsiteX2" fmla="*/ 290786 w 437931"/>
                <a:gd name="connsiteY2" fmla="*/ 202704 h 203763"/>
                <a:gd name="connsiteX3" fmla="*/ 437931 w 437931"/>
                <a:gd name="connsiteY3" fmla="*/ 87091 h 203763"/>
                <a:gd name="connsiteX4" fmla="*/ 437931 w 437931"/>
                <a:gd name="connsiteY4" fmla="*/ 87091 h 20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1" h="203763">
                  <a:moveTo>
                    <a:pt x="0" y="101104"/>
                  </a:moveTo>
                  <a:cubicBezTo>
                    <a:pt x="38830" y="43589"/>
                    <a:pt x="77660" y="-13925"/>
                    <a:pt x="126124" y="3008"/>
                  </a:cubicBezTo>
                  <a:cubicBezTo>
                    <a:pt x="174588" y="19941"/>
                    <a:pt x="238818" y="188690"/>
                    <a:pt x="290786" y="202704"/>
                  </a:cubicBezTo>
                  <a:cubicBezTo>
                    <a:pt x="342754" y="216718"/>
                    <a:pt x="437931" y="87091"/>
                    <a:pt x="437931" y="87091"/>
                  </a:cubicBezTo>
                  <a:lnTo>
                    <a:pt x="437931" y="87091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51EAE20-1D5B-ACAA-BFCB-C933379249CC}"/>
                </a:ext>
              </a:extLst>
            </p:cNvPr>
            <p:cNvCxnSpPr>
              <a:cxnSpLocks/>
              <a:stCxn id="14" idx="2"/>
              <a:endCxn id="13" idx="6"/>
            </p:cNvCxnSpPr>
            <p:nvPr/>
          </p:nvCxnSpPr>
          <p:spPr>
            <a:xfrm flipH="1">
              <a:off x="7246103" y="5903080"/>
              <a:ext cx="97102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634678B-0EA6-759B-F524-29D21067ABF8}"/>
                </a:ext>
              </a:extLst>
            </p:cNvPr>
            <p:cNvCxnSpPr>
              <a:cxnSpLocks/>
              <a:stCxn id="13" idx="0"/>
              <a:endCxn id="7" idx="2"/>
            </p:cNvCxnSpPr>
            <p:nvPr/>
          </p:nvCxnSpPr>
          <p:spPr>
            <a:xfrm flipV="1">
              <a:off x="7085786" y="5112184"/>
              <a:ext cx="0" cy="63057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カギ線コネクタ 17">
              <a:extLst>
                <a:ext uri="{FF2B5EF4-FFF2-40B4-BE49-F238E27FC236}">
                  <a16:creationId xmlns:a16="http://schemas.microsoft.com/office/drawing/2014/main" id="{C25C8E52-1254-61BF-163A-CE9144066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3651" y="5121587"/>
              <a:ext cx="461813" cy="261270"/>
            </a:xfrm>
            <a:prstGeom prst="bentConnector3">
              <a:avLst>
                <a:gd name="adj1" fmla="val 10034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22F9A6C4-B7C8-F6A4-1931-287F3141BCB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27843" y="5122059"/>
              <a:ext cx="445808" cy="261676"/>
            </a:xfrm>
            <a:prstGeom prst="bentConnector3">
              <a:avLst>
                <a:gd name="adj1" fmla="val 99829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87126CD-6E70-2D98-3EBA-5686E4F35D0F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rot="5400000" flipH="1" flipV="1">
              <a:off x="6841757" y="4624914"/>
              <a:ext cx="1158834" cy="678258"/>
            </a:xfrm>
            <a:prstGeom prst="bentConnector4">
              <a:avLst>
                <a:gd name="adj1" fmla="val 2246"/>
                <a:gd name="adj2" fmla="val 133704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カギ線コネクタ 20">
              <a:extLst>
                <a:ext uri="{FF2B5EF4-FFF2-40B4-BE49-F238E27FC236}">
                  <a16:creationId xmlns:a16="http://schemas.microsoft.com/office/drawing/2014/main" id="{FA0F372E-069D-EF41-4466-0D0B837C46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5400000" flipH="1" flipV="1">
              <a:off x="7077626" y="3868690"/>
              <a:ext cx="351709" cy="335391"/>
            </a:xfrm>
            <a:prstGeom prst="bentConnector3">
              <a:avLst>
                <a:gd name="adj1" fmla="val 44852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04A1BB5-4806-24FF-46FE-DA8129A82512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 flipH="1" flipV="1">
              <a:off x="6935563" y="3285621"/>
              <a:ext cx="979611" cy="669867"/>
            </a:xfrm>
            <a:prstGeom prst="bentConnector4">
              <a:avLst>
                <a:gd name="adj1" fmla="val -2517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DD914E2-0A20-4773-AE1E-492C74E5DF8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H="1" flipV="1">
              <a:off x="7085785" y="4557013"/>
              <a:ext cx="1" cy="21039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8D64F909-4D5F-6F1A-63D2-EE7CA35701C4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7085784" y="3303135"/>
              <a:ext cx="0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14A7BA32-5F6A-DABF-2131-D68664C796CF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V="1">
              <a:off x="7085784" y="2682330"/>
              <a:ext cx="1" cy="2760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EADE35EC-F852-8AF4-86A7-F4FDB258BAE8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H="1" flipV="1">
              <a:off x="7085784" y="2149446"/>
              <a:ext cx="1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カギ線コネクタ 26">
              <a:extLst>
                <a:ext uri="{FF2B5EF4-FFF2-40B4-BE49-F238E27FC236}">
                  <a16:creationId xmlns:a16="http://schemas.microsoft.com/office/drawing/2014/main" id="{0C634402-8EB5-FBD7-7C82-B9053125E5CD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rot="5400000" flipH="1" flipV="1">
              <a:off x="6987757" y="2079736"/>
              <a:ext cx="875222" cy="669868"/>
            </a:xfrm>
            <a:prstGeom prst="bentConnector4">
              <a:avLst>
                <a:gd name="adj1" fmla="val 744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C7EDBA8-4716-1996-1261-EAAF6D5D3322}"/>
                </a:ext>
              </a:extLst>
            </p:cNvPr>
            <p:cNvSpPr/>
            <p:nvPr/>
          </p:nvSpPr>
          <p:spPr>
            <a:xfrm>
              <a:off x="6407526" y="1022815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3304EA58-919F-49C8-3ED2-6CEF342F2E91}"/>
                </a:ext>
              </a:extLst>
            </p:cNvPr>
            <p:cNvSpPr txBox="1"/>
            <p:nvPr/>
          </p:nvSpPr>
          <p:spPr>
            <a:xfrm>
              <a:off x="6613380" y="104693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Linear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70F16AF-2BCB-AF83-6955-F489EF005E04}"/>
                </a:ext>
              </a:extLst>
            </p:cNvPr>
            <p:cNvSpPr/>
            <p:nvPr/>
          </p:nvSpPr>
          <p:spPr>
            <a:xfrm>
              <a:off x="8209986" y="1023606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DD3D0F8-E99A-3484-BF28-FF017A017652}"/>
                </a:ext>
              </a:extLst>
            </p:cNvPr>
            <p:cNvSpPr txBox="1"/>
            <p:nvPr/>
          </p:nvSpPr>
          <p:spPr>
            <a:xfrm>
              <a:off x="8260709" y="1046938"/>
              <a:ext cx="1228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Softmax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904CA743-32DF-85C2-6159-F27D49F43A69}"/>
                </a:ext>
              </a:extLst>
            </p:cNvPr>
            <p:cNvCxnSpPr>
              <a:cxnSpLocks/>
              <a:stCxn id="11" idx="0"/>
              <a:endCxn id="28" idx="2"/>
            </p:cNvCxnSpPr>
            <p:nvPr/>
          </p:nvCxnSpPr>
          <p:spPr>
            <a:xfrm flipH="1" flipV="1">
              <a:off x="7082045" y="1399191"/>
              <a:ext cx="3739" cy="40548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CBFAD1BA-12A8-6D11-E53E-900A6498BD74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7756563" y="1211003"/>
              <a:ext cx="453423" cy="79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FB8BA1C-BB36-ED42-5DA8-8A1DCB24344E}"/>
                </a:ext>
              </a:extLst>
            </p:cNvPr>
            <p:cNvCxnSpPr>
              <a:cxnSpLocks/>
              <a:stCxn id="30" idx="2"/>
              <a:endCxn id="35" idx="0"/>
            </p:cNvCxnSpPr>
            <p:nvPr/>
          </p:nvCxnSpPr>
          <p:spPr>
            <a:xfrm flipH="1">
              <a:off x="8884503" y="1399982"/>
              <a:ext cx="2" cy="41497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9E51982-AF53-800E-9562-EA2134756C40}"/>
                </a:ext>
              </a:extLst>
            </p:cNvPr>
            <p:cNvSpPr txBox="1"/>
            <p:nvPr/>
          </p:nvSpPr>
          <p:spPr>
            <a:xfrm>
              <a:off x="8360160" y="1814956"/>
              <a:ext cx="10486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Output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9D655AF-6177-B579-F396-4D5C272B1D63}"/>
                </a:ext>
              </a:extLst>
            </p:cNvPr>
            <p:cNvSpPr/>
            <p:nvPr/>
          </p:nvSpPr>
          <p:spPr>
            <a:xfrm>
              <a:off x="6272813" y="6265795"/>
              <a:ext cx="1635241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3A4DD34-A31B-462F-71F9-24BAE186E19B}"/>
                </a:ext>
              </a:extLst>
            </p:cNvPr>
            <p:cNvSpPr txBox="1"/>
            <p:nvPr/>
          </p:nvSpPr>
          <p:spPr>
            <a:xfrm>
              <a:off x="6290000" y="6289036"/>
              <a:ext cx="1584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Embedding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CCFB0BC5-F581-184E-7F0F-B00F1DD810E1}"/>
                </a:ext>
              </a:extLst>
            </p:cNvPr>
            <p:cNvCxnSpPr>
              <a:cxnSpLocks/>
              <a:stCxn id="36" idx="0"/>
              <a:endCxn id="13" idx="4"/>
            </p:cNvCxnSpPr>
            <p:nvPr/>
          </p:nvCxnSpPr>
          <p:spPr>
            <a:xfrm flipH="1" flipV="1">
              <a:off x="7085786" y="6063397"/>
              <a:ext cx="4648" cy="2023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/>
                <p:nvPr/>
              </p:nvSpPr>
              <p:spPr>
                <a:xfrm>
                  <a:off x="8341396" y="4767409"/>
                  <a:ext cx="662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396" y="4767409"/>
                  <a:ext cx="66236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03FFADAF-AD66-DF87-6588-FF0232CCE81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933404" y="3934520"/>
            <a:ext cx="1457705" cy="1338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E816790-E803-9A40-0CA3-06DD1E325D47}"/>
              </a:ext>
            </a:extLst>
          </p:cNvPr>
          <p:cNvSpPr/>
          <p:nvPr/>
        </p:nvSpPr>
        <p:spPr>
          <a:xfrm>
            <a:off x="6904322" y="5754898"/>
            <a:ext cx="4285505" cy="1018712"/>
          </a:xfrm>
          <a:prstGeom prst="rect">
            <a:avLst/>
          </a:prstGeom>
          <a:noFill/>
          <a:ln w="101600">
            <a:solidFill>
              <a:srgbClr val="FF0000">
                <a:alpha val="4315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9E29CF9-F017-BD66-0EE9-3BF0B220EEEB}"/>
              </a:ext>
            </a:extLst>
          </p:cNvPr>
          <p:cNvSpPr txBox="1"/>
          <p:nvPr/>
        </p:nvSpPr>
        <p:spPr>
          <a:xfrm>
            <a:off x="6904322" y="3706021"/>
            <a:ext cx="1355105" cy="3623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36000" tIns="54000" rIns="36000" bIns="0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+mn-ea"/>
              </a:rPr>
              <a:t>エンコーダ</a:t>
            </a:r>
            <a:endParaRPr kumimoji="1" lang="ja-JP" altLang="en-US" sz="2000" b="0" dirty="0" err="1">
              <a:latin typeface="+mn-ea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09F7633-7F61-F297-5148-0FE5C8923C2A}"/>
              </a:ext>
            </a:extLst>
          </p:cNvPr>
          <p:cNvSpPr txBox="1"/>
          <p:nvPr/>
        </p:nvSpPr>
        <p:spPr>
          <a:xfrm>
            <a:off x="7071919" y="5872561"/>
            <a:ext cx="2028569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sz="2000" dirty="0"/>
              <a:t>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18446559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1B8E2-691B-CBCB-09E0-D771D504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デコーダの</a:t>
            </a:r>
            <a:r>
              <a:rPr lang="ja-JP" altLang="en-US"/>
              <a:t>動き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E5B923-085B-88E5-96BC-92074FA4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7" y="818585"/>
            <a:ext cx="11972081" cy="54885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>
                <a:solidFill>
                  <a:schemeClr val="tx1">
                    <a:alpha val="0"/>
                  </a:schemeClr>
                </a:solidFill>
              </a:rPr>
              <a:t>デコーダ入力前の前処理</a:t>
            </a:r>
            <a:endParaRPr kumimoji="1" lang="en-US" altLang="ja-JP" sz="2800" dirty="0">
              <a:solidFill>
                <a:schemeClr val="tx1">
                  <a:alpha val="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800" dirty="0"/>
              <a:t>Masked Multi Head Attention</a:t>
            </a:r>
            <a:r>
              <a:rPr kumimoji="1" lang="ja-JP" altLang="en-US" sz="2800"/>
              <a:t>に入力</a:t>
            </a:r>
            <a:endParaRPr kumimoji="1" lang="en-US" altLang="ja-JP" sz="2800" dirty="0"/>
          </a:p>
          <a:p>
            <a:r>
              <a:rPr lang="en-US" altLang="ja-JP" sz="2800" dirty="0"/>
              <a:t>Self Attention</a:t>
            </a:r>
          </a:p>
          <a:p>
            <a:r>
              <a:rPr lang="en-US" altLang="ja-JP" sz="2800" dirty="0"/>
              <a:t>Mask</a:t>
            </a:r>
          </a:p>
          <a:p>
            <a:pPr lvl="1"/>
            <a:r>
              <a:rPr lang="ja-JP" altLang="en-US" sz="2400"/>
              <a:t>正解の情報である未来の情報を隠す機構</a:t>
            </a:r>
            <a:endParaRPr lang="en-US" altLang="ja-JP" sz="2400" dirty="0"/>
          </a:p>
          <a:p>
            <a:endParaRPr lang="en-US" altLang="ja-JP" sz="2800" dirty="0"/>
          </a:p>
          <a:p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ja-JP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F7C31C-7472-73FF-3FD0-7B4C94C6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A216971-A2AD-51D7-772F-BFAFCF584F16}"/>
              </a:ext>
            </a:extLst>
          </p:cNvPr>
          <p:cNvGrpSpPr/>
          <p:nvPr/>
        </p:nvGrpSpPr>
        <p:grpSpPr>
          <a:xfrm>
            <a:off x="8259428" y="1121316"/>
            <a:ext cx="3604920" cy="5666331"/>
            <a:chOff x="5954103" y="1022815"/>
            <a:chExt cx="3604920" cy="566633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AF8DD8A-52CE-6CEF-DD57-A80EA0DC5EFD}"/>
                </a:ext>
              </a:extLst>
            </p:cNvPr>
            <p:cNvSpPr/>
            <p:nvPr/>
          </p:nvSpPr>
          <p:spPr>
            <a:xfrm>
              <a:off x="5954103" y="1658296"/>
              <a:ext cx="2272665" cy="40023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85C7437-9322-AA78-EB34-7C2180932525}"/>
                </a:ext>
              </a:extLst>
            </p:cNvPr>
            <p:cNvSpPr/>
            <p:nvPr/>
          </p:nvSpPr>
          <p:spPr>
            <a:xfrm>
              <a:off x="6411266" y="4212239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7EE2212-0E20-B7D2-7CE7-2F231C899856}"/>
                </a:ext>
              </a:extLst>
            </p:cNvPr>
            <p:cNvSpPr/>
            <p:nvPr/>
          </p:nvSpPr>
          <p:spPr>
            <a:xfrm>
              <a:off x="6411267" y="4767410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5AD372E-815C-F17B-9173-BB83384B2DA4}"/>
                </a:ext>
              </a:extLst>
            </p:cNvPr>
            <p:cNvSpPr/>
            <p:nvPr/>
          </p:nvSpPr>
          <p:spPr>
            <a:xfrm>
              <a:off x="6411265" y="3491245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AB60FA-DAD1-93A2-39FF-6439BABAC00E}"/>
                </a:ext>
              </a:extLst>
            </p:cNvPr>
            <p:cNvSpPr/>
            <p:nvPr/>
          </p:nvSpPr>
          <p:spPr>
            <a:xfrm>
              <a:off x="6411265" y="2958361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AC4ADF8-5B7E-36E5-4413-5DF9FCDC3BE3}"/>
                </a:ext>
              </a:extLst>
            </p:cNvPr>
            <p:cNvSpPr/>
            <p:nvPr/>
          </p:nvSpPr>
          <p:spPr>
            <a:xfrm>
              <a:off x="6411266" y="2337556"/>
              <a:ext cx="1349037" cy="344774"/>
            </a:xfrm>
            <a:prstGeom prst="rect">
              <a:avLst/>
            </a:prstGeom>
            <a:pattFill prst="wdDnDiag">
              <a:fgClr>
                <a:schemeClr val="accent6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D62A8FB-97C5-52A2-5335-2DF2119530AE}"/>
                </a:ext>
              </a:extLst>
            </p:cNvPr>
            <p:cNvSpPr/>
            <p:nvPr/>
          </p:nvSpPr>
          <p:spPr>
            <a:xfrm>
              <a:off x="6411265" y="1804672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EFD1937-2AD0-36ED-1933-6AC84500B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3721" y="3841021"/>
              <a:ext cx="0" cy="1394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フローチャート: 論理和 12">
              <a:extLst>
                <a:ext uri="{FF2B5EF4-FFF2-40B4-BE49-F238E27FC236}">
                  <a16:creationId xmlns:a16="http://schemas.microsoft.com/office/drawing/2014/main" id="{C620223B-681F-4C70-85BF-E7DB10243E32}"/>
                </a:ext>
              </a:extLst>
            </p:cNvPr>
            <p:cNvSpPr/>
            <p:nvPr/>
          </p:nvSpPr>
          <p:spPr>
            <a:xfrm>
              <a:off x="6925469" y="5742763"/>
              <a:ext cx="320634" cy="320634"/>
            </a:xfrm>
            <a:prstGeom prst="flowChartOr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1AEF258E-3C0E-4336-8D91-386CA0AFBE73}"/>
                </a:ext>
              </a:extLst>
            </p:cNvPr>
            <p:cNvSpPr/>
            <p:nvPr/>
          </p:nvSpPr>
          <p:spPr>
            <a:xfrm>
              <a:off x="8217123" y="5679800"/>
              <a:ext cx="442421" cy="44656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F673DCB2-7347-AF1B-139E-CCBB55E43131}"/>
                </a:ext>
              </a:extLst>
            </p:cNvPr>
            <p:cNvSpPr/>
            <p:nvPr/>
          </p:nvSpPr>
          <p:spPr>
            <a:xfrm>
              <a:off x="8221613" y="5801198"/>
              <a:ext cx="437931" cy="203763"/>
            </a:xfrm>
            <a:custGeom>
              <a:avLst/>
              <a:gdLst>
                <a:gd name="connsiteX0" fmla="*/ 0 w 437931"/>
                <a:gd name="connsiteY0" fmla="*/ 101104 h 203763"/>
                <a:gd name="connsiteX1" fmla="*/ 126124 w 437931"/>
                <a:gd name="connsiteY1" fmla="*/ 3008 h 203763"/>
                <a:gd name="connsiteX2" fmla="*/ 290786 w 437931"/>
                <a:gd name="connsiteY2" fmla="*/ 202704 h 203763"/>
                <a:gd name="connsiteX3" fmla="*/ 437931 w 437931"/>
                <a:gd name="connsiteY3" fmla="*/ 87091 h 203763"/>
                <a:gd name="connsiteX4" fmla="*/ 437931 w 437931"/>
                <a:gd name="connsiteY4" fmla="*/ 87091 h 20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1" h="203763">
                  <a:moveTo>
                    <a:pt x="0" y="101104"/>
                  </a:moveTo>
                  <a:cubicBezTo>
                    <a:pt x="38830" y="43589"/>
                    <a:pt x="77660" y="-13925"/>
                    <a:pt x="126124" y="3008"/>
                  </a:cubicBezTo>
                  <a:cubicBezTo>
                    <a:pt x="174588" y="19941"/>
                    <a:pt x="238818" y="188690"/>
                    <a:pt x="290786" y="202704"/>
                  </a:cubicBezTo>
                  <a:cubicBezTo>
                    <a:pt x="342754" y="216718"/>
                    <a:pt x="437931" y="87091"/>
                    <a:pt x="437931" y="87091"/>
                  </a:cubicBezTo>
                  <a:lnTo>
                    <a:pt x="437931" y="87091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51EAE20-1D5B-ACAA-BFCB-C933379249CC}"/>
                </a:ext>
              </a:extLst>
            </p:cNvPr>
            <p:cNvCxnSpPr>
              <a:cxnSpLocks/>
              <a:stCxn id="14" idx="2"/>
              <a:endCxn id="13" idx="6"/>
            </p:cNvCxnSpPr>
            <p:nvPr/>
          </p:nvCxnSpPr>
          <p:spPr>
            <a:xfrm flipH="1">
              <a:off x="7246103" y="5903080"/>
              <a:ext cx="97102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634678B-0EA6-759B-F524-29D21067ABF8}"/>
                </a:ext>
              </a:extLst>
            </p:cNvPr>
            <p:cNvCxnSpPr>
              <a:cxnSpLocks/>
              <a:stCxn id="13" idx="0"/>
              <a:endCxn id="7" idx="2"/>
            </p:cNvCxnSpPr>
            <p:nvPr/>
          </p:nvCxnSpPr>
          <p:spPr>
            <a:xfrm flipV="1">
              <a:off x="7085786" y="5112184"/>
              <a:ext cx="0" cy="63057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カギ線コネクタ 17">
              <a:extLst>
                <a:ext uri="{FF2B5EF4-FFF2-40B4-BE49-F238E27FC236}">
                  <a16:creationId xmlns:a16="http://schemas.microsoft.com/office/drawing/2014/main" id="{C25C8E52-1254-61BF-163A-CE9144066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3651" y="5121587"/>
              <a:ext cx="461813" cy="261270"/>
            </a:xfrm>
            <a:prstGeom prst="bentConnector3">
              <a:avLst>
                <a:gd name="adj1" fmla="val 10034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22F9A6C4-B7C8-F6A4-1931-287F3141BCB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27843" y="5122059"/>
              <a:ext cx="445808" cy="261676"/>
            </a:xfrm>
            <a:prstGeom prst="bentConnector3">
              <a:avLst>
                <a:gd name="adj1" fmla="val 99829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87126CD-6E70-2D98-3EBA-5686E4F35D0F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rot="5400000" flipH="1" flipV="1">
              <a:off x="6841757" y="4624914"/>
              <a:ext cx="1158834" cy="678258"/>
            </a:xfrm>
            <a:prstGeom prst="bentConnector4">
              <a:avLst>
                <a:gd name="adj1" fmla="val 2246"/>
                <a:gd name="adj2" fmla="val 133704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カギ線コネクタ 20">
              <a:extLst>
                <a:ext uri="{FF2B5EF4-FFF2-40B4-BE49-F238E27FC236}">
                  <a16:creationId xmlns:a16="http://schemas.microsoft.com/office/drawing/2014/main" id="{FA0F372E-069D-EF41-4466-0D0B837C46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5400000" flipH="1" flipV="1">
              <a:off x="7077626" y="3868690"/>
              <a:ext cx="351709" cy="335391"/>
            </a:xfrm>
            <a:prstGeom prst="bentConnector3">
              <a:avLst>
                <a:gd name="adj1" fmla="val 44852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04A1BB5-4806-24FF-46FE-DA8129A82512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 flipH="1" flipV="1">
              <a:off x="6935563" y="3285621"/>
              <a:ext cx="979611" cy="669867"/>
            </a:xfrm>
            <a:prstGeom prst="bentConnector4">
              <a:avLst>
                <a:gd name="adj1" fmla="val -2517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DD914E2-0A20-4773-AE1E-492C74E5DF8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H="1" flipV="1">
              <a:off x="7085785" y="4557013"/>
              <a:ext cx="1" cy="21039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8D64F909-4D5F-6F1A-63D2-EE7CA35701C4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7085784" y="3303135"/>
              <a:ext cx="0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14A7BA32-5F6A-DABF-2131-D68664C796CF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V="1">
              <a:off x="7085784" y="2682330"/>
              <a:ext cx="1" cy="2760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EADE35EC-F852-8AF4-86A7-F4FDB258BAE8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H="1" flipV="1">
              <a:off x="7085784" y="2149446"/>
              <a:ext cx="1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カギ線コネクタ 26">
              <a:extLst>
                <a:ext uri="{FF2B5EF4-FFF2-40B4-BE49-F238E27FC236}">
                  <a16:creationId xmlns:a16="http://schemas.microsoft.com/office/drawing/2014/main" id="{0C634402-8EB5-FBD7-7C82-B9053125E5CD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rot="5400000" flipH="1" flipV="1">
              <a:off x="6987757" y="2079736"/>
              <a:ext cx="875222" cy="669868"/>
            </a:xfrm>
            <a:prstGeom prst="bentConnector4">
              <a:avLst>
                <a:gd name="adj1" fmla="val 744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C7EDBA8-4716-1996-1261-EAAF6D5D3322}"/>
                </a:ext>
              </a:extLst>
            </p:cNvPr>
            <p:cNvSpPr/>
            <p:nvPr/>
          </p:nvSpPr>
          <p:spPr>
            <a:xfrm>
              <a:off x="6407526" y="1022815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3304EA58-919F-49C8-3ED2-6CEF342F2E91}"/>
                </a:ext>
              </a:extLst>
            </p:cNvPr>
            <p:cNvSpPr txBox="1"/>
            <p:nvPr/>
          </p:nvSpPr>
          <p:spPr>
            <a:xfrm>
              <a:off x="6613380" y="104693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Linear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70F16AF-2BCB-AF83-6955-F489EF005E04}"/>
                </a:ext>
              </a:extLst>
            </p:cNvPr>
            <p:cNvSpPr/>
            <p:nvPr/>
          </p:nvSpPr>
          <p:spPr>
            <a:xfrm>
              <a:off x="8209986" y="1023606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DD3D0F8-E99A-3484-BF28-FF017A017652}"/>
                </a:ext>
              </a:extLst>
            </p:cNvPr>
            <p:cNvSpPr txBox="1"/>
            <p:nvPr/>
          </p:nvSpPr>
          <p:spPr>
            <a:xfrm>
              <a:off x="8260709" y="1046938"/>
              <a:ext cx="1228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Softmax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904CA743-32DF-85C2-6159-F27D49F43A69}"/>
                </a:ext>
              </a:extLst>
            </p:cNvPr>
            <p:cNvCxnSpPr>
              <a:cxnSpLocks/>
              <a:stCxn id="11" idx="0"/>
              <a:endCxn id="28" idx="2"/>
            </p:cNvCxnSpPr>
            <p:nvPr/>
          </p:nvCxnSpPr>
          <p:spPr>
            <a:xfrm flipH="1" flipV="1">
              <a:off x="7082045" y="1399191"/>
              <a:ext cx="3739" cy="40548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CBFAD1BA-12A8-6D11-E53E-900A6498BD74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7756563" y="1211003"/>
              <a:ext cx="453423" cy="79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FB8BA1C-BB36-ED42-5DA8-8A1DCB24344E}"/>
                </a:ext>
              </a:extLst>
            </p:cNvPr>
            <p:cNvCxnSpPr>
              <a:cxnSpLocks/>
              <a:stCxn id="30" idx="2"/>
              <a:endCxn id="35" idx="0"/>
            </p:cNvCxnSpPr>
            <p:nvPr/>
          </p:nvCxnSpPr>
          <p:spPr>
            <a:xfrm flipH="1">
              <a:off x="8884503" y="1399982"/>
              <a:ext cx="2" cy="41497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9E51982-AF53-800E-9562-EA2134756C40}"/>
                </a:ext>
              </a:extLst>
            </p:cNvPr>
            <p:cNvSpPr txBox="1"/>
            <p:nvPr/>
          </p:nvSpPr>
          <p:spPr>
            <a:xfrm>
              <a:off x="8360160" y="1814956"/>
              <a:ext cx="10486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Output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9D655AF-6177-B579-F396-4D5C272B1D63}"/>
                </a:ext>
              </a:extLst>
            </p:cNvPr>
            <p:cNvSpPr/>
            <p:nvPr/>
          </p:nvSpPr>
          <p:spPr>
            <a:xfrm>
              <a:off x="6272813" y="6265795"/>
              <a:ext cx="1635241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3A4DD34-A31B-462F-71F9-24BAE186E19B}"/>
                </a:ext>
              </a:extLst>
            </p:cNvPr>
            <p:cNvSpPr txBox="1"/>
            <p:nvPr/>
          </p:nvSpPr>
          <p:spPr>
            <a:xfrm>
              <a:off x="6290000" y="6289036"/>
              <a:ext cx="1584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Embedding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CCFB0BC5-F581-184E-7F0F-B00F1DD810E1}"/>
                </a:ext>
              </a:extLst>
            </p:cNvPr>
            <p:cNvCxnSpPr>
              <a:cxnSpLocks/>
              <a:stCxn id="36" idx="0"/>
              <a:endCxn id="13" idx="4"/>
            </p:cNvCxnSpPr>
            <p:nvPr/>
          </p:nvCxnSpPr>
          <p:spPr>
            <a:xfrm flipH="1" flipV="1">
              <a:off x="7085786" y="6063397"/>
              <a:ext cx="4648" cy="2023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/>
                <p:nvPr/>
              </p:nvSpPr>
              <p:spPr>
                <a:xfrm>
                  <a:off x="8341396" y="4767409"/>
                  <a:ext cx="662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396" y="4767409"/>
                  <a:ext cx="66236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03FFADAF-AD66-DF87-6588-FF0232CCE81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933404" y="3934520"/>
            <a:ext cx="1457705" cy="1338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BEE45DB-6CC5-21C9-7F58-D5C8F9210AA9}"/>
              </a:ext>
            </a:extLst>
          </p:cNvPr>
          <p:cNvSpPr/>
          <p:nvPr/>
        </p:nvSpPr>
        <p:spPr>
          <a:xfrm>
            <a:off x="8551148" y="4218263"/>
            <a:ext cx="1868988" cy="1477745"/>
          </a:xfrm>
          <a:prstGeom prst="rect">
            <a:avLst/>
          </a:prstGeom>
          <a:noFill/>
          <a:ln w="101600">
            <a:solidFill>
              <a:srgbClr val="FF0000">
                <a:alpha val="4315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9995960-783B-89D9-EAF5-09F92B55FEBD}"/>
              </a:ext>
            </a:extLst>
          </p:cNvPr>
          <p:cNvSpPr txBox="1"/>
          <p:nvPr/>
        </p:nvSpPr>
        <p:spPr>
          <a:xfrm>
            <a:off x="6904322" y="3706021"/>
            <a:ext cx="1355105" cy="3623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36000" tIns="54000" rIns="36000" bIns="0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+mn-ea"/>
              </a:rPr>
              <a:t>エンコーダ</a:t>
            </a:r>
            <a:endParaRPr kumimoji="1" lang="ja-JP" altLang="en-US" sz="2000" b="0" dirty="0" err="1">
              <a:latin typeface="+mn-ea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98450CA-4673-757A-5755-16D218A5633F}"/>
              </a:ext>
            </a:extLst>
          </p:cNvPr>
          <p:cNvSpPr txBox="1"/>
          <p:nvPr/>
        </p:nvSpPr>
        <p:spPr>
          <a:xfrm>
            <a:off x="8884860" y="4905114"/>
            <a:ext cx="104676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Multi Head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CC78CF9-41D1-AD5F-E7AF-EA6BA3E433F4}"/>
              </a:ext>
            </a:extLst>
          </p:cNvPr>
          <p:cNvSpPr txBox="1"/>
          <p:nvPr/>
        </p:nvSpPr>
        <p:spPr>
          <a:xfrm>
            <a:off x="8808257" y="4339680"/>
            <a:ext cx="117500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dirty="0"/>
              <a:t>Add &amp; Norm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45" name="表 44">
            <a:extLst>
              <a:ext uri="{FF2B5EF4-FFF2-40B4-BE49-F238E27FC236}">
                <a16:creationId xmlns:a16="http://schemas.microsoft.com/office/drawing/2014/main" id="{9F7957D8-D6DE-7A29-DC8C-12EB90DA4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274439"/>
              </p:ext>
            </p:extLst>
          </p:nvPr>
        </p:nvGraphicFramePr>
        <p:xfrm>
          <a:off x="1215577" y="3800900"/>
          <a:ext cx="5029275" cy="309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55">
                  <a:extLst>
                    <a:ext uri="{9D8B030D-6E8A-4147-A177-3AD203B41FA5}">
                      <a16:colId xmlns:a16="http://schemas.microsoft.com/office/drawing/2014/main" val="236476785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782053660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4009405909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1421560303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2847560037"/>
                    </a:ext>
                  </a:extLst>
                </a:gridCol>
              </a:tblGrid>
              <a:tr h="619929">
                <a:tc>
                  <a:txBody>
                    <a:bodyPr/>
                    <a:lstStyle/>
                    <a:p>
                      <a:pPr algn="ctr"/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これ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ペン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です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256471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これ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1.00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0.00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0.00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0.00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067368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0.97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0.00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0.00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517340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ペン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0.00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13257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です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0.00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0671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CE5A11FB-F313-6F39-6849-6E9CF20FF0C1}"/>
                  </a:ext>
                </a:extLst>
              </p:cNvPr>
              <p:cNvSpPr txBox="1"/>
              <p:nvPr/>
            </p:nvSpPr>
            <p:spPr>
              <a:xfrm>
                <a:off x="592021" y="5191813"/>
                <a:ext cx="635110" cy="707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000" i="1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CE5A11FB-F313-6F39-6849-6E9CF20FF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21" y="5191813"/>
                <a:ext cx="635110" cy="707886"/>
              </a:xfrm>
              <a:prstGeom prst="rect">
                <a:avLst/>
              </a:prstGeom>
              <a:blipFill>
                <a:blip r:embed="rId3"/>
                <a:stretch>
                  <a:fillRect l="-9804" r="-9804" b="-1754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75EE31-9EEA-C0FC-F33F-93B3A0DF9BE2}"/>
                  </a:ext>
                </a:extLst>
              </p:cNvPr>
              <p:cNvSpPr txBox="1"/>
              <p:nvPr/>
            </p:nvSpPr>
            <p:spPr>
              <a:xfrm>
                <a:off x="3814897" y="3165797"/>
                <a:ext cx="907300" cy="71885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4000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40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75EE31-9EEA-C0FC-F33F-93B3A0DF9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897" y="3165797"/>
                <a:ext cx="907300" cy="718851"/>
              </a:xfrm>
              <a:prstGeom prst="rect">
                <a:avLst/>
              </a:prstGeom>
              <a:blipFill>
                <a:blip r:embed="rId4"/>
                <a:stretch>
                  <a:fillRect l="-277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67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239DF1-B581-1072-6F17-932D2ABC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課題点</a:t>
            </a:r>
            <a:r>
              <a:rPr kumimoji="1" lang="en-US" altLang="ja-JP" dirty="0"/>
              <a:t>(2/2)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9C00A4-D41A-5DAF-934B-E1261BC46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>
                <a:solidFill>
                  <a:srgbClr val="FF0000"/>
                </a:solidFill>
              </a:rPr>
              <a:t>長期的な依存関係の捕捉が困難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dirty="0"/>
              <a:t>RNN</a:t>
            </a:r>
            <a:r>
              <a:rPr kumimoji="1" lang="ja-JP" altLang="en-US"/>
              <a:t>の逆伝播はシーケンスが長いほど勾配消失</a:t>
            </a:r>
            <a:endParaRPr kumimoji="1" lang="en-US" altLang="ja-JP" dirty="0"/>
          </a:p>
          <a:p>
            <a:pPr lvl="1"/>
            <a:r>
              <a:rPr lang="ja-JP" altLang="en-US"/>
              <a:t>逐次的に入力するため過去の情報は徐々に減衰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0BBE5D-9ED7-7155-9D7D-C16456E0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088D06-56E0-73B5-08F2-1B1F17C9913E}"/>
              </a:ext>
            </a:extLst>
          </p:cNvPr>
          <p:cNvSpPr txBox="1"/>
          <p:nvPr/>
        </p:nvSpPr>
        <p:spPr>
          <a:xfrm>
            <a:off x="420193" y="2893476"/>
            <a:ext cx="10555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例：</a:t>
            </a:r>
            <a:r>
              <a:rPr kumimoji="1" lang="en" altLang="ja-JP" sz="2400" dirty="0"/>
              <a:t>John went to the store to buy some food. He met his old friend there.</a:t>
            </a:r>
          </a:p>
          <a:p>
            <a:r>
              <a:rPr kumimoji="1" lang="en" altLang="ja-JP" sz="2400" dirty="0"/>
              <a:t>        They talked about their school days. He really enjoyed catching up with him.</a:t>
            </a:r>
            <a:endParaRPr kumimoji="1" lang="ja-JP" altLang="en-US" sz="240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A1C153-E030-BAF4-0DDE-2C119BE91429}"/>
              </a:ext>
            </a:extLst>
          </p:cNvPr>
          <p:cNvGrpSpPr/>
          <p:nvPr/>
        </p:nvGrpSpPr>
        <p:grpSpPr>
          <a:xfrm>
            <a:off x="1040846" y="3893123"/>
            <a:ext cx="10199564" cy="2225822"/>
            <a:chOff x="1005863" y="4003925"/>
            <a:chExt cx="10199564" cy="2225822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B81F90AC-5235-6A92-C1D0-405936248A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5863" y="4003925"/>
              <a:ext cx="4109497" cy="2225822"/>
              <a:chOff x="2281286" y="3552857"/>
              <a:chExt cx="5905895" cy="3198830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0D37CCB3-56AF-09CD-585C-55AB9B1A3A99}"/>
                  </a:ext>
                </a:extLst>
              </p:cNvPr>
              <p:cNvSpPr/>
              <p:nvPr/>
            </p:nvSpPr>
            <p:spPr>
              <a:xfrm>
                <a:off x="2281286" y="4807394"/>
                <a:ext cx="1414021" cy="725864"/>
              </a:xfrm>
              <a:prstGeom prst="roundRect">
                <a:avLst/>
              </a:prstGeom>
              <a:no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B4A53A65-7513-A0C6-A9AD-FFF61D03144E}"/>
                  </a:ext>
                </a:extLst>
              </p:cNvPr>
              <p:cNvCxnSpPr>
                <a:cxnSpLocks/>
                <a:stCxn id="30" idx="0"/>
              </p:cNvCxnSpPr>
              <p:nvPr/>
            </p:nvCxnSpPr>
            <p:spPr>
              <a:xfrm flipV="1">
                <a:off x="2988297" y="4297427"/>
                <a:ext cx="0" cy="5099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19C53A6D-1559-5F2B-0BCE-3057AF45C7C9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2988297" y="5533258"/>
                <a:ext cx="0" cy="502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852D6605-1071-09E5-45DC-0205A25775E7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>
                <a:off x="3695307" y="5170326"/>
                <a:ext cx="55461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957E4E33-98FC-EDA8-1FB7-45E33090287B}"/>
                  </a:ext>
                </a:extLst>
              </p:cNvPr>
              <p:cNvSpPr txBox="1"/>
              <p:nvPr/>
            </p:nvSpPr>
            <p:spPr>
              <a:xfrm>
                <a:off x="2372912" y="5994225"/>
                <a:ext cx="1277327" cy="751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/>
                  <a:t>John</a:t>
                </a:r>
                <a:endParaRPr kumimoji="1" lang="ja-JP" altLang="en-US" sz="2800"/>
              </a:p>
            </p:txBody>
          </p:sp>
          <p:sp>
            <p:nvSpPr>
              <p:cNvPr id="35" name="角丸四角形 34">
                <a:extLst>
                  <a:ext uri="{FF2B5EF4-FFF2-40B4-BE49-F238E27FC236}">
                    <a16:creationId xmlns:a16="http://schemas.microsoft.com/office/drawing/2014/main" id="{4AA76F6C-E2F9-6052-1CDC-D0077A774F05}"/>
                  </a:ext>
                </a:extLst>
              </p:cNvPr>
              <p:cNvSpPr/>
              <p:nvPr/>
            </p:nvSpPr>
            <p:spPr>
              <a:xfrm>
                <a:off x="4249918" y="4807394"/>
                <a:ext cx="1414021" cy="725864"/>
              </a:xfrm>
              <a:prstGeom prst="roundRect">
                <a:avLst/>
              </a:prstGeom>
              <a:no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6" name="直線矢印コネクタ 35">
                <a:extLst>
                  <a:ext uri="{FF2B5EF4-FFF2-40B4-BE49-F238E27FC236}">
                    <a16:creationId xmlns:a16="http://schemas.microsoft.com/office/drawing/2014/main" id="{159EF50C-0320-FB2E-893B-74DCE7EA0273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5663939" y="5170326"/>
                <a:ext cx="55461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466F5BF8-7B96-5757-B072-33E4CB23C698}"/>
                  </a:ext>
                </a:extLst>
              </p:cNvPr>
              <p:cNvSpPr txBox="1"/>
              <p:nvPr/>
            </p:nvSpPr>
            <p:spPr>
              <a:xfrm>
                <a:off x="4357248" y="5986390"/>
                <a:ext cx="1557581" cy="751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/>
                  <a:t>went</a:t>
                </a:r>
                <a:endParaRPr kumimoji="1" lang="ja-JP" altLang="en-US" sz="2800"/>
              </a:p>
            </p:txBody>
          </p:sp>
          <p:sp>
            <p:nvSpPr>
              <p:cNvPr id="38" name="角丸四角形 37">
                <a:extLst>
                  <a:ext uri="{FF2B5EF4-FFF2-40B4-BE49-F238E27FC236}">
                    <a16:creationId xmlns:a16="http://schemas.microsoft.com/office/drawing/2014/main" id="{5038EC8C-A9C9-2A9B-3DBF-5CD3CFB8E6D3}"/>
                  </a:ext>
                </a:extLst>
              </p:cNvPr>
              <p:cNvSpPr/>
              <p:nvPr/>
            </p:nvSpPr>
            <p:spPr>
              <a:xfrm>
                <a:off x="6218549" y="4807394"/>
                <a:ext cx="1414021" cy="725864"/>
              </a:xfrm>
              <a:prstGeom prst="roundRect">
                <a:avLst/>
              </a:prstGeom>
              <a:no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2B0766DB-EAF9-E9FA-1D1A-9E8D5D4E7F30}"/>
                  </a:ext>
                </a:extLst>
              </p:cNvPr>
              <p:cNvCxnSpPr>
                <a:cxnSpLocks/>
                <a:stCxn id="38" idx="3"/>
              </p:cNvCxnSpPr>
              <p:nvPr/>
            </p:nvCxnSpPr>
            <p:spPr>
              <a:xfrm>
                <a:off x="7632570" y="5170326"/>
                <a:ext cx="55461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9B502A72-E468-78AB-F39E-4C6D9E3A8803}"/>
                  </a:ext>
                </a:extLst>
              </p:cNvPr>
              <p:cNvSpPr txBox="1"/>
              <p:nvPr/>
            </p:nvSpPr>
            <p:spPr>
              <a:xfrm>
                <a:off x="6657401" y="5999744"/>
                <a:ext cx="1060517" cy="751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/>
                  <a:t>to</a:t>
                </a:r>
                <a:endParaRPr kumimoji="1" lang="ja-JP" altLang="en-US" sz="2800"/>
              </a:p>
            </p:txBody>
          </p:sp>
          <p:sp>
            <p:nvSpPr>
              <p:cNvPr id="41" name="角丸四角形 40">
                <a:extLst>
                  <a:ext uri="{FF2B5EF4-FFF2-40B4-BE49-F238E27FC236}">
                    <a16:creationId xmlns:a16="http://schemas.microsoft.com/office/drawing/2014/main" id="{5FC43047-26AB-2FC2-03C4-0C1B94DFA1D2}"/>
                  </a:ext>
                </a:extLst>
              </p:cNvPr>
              <p:cNvSpPr/>
              <p:nvPr/>
            </p:nvSpPr>
            <p:spPr>
              <a:xfrm>
                <a:off x="2281286" y="3552857"/>
                <a:ext cx="1414021" cy="725864"/>
              </a:xfrm>
              <a:prstGeom prst="roundRect">
                <a:avLst/>
              </a:prstGeom>
              <a:noFill/>
              <a:ln w="31750"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9F1695D9-B3C9-74E7-9856-DA73C9510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8499" y="5533258"/>
                <a:ext cx="0" cy="502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9A8A4EC1-EFC6-EA6E-3C23-C9ACF814C7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25559" y="5533258"/>
                <a:ext cx="0" cy="502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48914D75-2932-6C8A-997C-0B8993AEB2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8499" y="4297426"/>
                <a:ext cx="0" cy="5099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矢印コネクタ 44">
                <a:extLst>
                  <a:ext uri="{FF2B5EF4-FFF2-40B4-BE49-F238E27FC236}">
                    <a16:creationId xmlns:a16="http://schemas.microsoft.com/office/drawing/2014/main" id="{4995F4F9-CA3F-3A80-EDC3-0375B7831A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25559" y="4297426"/>
                <a:ext cx="0" cy="5099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角丸四角形 45">
                <a:extLst>
                  <a:ext uri="{FF2B5EF4-FFF2-40B4-BE49-F238E27FC236}">
                    <a16:creationId xmlns:a16="http://schemas.microsoft.com/office/drawing/2014/main" id="{BBF2D22A-A707-C748-E696-21E3B1A9AB20}"/>
                  </a:ext>
                </a:extLst>
              </p:cNvPr>
              <p:cNvSpPr/>
              <p:nvPr/>
            </p:nvSpPr>
            <p:spPr>
              <a:xfrm>
                <a:off x="4249918" y="3565977"/>
                <a:ext cx="1414021" cy="725864"/>
              </a:xfrm>
              <a:prstGeom prst="roundRect">
                <a:avLst/>
              </a:prstGeom>
              <a:noFill/>
              <a:ln w="31750"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角丸四角形 46">
                <a:extLst>
                  <a:ext uri="{FF2B5EF4-FFF2-40B4-BE49-F238E27FC236}">
                    <a16:creationId xmlns:a16="http://schemas.microsoft.com/office/drawing/2014/main" id="{47140D39-1768-FE10-C919-6CD948C0E2F9}"/>
                  </a:ext>
                </a:extLst>
              </p:cNvPr>
              <p:cNvSpPr/>
              <p:nvPr/>
            </p:nvSpPr>
            <p:spPr>
              <a:xfrm>
                <a:off x="6218549" y="3552857"/>
                <a:ext cx="1414021" cy="725864"/>
              </a:xfrm>
              <a:prstGeom prst="roundRect">
                <a:avLst/>
              </a:prstGeom>
              <a:noFill/>
              <a:ln w="31750"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F213990-56C7-0D08-E635-9E78C98164DE}"/>
                </a:ext>
              </a:extLst>
            </p:cNvPr>
            <p:cNvGrpSpPr/>
            <p:nvPr/>
          </p:nvGrpSpPr>
          <p:grpSpPr>
            <a:xfrm>
              <a:off x="6710015" y="4013217"/>
              <a:ext cx="4495412" cy="2205374"/>
              <a:chOff x="6403942" y="4070129"/>
              <a:chExt cx="4495412" cy="2205374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0C64BB-55F2-3A0A-9067-F4B446EB29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89857" y="4070129"/>
                <a:ext cx="4109497" cy="2205374"/>
                <a:chOff x="2281286" y="3552857"/>
                <a:chExt cx="5905895" cy="3169443"/>
              </a:xfrm>
            </p:grpSpPr>
            <p:sp>
              <p:nvSpPr>
                <p:cNvPr id="12" name="角丸四角形 11">
                  <a:extLst>
                    <a:ext uri="{FF2B5EF4-FFF2-40B4-BE49-F238E27FC236}">
                      <a16:creationId xmlns:a16="http://schemas.microsoft.com/office/drawing/2014/main" id="{AA703D28-6F9C-A2A5-5D71-6795AB4B3C10}"/>
                    </a:ext>
                  </a:extLst>
                </p:cNvPr>
                <p:cNvSpPr/>
                <p:nvPr/>
              </p:nvSpPr>
              <p:spPr>
                <a:xfrm>
                  <a:off x="2281286" y="4807394"/>
                  <a:ext cx="1414021" cy="725864"/>
                </a:xfrm>
                <a:prstGeom prst="roundRect">
                  <a:avLst/>
                </a:prstGeom>
                <a:no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3" name="直線矢印コネクタ 12">
                  <a:extLst>
                    <a:ext uri="{FF2B5EF4-FFF2-40B4-BE49-F238E27FC236}">
                      <a16:creationId xmlns:a16="http://schemas.microsoft.com/office/drawing/2014/main" id="{D3171E44-F72C-B007-20F0-5F163F66EAB1}"/>
                    </a:ext>
                  </a:extLst>
                </p:cNvPr>
                <p:cNvCxnSpPr>
                  <a:cxnSpLocks/>
                  <a:stCxn id="12" idx="0"/>
                </p:cNvCxnSpPr>
                <p:nvPr/>
              </p:nvCxnSpPr>
              <p:spPr>
                <a:xfrm flipV="1">
                  <a:off x="2988297" y="4297427"/>
                  <a:ext cx="0" cy="50996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矢印コネクタ 13">
                  <a:extLst>
                    <a:ext uri="{FF2B5EF4-FFF2-40B4-BE49-F238E27FC236}">
                      <a16:creationId xmlns:a16="http://schemas.microsoft.com/office/drawing/2014/main" id="{033A2CBC-19BE-467B-0589-A8F195DE6195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 flipV="1">
                  <a:off x="2988297" y="5533258"/>
                  <a:ext cx="0" cy="50251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矢印コネクタ 14">
                  <a:extLst>
                    <a:ext uri="{FF2B5EF4-FFF2-40B4-BE49-F238E27FC236}">
                      <a16:creationId xmlns:a16="http://schemas.microsoft.com/office/drawing/2014/main" id="{645C0E47-D40F-5D4D-C0E7-FB4C991B2F9A}"/>
                    </a:ext>
                  </a:extLst>
                </p:cNvPr>
                <p:cNvCxnSpPr>
                  <a:cxnSpLocks/>
                  <a:stCxn id="12" idx="3"/>
                </p:cNvCxnSpPr>
                <p:nvPr/>
              </p:nvCxnSpPr>
              <p:spPr>
                <a:xfrm>
                  <a:off x="3695307" y="5170326"/>
                  <a:ext cx="55461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41F0AFCD-B040-90A4-33F5-4D16B606F372}"/>
                    </a:ext>
                  </a:extLst>
                </p:cNvPr>
                <p:cNvSpPr txBox="1"/>
                <p:nvPr/>
              </p:nvSpPr>
              <p:spPr>
                <a:xfrm>
                  <a:off x="2624034" y="5963640"/>
                  <a:ext cx="1060517" cy="751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dirty="0"/>
                    <a:t>He</a:t>
                  </a:r>
                  <a:endParaRPr kumimoji="1" lang="ja-JP" altLang="en-US" sz="2800"/>
                </a:p>
              </p:txBody>
            </p:sp>
            <p:sp>
              <p:nvSpPr>
                <p:cNvPr id="17" name="角丸四角形 16">
                  <a:extLst>
                    <a:ext uri="{FF2B5EF4-FFF2-40B4-BE49-F238E27FC236}">
                      <a16:creationId xmlns:a16="http://schemas.microsoft.com/office/drawing/2014/main" id="{85A52870-7C4A-894F-2E11-750BE5DCFEF3}"/>
                    </a:ext>
                  </a:extLst>
                </p:cNvPr>
                <p:cNvSpPr/>
                <p:nvPr/>
              </p:nvSpPr>
              <p:spPr>
                <a:xfrm>
                  <a:off x="4249918" y="4807394"/>
                  <a:ext cx="1414021" cy="725864"/>
                </a:xfrm>
                <a:prstGeom prst="roundRect">
                  <a:avLst/>
                </a:prstGeom>
                <a:no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8" name="直線矢印コネクタ 17">
                  <a:extLst>
                    <a:ext uri="{FF2B5EF4-FFF2-40B4-BE49-F238E27FC236}">
                      <a16:creationId xmlns:a16="http://schemas.microsoft.com/office/drawing/2014/main" id="{30DE78F0-F075-84F8-E2E4-72B40C2535A7}"/>
                    </a:ext>
                  </a:extLst>
                </p:cNvPr>
                <p:cNvCxnSpPr>
                  <a:cxnSpLocks/>
                  <a:stCxn id="17" idx="3"/>
                </p:cNvCxnSpPr>
                <p:nvPr/>
              </p:nvCxnSpPr>
              <p:spPr>
                <a:xfrm>
                  <a:off x="5663939" y="5170326"/>
                  <a:ext cx="55461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C0C188FB-FE85-56A1-A197-D74D5446BD05}"/>
                    </a:ext>
                  </a:extLst>
                </p:cNvPr>
                <p:cNvSpPr txBox="1"/>
                <p:nvPr/>
              </p:nvSpPr>
              <p:spPr>
                <a:xfrm>
                  <a:off x="4321555" y="5970357"/>
                  <a:ext cx="1749488" cy="751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dirty="0"/>
                    <a:t>really</a:t>
                  </a:r>
                  <a:endParaRPr kumimoji="1" lang="ja-JP" altLang="en-US" sz="2800"/>
                </a:p>
              </p:txBody>
            </p:sp>
            <p:sp>
              <p:nvSpPr>
                <p:cNvPr id="20" name="角丸四角形 19">
                  <a:extLst>
                    <a:ext uri="{FF2B5EF4-FFF2-40B4-BE49-F238E27FC236}">
                      <a16:creationId xmlns:a16="http://schemas.microsoft.com/office/drawing/2014/main" id="{4B5A4E05-823D-5903-5CBE-D3EF3801CEB8}"/>
                    </a:ext>
                  </a:extLst>
                </p:cNvPr>
                <p:cNvSpPr/>
                <p:nvPr/>
              </p:nvSpPr>
              <p:spPr>
                <a:xfrm>
                  <a:off x="6218549" y="4807394"/>
                  <a:ext cx="1414021" cy="725864"/>
                </a:xfrm>
                <a:prstGeom prst="roundRect">
                  <a:avLst/>
                </a:prstGeom>
                <a:no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21" name="直線矢印コネクタ 20">
                  <a:extLst>
                    <a:ext uri="{FF2B5EF4-FFF2-40B4-BE49-F238E27FC236}">
                      <a16:creationId xmlns:a16="http://schemas.microsoft.com/office/drawing/2014/main" id="{F6B356B4-3953-42D9-124C-4B4FFAD8C646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>
                  <a:off x="7632570" y="5170326"/>
                  <a:ext cx="55461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3E49C99-00BF-9CE2-9CA4-1C403F870C43}"/>
                    </a:ext>
                  </a:extLst>
                </p:cNvPr>
                <p:cNvSpPr txBox="1"/>
                <p:nvPr/>
              </p:nvSpPr>
              <p:spPr>
                <a:xfrm>
                  <a:off x="5982946" y="5948397"/>
                  <a:ext cx="1949675" cy="751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dirty="0"/>
                    <a:t>enjoyed</a:t>
                  </a:r>
                  <a:endParaRPr kumimoji="1" lang="ja-JP" altLang="en-US" sz="2800"/>
                </a:p>
              </p:txBody>
            </p:sp>
            <p:sp>
              <p:nvSpPr>
                <p:cNvPr id="23" name="角丸四角形 22">
                  <a:extLst>
                    <a:ext uri="{FF2B5EF4-FFF2-40B4-BE49-F238E27FC236}">
                      <a16:creationId xmlns:a16="http://schemas.microsoft.com/office/drawing/2014/main" id="{1753BBE0-8C48-B8A7-06D2-8EDEE5663643}"/>
                    </a:ext>
                  </a:extLst>
                </p:cNvPr>
                <p:cNvSpPr/>
                <p:nvPr/>
              </p:nvSpPr>
              <p:spPr>
                <a:xfrm>
                  <a:off x="2281286" y="3552857"/>
                  <a:ext cx="1414021" cy="725864"/>
                </a:xfrm>
                <a:prstGeom prst="roundRect">
                  <a:avLst/>
                </a:prstGeom>
                <a:noFill/>
                <a:ln w="31750"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24" name="直線矢印コネクタ 23">
                  <a:extLst>
                    <a:ext uri="{FF2B5EF4-FFF2-40B4-BE49-F238E27FC236}">
                      <a16:creationId xmlns:a16="http://schemas.microsoft.com/office/drawing/2014/main" id="{761EDA49-532D-D619-33F6-871A8344A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58499" y="5533258"/>
                  <a:ext cx="0" cy="50251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矢印コネクタ 24">
                  <a:extLst>
                    <a:ext uri="{FF2B5EF4-FFF2-40B4-BE49-F238E27FC236}">
                      <a16:creationId xmlns:a16="http://schemas.microsoft.com/office/drawing/2014/main" id="{ACF99FC4-C901-EB20-C1B6-6C8099A62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25559" y="5533258"/>
                  <a:ext cx="0" cy="50251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矢印コネクタ 25">
                  <a:extLst>
                    <a:ext uri="{FF2B5EF4-FFF2-40B4-BE49-F238E27FC236}">
                      <a16:creationId xmlns:a16="http://schemas.microsoft.com/office/drawing/2014/main" id="{4E7F7DC2-83F0-E848-72AE-B90CC0C97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58499" y="4297426"/>
                  <a:ext cx="0" cy="50996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矢印コネクタ 26">
                  <a:extLst>
                    <a:ext uri="{FF2B5EF4-FFF2-40B4-BE49-F238E27FC236}">
                      <a16:creationId xmlns:a16="http://schemas.microsoft.com/office/drawing/2014/main" id="{8323C7B1-7117-77CC-4DF0-4CB0022A10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25559" y="4297426"/>
                  <a:ext cx="0" cy="50996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角丸四角形 27">
                  <a:extLst>
                    <a:ext uri="{FF2B5EF4-FFF2-40B4-BE49-F238E27FC236}">
                      <a16:creationId xmlns:a16="http://schemas.microsoft.com/office/drawing/2014/main" id="{4B850624-CDAF-D6E1-8B85-77F8EEB86BB7}"/>
                    </a:ext>
                  </a:extLst>
                </p:cNvPr>
                <p:cNvSpPr/>
                <p:nvPr/>
              </p:nvSpPr>
              <p:spPr>
                <a:xfrm>
                  <a:off x="4249918" y="3565977"/>
                  <a:ext cx="1414021" cy="725864"/>
                </a:xfrm>
                <a:prstGeom prst="roundRect">
                  <a:avLst/>
                </a:prstGeom>
                <a:noFill/>
                <a:ln w="31750"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角丸四角形 28">
                  <a:extLst>
                    <a:ext uri="{FF2B5EF4-FFF2-40B4-BE49-F238E27FC236}">
                      <a16:creationId xmlns:a16="http://schemas.microsoft.com/office/drawing/2014/main" id="{1E5B772D-FB69-729E-6FE8-387EF2B9203B}"/>
                    </a:ext>
                  </a:extLst>
                </p:cNvPr>
                <p:cNvSpPr/>
                <p:nvPr/>
              </p:nvSpPr>
              <p:spPr>
                <a:xfrm>
                  <a:off x="6218549" y="3552857"/>
                  <a:ext cx="1414021" cy="725864"/>
                </a:xfrm>
                <a:prstGeom prst="roundRect">
                  <a:avLst/>
                </a:prstGeom>
                <a:noFill/>
                <a:ln w="31750"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00C1793C-505F-1AE5-E156-9352154F7D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3942" y="5168255"/>
                <a:ext cx="38591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FABCA234-9B37-D4F3-B0A7-8FB7E6384D91}"/>
                </a:ext>
              </a:extLst>
            </p:cNvPr>
            <p:cNvSpPr txBox="1"/>
            <p:nvPr/>
          </p:nvSpPr>
          <p:spPr>
            <a:xfrm>
              <a:off x="5208627" y="4887926"/>
              <a:ext cx="14813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/>
                <a:t>・・・</a:t>
              </a:r>
            </a:p>
          </p:txBody>
        </p:sp>
      </p:grp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177855D-92D0-8968-58CF-B4B5F2039ECE}"/>
              </a:ext>
            </a:extLst>
          </p:cNvPr>
          <p:cNvSpPr/>
          <p:nvPr/>
        </p:nvSpPr>
        <p:spPr>
          <a:xfrm>
            <a:off x="1040846" y="2943576"/>
            <a:ext cx="686354" cy="365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2896A2B-E585-6070-20B0-D19743E7E8AE}"/>
              </a:ext>
            </a:extLst>
          </p:cNvPr>
          <p:cNvSpPr/>
          <p:nvPr/>
        </p:nvSpPr>
        <p:spPr>
          <a:xfrm>
            <a:off x="5525101" y="3308974"/>
            <a:ext cx="423117" cy="365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23FA85B-7491-31B0-DD69-687A60214323}"/>
              </a:ext>
            </a:extLst>
          </p:cNvPr>
          <p:cNvGrpSpPr/>
          <p:nvPr/>
        </p:nvGrpSpPr>
        <p:grpSpPr>
          <a:xfrm>
            <a:off x="1532805" y="6023091"/>
            <a:ext cx="6090067" cy="349661"/>
            <a:chOff x="1532805" y="5944114"/>
            <a:chExt cx="6090067" cy="349661"/>
          </a:xfrm>
        </p:grpSpPr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EBB1A105-1265-73A4-91B3-003FA4A92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2805" y="5944114"/>
              <a:ext cx="0" cy="34966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47D8828F-17DC-40C1-3ED7-C14C1A004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2872" y="5944114"/>
              <a:ext cx="0" cy="34966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C88E8A4C-6E54-D267-A551-6DD5282E46FF}"/>
                </a:ext>
              </a:extLst>
            </p:cNvPr>
            <p:cNvCxnSpPr>
              <a:cxnSpLocks/>
            </p:cNvCxnSpPr>
            <p:nvPr/>
          </p:nvCxnSpPr>
          <p:spPr>
            <a:xfrm>
              <a:off x="1532805" y="6277945"/>
              <a:ext cx="6090067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560B4F5-5E5E-E1B6-97B4-96423F9AF3F0}"/>
              </a:ext>
            </a:extLst>
          </p:cNvPr>
          <p:cNvSpPr txBox="1"/>
          <p:nvPr/>
        </p:nvSpPr>
        <p:spPr>
          <a:xfrm>
            <a:off x="3394596" y="6349598"/>
            <a:ext cx="356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同一人物か判断が困難</a:t>
            </a:r>
          </a:p>
        </p:txBody>
      </p:sp>
    </p:spTree>
    <p:extLst>
      <p:ext uri="{BB962C8B-B14F-4D97-AF65-F5344CB8AC3E}">
        <p14:creationId xmlns:p14="http://schemas.microsoft.com/office/powerpoint/2010/main" val="3876515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1B8E2-691B-CBCB-09E0-D771D504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デコーダの</a:t>
            </a:r>
            <a:r>
              <a:rPr lang="ja-JP" altLang="en-US"/>
              <a:t>動き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8BE5B923-085B-88E5-96BC-92074FA45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604" y="341076"/>
                <a:ext cx="11972081" cy="639959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kumimoji="1" lang="ja-JP" altLang="en-US" sz="2800">
                    <a:solidFill>
                      <a:schemeClr val="tx1">
                        <a:alpha val="0"/>
                      </a:schemeClr>
                    </a:solidFill>
                  </a:rPr>
                  <a:t>デコーダ入力前の前処理</a:t>
                </a:r>
                <a:endParaRPr kumimoji="1" lang="en-US" altLang="ja-JP" sz="28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ja-JP" sz="2800" dirty="0">
                    <a:solidFill>
                      <a:schemeClr val="tx1">
                        <a:alpha val="0"/>
                      </a:schemeClr>
                    </a:solidFill>
                  </a:rPr>
                  <a:t>Multi Head Attention</a:t>
                </a:r>
                <a:r>
                  <a:rPr kumimoji="1" lang="ja-JP" altLang="en-US" sz="2800">
                    <a:solidFill>
                      <a:schemeClr val="tx1">
                        <a:alpha val="0"/>
                      </a:schemeClr>
                    </a:solidFill>
                  </a:rPr>
                  <a:t>に入力</a:t>
                </a:r>
                <a:endParaRPr lang="en-US" altLang="ja-JP" sz="28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ja-JP" altLang="en-US" sz="2800"/>
                  <a:t>エンコーダからの</a:t>
                </a:r>
                <a:r>
                  <a:rPr lang="ja-JP" altLang="en-US" sz="2800"/>
                  <a:t>出力</a:t>
                </a:r>
                <a:r>
                  <a:rPr kumimoji="1" lang="ja-JP" altLang="en-US" sz="2800"/>
                  <a:t>も取り入れ</a:t>
                </a:r>
                <a:br>
                  <a:rPr kumimoji="1" lang="en-US" altLang="ja-JP" sz="2800" dirty="0"/>
                </a:br>
                <a:r>
                  <a:rPr kumimoji="1" lang="en-US" altLang="ja-JP" sz="2800" dirty="0"/>
                  <a:t>Multi Head Attention</a:t>
                </a:r>
                <a:r>
                  <a:rPr kumimoji="1" lang="ja-JP" altLang="en-US" sz="2800"/>
                  <a:t>に入力</a:t>
                </a:r>
                <a:endParaRPr lang="en-US" altLang="ja-JP" sz="2800" dirty="0"/>
              </a:p>
              <a:p>
                <a:pPr>
                  <a:lnSpc>
                    <a:spcPct val="100000"/>
                  </a:lnSpc>
                </a:pPr>
                <a:r>
                  <a:rPr lang="en-US" altLang="ja-JP" sz="2800" dirty="0"/>
                  <a:t>Cross</a:t>
                </a:r>
                <a:r>
                  <a:rPr kumimoji="1" lang="en-US" altLang="ja-JP" sz="2800" dirty="0"/>
                  <a:t> Attention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lang="en-US" altLang="ja-JP" sz="2400" dirty="0"/>
                  <a:t>	 	: </a:t>
                </a:r>
                <a:r>
                  <a:rPr lang="ja-JP" altLang="en-US" sz="2400"/>
                  <a:t>デコーダ内での情報</a:t>
                </a:r>
                <a:endParaRPr lang="en-US" altLang="ja-JP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𝑆𝑜𝑢𝑟𝑐𝑒</m:t>
                        </m:r>
                      </m:sub>
                    </m:sSub>
                  </m:oMath>
                </a14:m>
                <a:r>
                  <a:rPr kumimoji="1" lang="en-US" altLang="ja-JP" sz="2400" dirty="0"/>
                  <a:t> 		: </a:t>
                </a:r>
                <a:r>
                  <a:rPr kumimoji="1" lang="ja-JP" altLang="en-US" sz="2400"/>
                  <a:t>エンコーダからの情報</a:t>
                </a:r>
                <a:endParaRPr kumimoji="1" lang="en-US" altLang="ja-JP" sz="2400" dirty="0"/>
              </a:p>
              <a:p>
                <a:pPr lvl="1"/>
                <a:r>
                  <a:rPr kumimoji="1" lang="ja-JP" altLang="en-US" sz="2400"/>
                  <a:t>以上二つのデータ間の関係性を計算</a:t>
                </a:r>
                <a:endParaRPr kumimoji="1" lang="en-US" altLang="ja-JP" sz="2400" dirty="0"/>
              </a:p>
              <a:p>
                <a:pPr lvl="1"/>
                <a:endParaRPr lang="en-US" altLang="ja-JP" sz="2400" dirty="0"/>
              </a:p>
              <a:p>
                <a:pPr marL="457200" lvl="1" indent="0">
                  <a:buNone/>
                </a:pPr>
                <a:endParaRPr kumimoji="1" lang="en-US" altLang="ja-JP" sz="2400" dirty="0"/>
              </a:p>
              <a:p>
                <a:pPr lvl="1"/>
                <a:endParaRPr lang="en-US" altLang="ja-JP" sz="2400" dirty="0"/>
              </a:p>
              <a:p>
                <a:endParaRPr kumimoji="1" lang="en-US" altLang="ja-JP" sz="2800" dirty="0"/>
              </a:p>
              <a:p>
                <a:pPr lvl="1"/>
                <a:endParaRPr kumimoji="1" lang="en-US" altLang="ja-JP" sz="2400" dirty="0"/>
              </a:p>
              <a:p>
                <a:endParaRPr kumimoji="1" lang="en-US" altLang="ja-JP" sz="2800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en-US" altLang="ja-JP" sz="2800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ja-JP" altLang="en-US" sz="280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8BE5B923-085B-88E5-96BC-92074FA45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604" y="341076"/>
                <a:ext cx="11972081" cy="6399596"/>
              </a:xfrm>
              <a:blipFill>
                <a:blip r:embed="rId2"/>
                <a:stretch>
                  <a:fillRect l="-1483" t="-31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F7C31C-7472-73FF-3FD0-7B4C94C6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A216971-A2AD-51D7-772F-BFAFCF584F16}"/>
              </a:ext>
            </a:extLst>
          </p:cNvPr>
          <p:cNvGrpSpPr/>
          <p:nvPr/>
        </p:nvGrpSpPr>
        <p:grpSpPr>
          <a:xfrm>
            <a:off x="8259428" y="1121316"/>
            <a:ext cx="3604920" cy="5666331"/>
            <a:chOff x="5954103" y="1022815"/>
            <a:chExt cx="3604920" cy="566633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AF8DD8A-52CE-6CEF-DD57-A80EA0DC5EFD}"/>
                </a:ext>
              </a:extLst>
            </p:cNvPr>
            <p:cNvSpPr/>
            <p:nvPr/>
          </p:nvSpPr>
          <p:spPr>
            <a:xfrm>
              <a:off x="5954103" y="1658296"/>
              <a:ext cx="2272665" cy="40023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85C7437-9322-AA78-EB34-7C2180932525}"/>
                </a:ext>
              </a:extLst>
            </p:cNvPr>
            <p:cNvSpPr/>
            <p:nvPr/>
          </p:nvSpPr>
          <p:spPr>
            <a:xfrm>
              <a:off x="6411266" y="4212239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7EE2212-0E20-B7D2-7CE7-2F231C899856}"/>
                </a:ext>
              </a:extLst>
            </p:cNvPr>
            <p:cNvSpPr/>
            <p:nvPr/>
          </p:nvSpPr>
          <p:spPr>
            <a:xfrm>
              <a:off x="6411267" y="4767410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5AD372E-815C-F17B-9173-BB83384B2DA4}"/>
                </a:ext>
              </a:extLst>
            </p:cNvPr>
            <p:cNvSpPr/>
            <p:nvPr/>
          </p:nvSpPr>
          <p:spPr>
            <a:xfrm>
              <a:off x="6411265" y="3491245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AB60FA-DAD1-93A2-39FF-6439BABAC00E}"/>
                </a:ext>
              </a:extLst>
            </p:cNvPr>
            <p:cNvSpPr/>
            <p:nvPr/>
          </p:nvSpPr>
          <p:spPr>
            <a:xfrm>
              <a:off x="6411265" y="2958361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AC4ADF8-5B7E-36E5-4413-5DF9FCDC3BE3}"/>
                </a:ext>
              </a:extLst>
            </p:cNvPr>
            <p:cNvSpPr/>
            <p:nvPr/>
          </p:nvSpPr>
          <p:spPr>
            <a:xfrm>
              <a:off x="6411266" y="2337556"/>
              <a:ext cx="1349037" cy="344774"/>
            </a:xfrm>
            <a:prstGeom prst="rect">
              <a:avLst/>
            </a:prstGeom>
            <a:pattFill prst="wdDnDiag">
              <a:fgClr>
                <a:schemeClr val="accent6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D62A8FB-97C5-52A2-5335-2DF2119530AE}"/>
                </a:ext>
              </a:extLst>
            </p:cNvPr>
            <p:cNvSpPr/>
            <p:nvPr/>
          </p:nvSpPr>
          <p:spPr>
            <a:xfrm>
              <a:off x="6411265" y="1804672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EFD1937-2AD0-36ED-1933-6AC84500B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3721" y="3841021"/>
              <a:ext cx="0" cy="1394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フローチャート: 論理和 12">
              <a:extLst>
                <a:ext uri="{FF2B5EF4-FFF2-40B4-BE49-F238E27FC236}">
                  <a16:creationId xmlns:a16="http://schemas.microsoft.com/office/drawing/2014/main" id="{C620223B-681F-4C70-85BF-E7DB10243E32}"/>
                </a:ext>
              </a:extLst>
            </p:cNvPr>
            <p:cNvSpPr/>
            <p:nvPr/>
          </p:nvSpPr>
          <p:spPr>
            <a:xfrm>
              <a:off x="6925469" y="5742763"/>
              <a:ext cx="320634" cy="320634"/>
            </a:xfrm>
            <a:prstGeom prst="flowChartOr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1AEF258E-3C0E-4336-8D91-386CA0AFBE73}"/>
                </a:ext>
              </a:extLst>
            </p:cNvPr>
            <p:cNvSpPr/>
            <p:nvPr/>
          </p:nvSpPr>
          <p:spPr>
            <a:xfrm>
              <a:off x="8217123" y="5679800"/>
              <a:ext cx="442421" cy="44656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F673DCB2-7347-AF1B-139E-CCBB55E43131}"/>
                </a:ext>
              </a:extLst>
            </p:cNvPr>
            <p:cNvSpPr/>
            <p:nvPr/>
          </p:nvSpPr>
          <p:spPr>
            <a:xfrm>
              <a:off x="8221613" y="5801198"/>
              <a:ext cx="437931" cy="203763"/>
            </a:xfrm>
            <a:custGeom>
              <a:avLst/>
              <a:gdLst>
                <a:gd name="connsiteX0" fmla="*/ 0 w 437931"/>
                <a:gd name="connsiteY0" fmla="*/ 101104 h 203763"/>
                <a:gd name="connsiteX1" fmla="*/ 126124 w 437931"/>
                <a:gd name="connsiteY1" fmla="*/ 3008 h 203763"/>
                <a:gd name="connsiteX2" fmla="*/ 290786 w 437931"/>
                <a:gd name="connsiteY2" fmla="*/ 202704 h 203763"/>
                <a:gd name="connsiteX3" fmla="*/ 437931 w 437931"/>
                <a:gd name="connsiteY3" fmla="*/ 87091 h 203763"/>
                <a:gd name="connsiteX4" fmla="*/ 437931 w 437931"/>
                <a:gd name="connsiteY4" fmla="*/ 87091 h 20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1" h="203763">
                  <a:moveTo>
                    <a:pt x="0" y="101104"/>
                  </a:moveTo>
                  <a:cubicBezTo>
                    <a:pt x="38830" y="43589"/>
                    <a:pt x="77660" y="-13925"/>
                    <a:pt x="126124" y="3008"/>
                  </a:cubicBezTo>
                  <a:cubicBezTo>
                    <a:pt x="174588" y="19941"/>
                    <a:pt x="238818" y="188690"/>
                    <a:pt x="290786" y="202704"/>
                  </a:cubicBezTo>
                  <a:cubicBezTo>
                    <a:pt x="342754" y="216718"/>
                    <a:pt x="437931" y="87091"/>
                    <a:pt x="437931" y="87091"/>
                  </a:cubicBezTo>
                  <a:lnTo>
                    <a:pt x="437931" y="87091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51EAE20-1D5B-ACAA-BFCB-C933379249CC}"/>
                </a:ext>
              </a:extLst>
            </p:cNvPr>
            <p:cNvCxnSpPr>
              <a:cxnSpLocks/>
              <a:stCxn id="14" idx="2"/>
              <a:endCxn id="13" idx="6"/>
            </p:cNvCxnSpPr>
            <p:nvPr/>
          </p:nvCxnSpPr>
          <p:spPr>
            <a:xfrm flipH="1">
              <a:off x="7246103" y="5903080"/>
              <a:ext cx="97102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634678B-0EA6-759B-F524-29D21067ABF8}"/>
                </a:ext>
              </a:extLst>
            </p:cNvPr>
            <p:cNvCxnSpPr>
              <a:cxnSpLocks/>
              <a:stCxn id="13" idx="0"/>
              <a:endCxn id="7" idx="2"/>
            </p:cNvCxnSpPr>
            <p:nvPr/>
          </p:nvCxnSpPr>
          <p:spPr>
            <a:xfrm flipV="1">
              <a:off x="7085786" y="5112184"/>
              <a:ext cx="0" cy="63057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カギ線コネクタ 17">
              <a:extLst>
                <a:ext uri="{FF2B5EF4-FFF2-40B4-BE49-F238E27FC236}">
                  <a16:creationId xmlns:a16="http://schemas.microsoft.com/office/drawing/2014/main" id="{C25C8E52-1254-61BF-163A-CE9144066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3651" y="5121587"/>
              <a:ext cx="461813" cy="261270"/>
            </a:xfrm>
            <a:prstGeom prst="bentConnector3">
              <a:avLst>
                <a:gd name="adj1" fmla="val 10034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22F9A6C4-B7C8-F6A4-1931-287F3141BCB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27843" y="5122059"/>
              <a:ext cx="445808" cy="261676"/>
            </a:xfrm>
            <a:prstGeom prst="bentConnector3">
              <a:avLst>
                <a:gd name="adj1" fmla="val 99829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87126CD-6E70-2D98-3EBA-5686E4F35D0F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rot="5400000" flipH="1" flipV="1">
              <a:off x="6841757" y="4624914"/>
              <a:ext cx="1158834" cy="678258"/>
            </a:xfrm>
            <a:prstGeom prst="bentConnector4">
              <a:avLst>
                <a:gd name="adj1" fmla="val 2246"/>
                <a:gd name="adj2" fmla="val 133704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カギ線コネクタ 20">
              <a:extLst>
                <a:ext uri="{FF2B5EF4-FFF2-40B4-BE49-F238E27FC236}">
                  <a16:creationId xmlns:a16="http://schemas.microsoft.com/office/drawing/2014/main" id="{FA0F372E-069D-EF41-4466-0D0B837C46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5400000" flipH="1" flipV="1">
              <a:off x="7077626" y="3868690"/>
              <a:ext cx="351709" cy="335391"/>
            </a:xfrm>
            <a:prstGeom prst="bentConnector3">
              <a:avLst>
                <a:gd name="adj1" fmla="val 44852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04A1BB5-4806-24FF-46FE-DA8129A82512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 flipH="1" flipV="1">
              <a:off x="6935563" y="3285621"/>
              <a:ext cx="979611" cy="669867"/>
            </a:xfrm>
            <a:prstGeom prst="bentConnector4">
              <a:avLst>
                <a:gd name="adj1" fmla="val -2517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DD914E2-0A20-4773-AE1E-492C74E5DF8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H="1" flipV="1">
              <a:off x="7085785" y="4557013"/>
              <a:ext cx="1" cy="21039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8D64F909-4D5F-6F1A-63D2-EE7CA35701C4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7085784" y="3303135"/>
              <a:ext cx="0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14A7BA32-5F6A-DABF-2131-D68664C796CF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V="1">
              <a:off x="7085784" y="2682330"/>
              <a:ext cx="1" cy="2760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EADE35EC-F852-8AF4-86A7-F4FDB258BAE8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H="1" flipV="1">
              <a:off x="7085784" y="2149446"/>
              <a:ext cx="1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カギ線コネクタ 26">
              <a:extLst>
                <a:ext uri="{FF2B5EF4-FFF2-40B4-BE49-F238E27FC236}">
                  <a16:creationId xmlns:a16="http://schemas.microsoft.com/office/drawing/2014/main" id="{0C634402-8EB5-FBD7-7C82-B9053125E5CD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rot="5400000" flipH="1" flipV="1">
              <a:off x="6987757" y="2079736"/>
              <a:ext cx="875222" cy="669868"/>
            </a:xfrm>
            <a:prstGeom prst="bentConnector4">
              <a:avLst>
                <a:gd name="adj1" fmla="val 744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C7EDBA8-4716-1996-1261-EAAF6D5D3322}"/>
                </a:ext>
              </a:extLst>
            </p:cNvPr>
            <p:cNvSpPr/>
            <p:nvPr/>
          </p:nvSpPr>
          <p:spPr>
            <a:xfrm>
              <a:off x="6407526" y="1022815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3304EA58-919F-49C8-3ED2-6CEF342F2E91}"/>
                </a:ext>
              </a:extLst>
            </p:cNvPr>
            <p:cNvSpPr txBox="1"/>
            <p:nvPr/>
          </p:nvSpPr>
          <p:spPr>
            <a:xfrm>
              <a:off x="6613380" y="104693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Linear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70F16AF-2BCB-AF83-6955-F489EF005E04}"/>
                </a:ext>
              </a:extLst>
            </p:cNvPr>
            <p:cNvSpPr/>
            <p:nvPr/>
          </p:nvSpPr>
          <p:spPr>
            <a:xfrm>
              <a:off x="8209986" y="1023606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DD3D0F8-E99A-3484-BF28-FF017A017652}"/>
                </a:ext>
              </a:extLst>
            </p:cNvPr>
            <p:cNvSpPr txBox="1"/>
            <p:nvPr/>
          </p:nvSpPr>
          <p:spPr>
            <a:xfrm>
              <a:off x="8260709" y="1046938"/>
              <a:ext cx="1228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Softmax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904CA743-32DF-85C2-6159-F27D49F43A69}"/>
                </a:ext>
              </a:extLst>
            </p:cNvPr>
            <p:cNvCxnSpPr>
              <a:cxnSpLocks/>
              <a:stCxn id="11" idx="0"/>
              <a:endCxn id="28" idx="2"/>
            </p:cNvCxnSpPr>
            <p:nvPr/>
          </p:nvCxnSpPr>
          <p:spPr>
            <a:xfrm flipH="1" flipV="1">
              <a:off x="7082045" y="1399191"/>
              <a:ext cx="3739" cy="40548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CBFAD1BA-12A8-6D11-E53E-900A6498BD74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7756563" y="1211003"/>
              <a:ext cx="453423" cy="79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FB8BA1C-BB36-ED42-5DA8-8A1DCB24344E}"/>
                </a:ext>
              </a:extLst>
            </p:cNvPr>
            <p:cNvCxnSpPr>
              <a:cxnSpLocks/>
              <a:stCxn id="30" idx="2"/>
              <a:endCxn id="35" idx="0"/>
            </p:cNvCxnSpPr>
            <p:nvPr/>
          </p:nvCxnSpPr>
          <p:spPr>
            <a:xfrm flipH="1">
              <a:off x="8884503" y="1399982"/>
              <a:ext cx="2" cy="41497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9E51982-AF53-800E-9562-EA2134756C40}"/>
                </a:ext>
              </a:extLst>
            </p:cNvPr>
            <p:cNvSpPr txBox="1"/>
            <p:nvPr/>
          </p:nvSpPr>
          <p:spPr>
            <a:xfrm>
              <a:off x="8360160" y="1814956"/>
              <a:ext cx="10486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Output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9D655AF-6177-B579-F396-4D5C272B1D63}"/>
                </a:ext>
              </a:extLst>
            </p:cNvPr>
            <p:cNvSpPr/>
            <p:nvPr/>
          </p:nvSpPr>
          <p:spPr>
            <a:xfrm>
              <a:off x="6272813" y="6265795"/>
              <a:ext cx="1635241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3A4DD34-A31B-462F-71F9-24BAE186E19B}"/>
                </a:ext>
              </a:extLst>
            </p:cNvPr>
            <p:cNvSpPr txBox="1"/>
            <p:nvPr/>
          </p:nvSpPr>
          <p:spPr>
            <a:xfrm>
              <a:off x="6290000" y="6289036"/>
              <a:ext cx="1584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Embedding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CCFB0BC5-F581-184E-7F0F-B00F1DD810E1}"/>
                </a:ext>
              </a:extLst>
            </p:cNvPr>
            <p:cNvCxnSpPr>
              <a:cxnSpLocks/>
              <a:stCxn id="36" idx="0"/>
              <a:endCxn id="13" idx="4"/>
            </p:cNvCxnSpPr>
            <p:nvPr/>
          </p:nvCxnSpPr>
          <p:spPr>
            <a:xfrm flipH="1" flipV="1">
              <a:off x="7085786" y="6063397"/>
              <a:ext cx="4648" cy="2023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/>
                <p:nvPr/>
              </p:nvSpPr>
              <p:spPr>
                <a:xfrm>
                  <a:off x="8341396" y="4767409"/>
                  <a:ext cx="662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396" y="4767409"/>
                  <a:ext cx="66236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03FFADAF-AD66-DF87-6588-FF0232CCE81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933404" y="3934520"/>
            <a:ext cx="1457705" cy="1338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20F80A7-DA47-2363-6242-88E76C4EAB93}"/>
              </a:ext>
            </a:extLst>
          </p:cNvPr>
          <p:cNvSpPr/>
          <p:nvPr/>
        </p:nvSpPr>
        <p:spPr>
          <a:xfrm>
            <a:off x="8551148" y="2960186"/>
            <a:ext cx="1889083" cy="1349676"/>
          </a:xfrm>
          <a:prstGeom prst="rect">
            <a:avLst/>
          </a:prstGeom>
          <a:noFill/>
          <a:ln w="101600">
            <a:solidFill>
              <a:srgbClr val="FF0000">
                <a:alpha val="4315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ED73D30-445F-DCF4-567E-3BD1D5269770}"/>
              </a:ext>
            </a:extLst>
          </p:cNvPr>
          <p:cNvSpPr txBox="1"/>
          <p:nvPr/>
        </p:nvSpPr>
        <p:spPr>
          <a:xfrm>
            <a:off x="6904322" y="3706021"/>
            <a:ext cx="1355105" cy="3623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36000" tIns="54000" rIns="36000" bIns="0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+mn-ea"/>
              </a:rPr>
              <a:t>エンコーダ</a:t>
            </a:r>
            <a:endParaRPr kumimoji="1" lang="ja-JP" altLang="en-US" sz="2000" b="0" dirty="0" err="1">
              <a:latin typeface="+mn-ea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17443EF-9DC8-61A3-641B-D0EC121227AA}"/>
              </a:ext>
            </a:extLst>
          </p:cNvPr>
          <p:cNvSpPr txBox="1"/>
          <p:nvPr/>
        </p:nvSpPr>
        <p:spPr>
          <a:xfrm>
            <a:off x="8872377" y="3639356"/>
            <a:ext cx="104676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Multi Head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F7A47D5-A963-9D1E-78B5-CCF0ADC54F5B}"/>
              </a:ext>
            </a:extLst>
          </p:cNvPr>
          <p:cNvSpPr txBox="1"/>
          <p:nvPr/>
        </p:nvSpPr>
        <p:spPr>
          <a:xfrm>
            <a:off x="8808258" y="3095848"/>
            <a:ext cx="117500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dirty="0"/>
              <a:t>Add &amp; Norm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45" name="表 44">
            <a:extLst>
              <a:ext uri="{FF2B5EF4-FFF2-40B4-BE49-F238E27FC236}">
                <a16:creationId xmlns:a16="http://schemas.microsoft.com/office/drawing/2014/main" id="{9817069D-BF8A-A2C3-DF28-8DB90040B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57866"/>
              </p:ext>
            </p:extLst>
          </p:nvPr>
        </p:nvGraphicFramePr>
        <p:xfrm>
          <a:off x="1300259" y="4310235"/>
          <a:ext cx="5029275" cy="2547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55">
                  <a:extLst>
                    <a:ext uri="{9D8B030D-6E8A-4147-A177-3AD203B41FA5}">
                      <a16:colId xmlns:a16="http://schemas.microsoft.com/office/drawing/2014/main" val="236476785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782053660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4009405909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1421560303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2847560037"/>
                    </a:ext>
                  </a:extLst>
                </a:gridCol>
              </a:tblGrid>
              <a:tr h="509553">
                <a:tc>
                  <a:txBody>
                    <a:bodyPr/>
                    <a:lstStyle/>
                    <a:p>
                      <a:pPr algn="ctr"/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This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pen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256471"/>
                  </a:ext>
                </a:extLst>
              </a:tr>
              <a:tr h="50955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これ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0.80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067368"/>
                  </a:ext>
                </a:extLst>
              </a:tr>
              <a:tr h="50955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0.95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0.00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517340"/>
                  </a:ext>
                </a:extLst>
              </a:tr>
              <a:tr h="50955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ペン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0.70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13257"/>
                  </a:ext>
                </a:extLst>
              </a:tr>
              <a:tr h="50955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です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0.75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0671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EA75C39-843F-E8DB-C7E1-E11C0479603E}"/>
                  </a:ext>
                </a:extLst>
              </p:cNvPr>
              <p:cNvSpPr txBox="1"/>
              <p:nvPr/>
            </p:nvSpPr>
            <p:spPr>
              <a:xfrm>
                <a:off x="746523" y="5466778"/>
                <a:ext cx="545342" cy="58477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3200" i="1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EA75C39-843F-E8DB-C7E1-E11C04796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23" y="5466778"/>
                <a:ext cx="545342" cy="584775"/>
              </a:xfrm>
              <a:prstGeom prst="rect">
                <a:avLst/>
              </a:prstGeom>
              <a:blipFill>
                <a:blip r:embed="rId4"/>
                <a:stretch>
                  <a:fillRect l="-6818" r="-9091" b="-1702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EEC6DB75-BB76-B879-C627-3285B3B8E7CB}"/>
                  </a:ext>
                </a:extLst>
              </p:cNvPr>
              <p:cNvSpPr txBox="1"/>
              <p:nvPr/>
            </p:nvSpPr>
            <p:spPr>
              <a:xfrm>
                <a:off x="4035234" y="3877385"/>
                <a:ext cx="762773" cy="59362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3200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32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EEC6DB75-BB76-B879-C627-3285B3B8E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34" y="3877385"/>
                <a:ext cx="762773" cy="5936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743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1B8E2-691B-CBCB-09E0-D771D504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デコーダの</a:t>
            </a:r>
            <a:r>
              <a:rPr lang="ja-JP" altLang="en-US"/>
              <a:t>動き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E5B923-085B-88E5-96BC-92074FA4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4" y="-480281"/>
            <a:ext cx="11972081" cy="54885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>
                <a:solidFill>
                  <a:schemeClr val="tx1">
                    <a:alpha val="0"/>
                  </a:schemeClr>
                </a:solidFill>
              </a:rPr>
              <a:t>デコーダ入力前の前処理</a:t>
            </a:r>
            <a:endParaRPr kumimoji="1" lang="en-US" altLang="ja-JP" sz="2800" dirty="0">
              <a:solidFill>
                <a:schemeClr val="tx1">
                  <a:alpha val="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800" dirty="0">
                <a:solidFill>
                  <a:schemeClr val="tx1">
                    <a:alpha val="0"/>
                  </a:schemeClr>
                </a:solidFill>
              </a:rPr>
              <a:t>Multi Head Attention</a:t>
            </a:r>
            <a:r>
              <a:rPr kumimoji="1" lang="ja-JP" altLang="en-US" sz="2800">
                <a:solidFill>
                  <a:schemeClr val="tx1">
                    <a:alpha val="0"/>
                  </a:schemeClr>
                </a:solidFill>
              </a:rPr>
              <a:t>に入力</a:t>
            </a:r>
            <a:endParaRPr lang="en-US" altLang="ja-JP" sz="2800" dirty="0">
              <a:solidFill>
                <a:schemeClr val="tx1">
                  <a:alpha val="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>
                <a:solidFill>
                  <a:schemeClr val="tx1">
                    <a:alpha val="0"/>
                  </a:schemeClr>
                </a:solidFill>
              </a:rPr>
              <a:t>エンコーダからの参照情報も取り入れ</a:t>
            </a:r>
            <a:br>
              <a:rPr kumimoji="1" lang="en-US" altLang="ja-JP" sz="2800" dirty="0">
                <a:solidFill>
                  <a:schemeClr val="tx1">
                    <a:alpha val="0"/>
                  </a:schemeClr>
                </a:solidFill>
              </a:rPr>
            </a:br>
            <a:r>
              <a:rPr kumimoji="1" lang="en-US" altLang="ja-JP" sz="2800" dirty="0">
                <a:solidFill>
                  <a:schemeClr val="tx1">
                    <a:alpha val="0"/>
                  </a:schemeClr>
                </a:solidFill>
              </a:rPr>
              <a:t>Multi Head Attention</a:t>
            </a:r>
            <a:r>
              <a:rPr kumimoji="1" lang="ja-JP" altLang="en-US" sz="2800">
                <a:solidFill>
                  <a:schemeClr val="tx1">
                    <a:alpha val="0"/>
                  </a:schemeClr>
                </a:solidFill>
              </a:rPr>
              <a:t>に入力</a:t>
            </a:r>
            <a:endParaRPr lang="en-US" altLang="ja-JP" sz="2800" dirty="0">
              <a:solidFill>
                <a:schemeClr val="tx1">
                  <a:alpha val="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Feed Forward Network</a:t>
            </a:r>
            <a:r>
              <a:rPr lang="ja-JP" altLang="en-US" sz="2800"/>
              <a:t>に入力</a:t>
            </a:r>
            <a:endParaRPr lang="en-US" altLang="ja-JP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800"/>
              <a:t>次のデコーダに入力値として提供</a:t>
            </a: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endParaRPr lang="en-US" altLang="ja-JP" sz="2800" dirty="0"/>
          </a:p>
          <a:p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ja-JP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F7C31C-7472-73FF-3FD0-7B4C94C6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A216971-A2AD-51D7-772F-BFAFCF584F16}"/>
              </a:ext>
            </a:extLst>
          </p:cNvPr>
          <p:cNvGrpSpPr/>
          <p:nvPr/>
        </p:nvGrpSpPr>
        <p:grpSpPr>
          <a:xfrm>
            <a:off x="8259428" y="1121316"/>
            <a:ext cx="3604920" cy="5666331"/>
            <a:chOff x="5954103" y="1022815"/>
            <a:chExt cx="3604920" cy="566633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AF8DD8A-52CE-6CEF-DD57-A80EA0DC5EFD}"/>
                </a:ext>
              </a:extLst>
            </p:cNvPr>
            <p:cNvSpPr/>
            <p:nvPr/>
          </p:nvSpPr>
          <p:spPr>
            <a:xfrm>
              <a:off x="5954103" y="1658296"/>
              <a:ext cx="2272665" cy="40023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85C7437-9322-AA78-EB34-7C2180932525}"/>
                </a:ext>
              </a:extLst>
            </p:cNvPr>
            <p:cNvSpPr/>
            <p:nvPr/>
          </p:nvSpPr>
          <p:spPr>
            <a:xfrm>
              <a:off x="6411266" y="4212239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7EE2212-0E20-B7D2-7CE7-2F231C899856}"/>
                </a:ext>
              </a:extLst>
            </p:cNvPr>
            <p:cNvSpPr/>
            <p:nvPr/>
          </p:nvSpPr>
          <p:spPr>
            <a:xfrm>
              <a:off x="6411267" y="4767410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5AD372E-815C-F17B-9173-BB83384B2DA4}"/>
                </a:ext>
              </a:extLst>
            </p:cNvPr>
            <p:cNvSpPr/>
            <p:nvPr/>
          </p:nvSpPr>
          <p:spPr>
            <a:xfrm>
              <a:off x="6411265" y="3491245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AB60FA-DAD1-93A2-39FF-6439BABAC00E}"/>
                </a:ext>
              </a:extLst>
            </p:cNvPr>
            <p:cNvSpPr/>
            <p:nvPr/>
          </p:nvSpPr>
          <p:spPr>
            <a:xfrm>
              <a:off x="6411265" y="2958361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AC4ADF8-5B7E-36E5-4413-5DF9FCDC3BE3}"/>
                </a:ext>
              </a:extLst>
            </p:cNvPr>
            <p:cNvSpPr/>
            <p:nvPr/>
          </p:nvSpPr>
          <p:spPr>
            <a:xfrm>
              <a:off x="6411266" y="2337556"/>
              <a:ext cx="1349037" cy="344774"/>
            </a:xfrm>
            <a:prstGeom prst="rect">
              <a:avLst/>
            </a:prstGeom>
            <a:pattFill prst="wdDnDiag">
              <a:fgClr>
                <a:schemeClr val="accent6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D62A8FB-97C5-52A2-5335-2DF2119530AE}"/>
                </a:ext>
              </a:extLst>
            </p:cNvPr>
            <p:cNvSpPr/>
            <p:nvPr/>
          </p:nvSpPr>
          <p:spPr>
            <a:xfrm>
              <a:off x="6411265" y="1804672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EFD1937-2AD0-36ED-1933-6AC84500B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3721" y="3841021"/>
              <a:ext cx="0" cy="1394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フローチャート: 論理和 12">
              <a:extLst>
                <a:ext uri="{FF2B5EF4-FFF2-40B4-BE49-F238E27FC236}">
                  <a16:creationId xmlns:a16="http://schemas.microsoft.com/office/drawing/2014/main" id="{C620223B-681F-4C70-85BF-E7DB10243E32}"/>
                </a:ext>
              </a:extLst>
            </p:cNvPr>
            <p:cNvSpPr/>
            <p:nvPr/>
          </p:nvSpPr>
          <p:spPr>
            <a:xfrm>
              <a:off x="6925469" y="5742763"/>
              <a:ext cx="320634" cy="320634"/>
            </a:xfrm>
            <a:prstGeom prst="flowChartOr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1AEF258E-3C0E-4336-8D91-386CA0AFBE73}"/>
                </a:ext>
              </a:extLst>
            </p:cNvPr>
            <p:cNvSpPr/>
            <p:nvPr/>
          </p:nvSpPr>
          <p:spPr>
            <a:xfrm>
              <a:off x="8217123" y="5679800"/>
              <a:ext cx="442421" cy="44656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F673DCB2-7347-AF1B-139E-CCBB55E43131}"/>
                </a:ext>
              </a:extLst>
            </p:cNvPr>
            <p:cNvSpPr/>
            <p:nvPr/>
          </p:nvSpPr>
          <p:spPr>
            <a:xfrm>
              <a:off x="8221613" y="5801198"/>
              <a:ext cx="437931" cy="203763"/>
            </a:xfrm>
            <a:custGeom>
              <a:avLst/>
              <a:gdLst>
                <a:gd name="connsiteX0" fmla="*/ 0 w 437931"/>
                <a:gd name="connsiteY0" fmla="*/ 101104 h 203763"/>
                <a:gd name="connsiteX1" fmla="*/ 126124 w 437931"/>
                <a:gd name="connsiteY1" fmla="*/ 3008 h 203763"/>
                <a:gd name="connsiteX2" fmla="*/ 290786 w 437931"/>
                <a:gd name="connsiteY2" fmla="*/ 202704 h 203763"/>
                <a:gd name="connsiteX3" fmla="*/ 437931 w 437931"/>
                <a:gd name="connsiteY3" fmla="*/ 87091 h 203763"/>
                <a:gd name="connsiteX4" fmla="*/ 437931 w 437931"/>
                <a:gd name="connsiteY4" fmla="*/ 87091 h 20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1" h="203763">
                  <a:moveTo>
                    <a:pt x="0" y="101104"/>
                  </a:moveTo>
                  <a:cubicBezTo>
                    <a:pt x="38830" y="43589"/>
                    <a:pt x="77660" y="-13925"/>
                    <a:pt x="126124" y="3008"/>
                  </a:cubicBezTo>
                  <a:cubicBezTo>
                    <a:pt x="174588" y="19941"/>
                    <a:pt x="238818" y="188690"/>
                    <a:pt x="290786" y="202704"/>
                  </a:cubicBezTo>
                  <a:cubicBezTo>
                    <a:pt x="342754" y="216718"/>
                    <a:pt x="437931" y="87091"/>
                    <a:pt x="437931" y="87091"/>
                  </a:cubicBezTo>
                  <a:lnTo>
                    <a:pt x="437931" y="87091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51EAE20-1D5B-ACAA-BFCB-C933379249CC}"/>
                </a:ext>
              </a:extLst>
            </p:cNvPr>
            <p:cNvCxnSpPr>
              <a:cxnSpLocks/>
              <a:stCxn id="14" idx="2"/>
              <a:endCxn id="13" idx="6"/>
            </p:cNvCxnSpPr>
            <p:nvPr/>
          </p:nvCxnSpPr>
          <p:spPr>
            <a:xfrm flipH="1">
              <a:off x="7246103" y="5903080"/>
              <a:ext cx="97102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634678B-0EA6-759B-F524-29D21067ABF8}"/>
                </a:ext>
              </a:extLst>
            </p:cNvPr>
            <p:cNvCxnSpPr>
              <a:cxnSpLocks/>
              <a:stCxn id="13" idx="0"/>
              <a:endCxn id="7" idx="2"/>
            </p:cNvCxnSpPr>
            <p:nvPr/>
          </p:nvCxnSpPr>
          <p:spPr>
            <a:xfrm flipV="1">
              <a:off x="7085786" y="5112184"/>
              <a:ext cx="0" cy="63057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カギ線コネクタ 17">
              <a:extLst>
                <a:ext uri="{FF2B5EF4-FFF2-40B4-BE49-F238E27FC236}">
                  <a16:creationId xmlns:a16="http://schemas.microsoft.com/office/drawing/2014/main" id="{C25C8E52-1254-61BF-163A-CE9144066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3651" y="5121587"/>
              <a:ext cx="461813" cy="261270"/>
            </a:xfrm>
            <a:prstGeom prst="bentConnector3">
              <a:avLst>
                <a:gd name="adj1" fmla="val 10034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22F9A6C4-B7C8-F6A4-1931-287F3141BCB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27843" y="5122059"/>
              <a:ext cx="445808" cy="261676"/>
            </a:xfrm>
            <a:prstGeom prst="bentConnector3">
              <a:avLst>
                <a:gd name="adj1" fmla="val 99829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87126CD-6E70-2D98-3EBA-5686E4F35D0F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rot="5400000" flipH="1" flipV="1">
              <a:off x="6841757" y="4624914"/>
              <a:ext cx="1158834" cy="678258"/>
            </a:xfrm>
            <a:prstGeom prst="bentConnector4">
              <a:avLst>
                <a:gd name="adj1" fmla="val 2246"/>
                <a:gd name="adj2" fmla="val 133704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カギ線コネクタ 20">
              <a:extLst>
                <a:ext uri="{FF2B5EF4-FFF2-40B4-BE49-F238E27FC236}">
                  <a16:creationId xmlns:a16="http://schemas.microsoft.com/office/drawing/2014/main" id="{FA0F372E-069D-EF41-4466-0D0B837C46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5400000" flipH="1" flipV="1">
              <a:off x="7077626" y="3868690"/>
              <a:ext cx="351709" cy="335391"/>
            </a:xfrm>
            <a:prstGeom prst="bentConnector3">
              <a:avLst>
                <a:gd name="adj1" fmla="val 44852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04A1BB5-4806-24FF-46FE-DA8129A82512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 flipH="1" flipV="1">
              <a:off x="6935563" y="3285621"/>
              <a:ext cx="979611" cy="669867"/>
            </a:xfrm>
            <a:prstGeom prst="bentConnector4">
              <a:avLst>
                <a:gd name="adj1" fmla="val -2517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DD914E2-0A20-4773-AE1E-492C74E5DF8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H="1" flipV="1">
              <a:off x="7085785" y="4557013"/>
              <a:ext cx="1" cy="21039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8D64F909-4D5F-6F1A-63D2-EE7CA35701C4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7085784" y="3303135"/>
              <a:ext cx="0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14A7BA32-5F6A-DABF-2131-D68664C796CF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V="1">
              <a:off x="7085784" y="2682330"/>
              <a:ext cx="1" cy="2760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EADE35EC-F852-8AF4-86A7-F4FDB258BAE8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H="1" flipV="1">
              <a:off x="7085784" y="2149446"/>
              <a:ext cx="1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カギ線コネクタ 26">
              <a:extLst>
                <a:ext uri="{FF2B5EF4-FFF2-40B4-BE49-F238E27FC236}">
                  <a16:creationId xmlns:a16="http://schemas.microsoft.com/office/drawing/2014/main" id="{0C634402-8EB5-FBD7-7C82-B9053125E5CD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rot="5400000" flipH="1" flipV="1">
              <a:off x="6987757" y="2079736"/>
              <a:ext cx="875222" cy="669868"/>
            </a:xfrm>
            <a:prstGeom prst="bentConnector4">
              <a:avLst>
                <a:gd name="adj1" fmla="val 744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C7EDBA8-4716-1996-1261-EAAF6D5D3322}"/>
                </a:ext>
              </a:extLst>
            </p:cNvPr>
            <p:cNvSpPr/>
            <p:nvPr/>
          </p:nvSpPr>
          <p:spPr>
            <a:xfrm>
              <a:off x="6407526" y="1022815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3304EA58-919F-49C8-3ED2-6CEF342F2E91}"/>
                </a:ext>
              </a:extLst>
            </p:cNvPr>
            <p:cNvSpPr txBox="1"/>
            <p:nvPr/>
          </p:nvSpPr>
          <p:spPr>
            <a:xfrm>
              <a:off x="6613380" y="104693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Linear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70F16AF-2BCB-AF83-6955-F489EF005E04}"/>
                </a:ext>
              </a:extLst>
            </p:cNvPr>
            <p:cNvSpPr/>
            <p:nvPr/>
          </p:nvSpPr>
          <p:spPr>
            <a:xfrm>
              <a:off x="8209986" y="1023606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DD3D0F8-E99A-3484-BF28-FF017A017652}"/>
                </a:ext>
              </a:extLst>
            </p:cNvPr>
            <p:cNvSpPr txBox="1"/>
            <p:nvPr/>
          </p:nvSpPr>
          <p:spPr>
            <a:xfrm>
              <a:off x="8260709" y="1046938"/>
              <a:ext cx="1228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Softmax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904CA743-32DF-85C2-6159-F27D49F43A69}"/>
                </a:ext>
              </a:extLst>
            </p:cNvPr>
            <p:cNvCxnSpPr>
              <a:cxnSpLocks/>
              <a:stCxn id="11" idx="0"/>
              <a:endCxn id="28" idx="2"/>
            </p:cNvCxnSpPr>
            <p:nvPr/>
          </p:nvCxnSpPr>
          <p:spPr>
            <a:xfrm flipH="1" flipV="1">
              <a:off x="7082045" y="1399191"/>
              <a:ext cx="3739" cy="40548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CBFAD1BA-12A8-6D11-E53E-900A6498BD74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7756563" y="1211003"/>
              <a:ext cx="453423" cy="79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FB8BA1C-BB36-ED42-5DA8-8A1DCB24344E}"/>
                </a:ext>
              </a:extLst>
            </p:cNvPr>
            <p:cNvCxnSpPr>
              <a:cxnSpLocks/>
              <a:stCxn id="30" idx="2"/>
              <a:endCxn id="35" idx="0"/>
            </p:cNvCxnSpPr>
            <p:nvPr/>
          </p:nvCxnSpPr>
          <p:spPr>
            <a:xfrm flipH="1">
              <a:off x="8884503" y="1399982"/>
              <a:ext cx="2" cy="41497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9E51982-AF53-800E-9562-EA2134756C40}"/>
                </a:ext>
              </a:extLst>
            </p:cNvPr>
            <p:cNvSpPr txBox="1"/>
            <p:nvPr/>
          </p:nvSpPr>
          <p:spPr>
            <a:xfrm>
              <a:off x="8360160" y="1814956"/>
              <a:ext cx="10486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Output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9D655AF-6177-B579-F396-4D5C272B1D63}"/>
                </a:ext>
              </a:extLst>
            </p:cNvPr>
            <p:cNvSpPr/>
            <p:nvPr/>
          </p:nvSpPr>
          <p:spPr>
            <a:xfrm>
              <a:off x="6272813" y="6265795"/>
              <a:ext cx="1635241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3A4DD34-A31B-462F-71F9-24BAE186E19B}"/>
                </a:ext>
              </a:extLst>
            </p:cNvPr>
            <p:cNvSpPr txBox="1"/>
            <p:nvPr/>
          </p:nvSpPr>
          <p:spPr>
            <a:xfrm>
              <a:off x="6290000" y="6289036"/>
              <a:ext cx="1584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Embedding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CCFB0BC5-F581-184E-7F0F-B00F1DD810E1}"/>
                </a:ext>
              </a:extLst>
            </p:cNvPr>
            <p:cNvCxnSpPr>
              <a:cxnSpLocks/>
              <a:stCxn id="36" idx="0"/>
              <a:endCxn id="13" idx="4"/>
            </p:cNvCxnSpPr>
            <p:nvPr/>
          </p:nvCxnSpPr>
          <p:spPr>
            <a:xfrm flipH="1" flipV="1">
              <a:off x="7085786" y="6063397"/>
              <a:ext cx="4648" cy="2023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/>
                <p:nvPr/>
              </p:nvSpPr>
              <p:spPr>
                <a:xfrm>
                  <a:off x="8341396" y="4767409"/>
                  <a:ext cx="662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ja-JP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396" y="4767409"/>
                  <a:ext cx="66236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03FFADAF-AD66-DF87-6588-FF0232CCE81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933404" y="3934520"/>
            <a:ext cx="1457705" cy="1338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線コネクタ 41">
            <a:extLst>
              <a:ext uri="{FF2B5EF4-FFF2-40B4-BE49-F238E27FC236}">
                <a16:creationId xmlns:a16="http://schemas.microsoft.com/office/drawing/2014/main" id="{B19A927B-F790-89A6-2E92-1A38DEF31325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7524040" y="3770242"/>
            <a:ext cx="3738788" cy="4650"/>
          </a:xfrm>
          <a:prstGeom prst="curvedConnector5">
            <a:avLst>
              <a:gd name="adj1" fmla="val -7995"/>
              <a:gd name="adj2" fmla="val 46433613"/>
              <a:gd name="adj3" fmla="val 103256"/>
            </a:avLst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D5675029-1E2B-B612-D973-9FA5DC59CE94}"/>
              </a:ext>
            </a:extLst>
          </p:cNvPr>
          <p:cNvSpPr/>
          <p:nvPr/>
        </p:nvSpPr>
        <p:spPr>
          <a:xfrm>
            <a:off x="8540558" y="1810477"/>
            <a:ext cx="1889631" cy="1264981"/>
          </a:xfrm>
          <a:prstGeom prst="rect">
            <a:avLst/>
          </a:prstGeom>
          <a:noFill/>
          <a:ln w="101600">
            <a:solidFill>
              <a:srgbClr val="FF0000">
                <a:alpha val="4315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F17E571-80AC-4D8E-1D96-BC941C39E1C3}"/>
              </a:ext>
            </a:extLst>
          </p:cNvPr>
          <p:cNvSpPr txBox="1"/>
          <p:nvPr/>
        </p:nvSpPr>
        <p:spPr>
          <a:xfrm>
            <a:off x="6904322" y="3706021"/>
            <a:ext cx="1355105" cy="3623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36000" tIns="54000" rIns="36000" bIns="0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+mn-ea"/>
              </a:rPr>
              <a:t>エンコーダ</a:t>
            </a:r>
            <a:endParaRPr kumimoji="1" lang="ja-JP" altLang="en-US" sz="2000" b="0" dirty="0" err="1">
              <a:latin typeface="+mn-ea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1449574-E62A-422C-3051-6A4ADCAF1AA7}"/>
              </a:ext>
            </a:extLst>
          </p:cNvPr>
          <p:cNvSpPr txBox="1"/>
          <p:nvPr/>
        </p:nvSpPr>
        <p:spPr>
          <a:xfrm>
            <a:off x="8752857" y="2469389"/>
            <a:ext cx="128580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dirty="0"/>
              <a:t>Feed Forward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92582A8-9C33-992C-132C-3EA616DEE303}"/>
              </a:ext>
            </a:extLst>
          </p:cNvPr>
          <p:cNvSpPr txBox="1"/>
          <p:nvPr/>
        </p:nvSpPr>
        <p:spPr>
          <a:xfrm>
            <a:off x="8799868" y="1937775"/>
            <a:ext cx="117500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dirty="0"/>
              <a:t>Add &amp; Norm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11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1B8E2-691B-CBCB-09E0-D771D504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デコーダの</a:t>
            </a:r>
            <a:r>
              <a:rPr lang="ja-JP" altLang="en-US"/>
              <a:t>動き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E5B923-085B-88E5-96BC-92074FA4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4" y="666869"/>
            <a:ext cx="11972081" cy="59424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800" dirty="0"/>
          </a:p>
          <a:p>
            <a:r>
              <a:rPr lang="en-US" altLang="ja-JP" sz="2800" dirty="0"/>
              <a:t>2〜5</a:t>
            </a:r>
            <a:r>
              <a:rPr lang="ja-JP" altLang="en-US" sz="2800"/>
              <a:t>を計</a:t>
            </a:r>
            <a:r>
              <a:rPr lang="en-US" altLang="ja-JP" sz="2800" dirty="0"/>
              <a:t>6</a:t>
            </a:r>
            <a:r>
              <a:rPr lang="ja-JP" altLang="en-US" sz="2800"/>
              <a:t>回繰り返し</a:t>
            </a:r>
            <a:r>
              <a:rPr lang="en-US" altLang="ja-JP" sz="2800" dirty="0"/>
              <a:t>, </a:t>
            </a:r>
            <a:r>
              <a:rPr lang="ja-JP" altLang="en-US" sz="2800"/>
              <a:t>最上位の</a:t>
            </a:r>
            <a:br>
              <a:rPr lang="en-US" altLang="ja-JP" sz="2800" dirty="0"/>
            </a:br>
            <a:r>
              <a:rPr lang="ja-JP" altLang="en-US" sz="2800"/>
              <a:t>デコーダの出力値を</a:t>
            </a:r>
            <a:r>
              <a:rPr lang="en-US" altLang="ja-JP" sz="2800" dirty="0"/>
              <a:t>Linear , </a:t>
            </a:r>
            <a:r>
              <a:rPr lang="en-US" altLang="ja-JP" sz="2800" dirty="0" err="1"/>
              <a:t>Softmax</a:t>
            </a:r>
            <a:r>
              <a:rPr lang="en-US" altLang="ja-JP" sz="2800" dirty="0"/>
              <a:t> </a:t>
            </a:r>
            <a:r>
              <a:rPr lang="ja-JP" altLang="en-US" sz="2800"/>
              <a:t>へ</a:t>
            </a:r>
            <a:endParaRPr lang="en-US" altLang="ja-JP" sz="2800" dirty="0"/>
          </a:p>
          <a:p>
            <a:pPr>
              <a:lnSpc>
                <a:spcPct val="150000"/>
              </a:lnSpc>
            </a:pPr>
            <a:r>
              <a:rPr lang="ja-JP" altLang="en-US" sz="2800"/>
              <a:t>出力形式</a:t>
            </a:r>
            <a:endParaRPr lang="en-US" altLang="ja-JP" sz="2800" dirty="0"/>
          </a:p>
          <a:p>
            <a:pPr lvl="1"/>
            <a:r>
              <a:rPr lang="ja-JP" altLang="en-US" sz="2400"/>
              <a:t>候補となる単語の確率が出力</a:t>
            </a:r>
            <a:endParaRPr lang="en-US" altLang="ja-JP" sz="2400" dirty="0"/>
          </a:p>
          <a:p>
            <a:pPr lvl="1"/>
            <a:r>
              <a:rPr lang="ja-JP" altLang="en-US" sz="2400"/>
              <a:t>最高確率の単語を選択すれば翻訳可能</a:t>
            </a:r>
            <a:endParaRPr lang="en-US" altLang="ja-JP" sz="2400" dirty="0"/>
          </a:p>
          <a:p>
            <a:endParaRPr lang="en-US" altLang="ja-JP" sz="2800" dirty="0"/>
          </a:p>
          <a:p>
            <a:endParaRPr lang="en-US" altLang="ja-JP" sz="2800" dirty="0"/>
          </a:p>
          <a:p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sz="2800" dirty="0"/>
          </a:p>
          <a:p>
            <a:pPr marL="514350" indent="-514350">
              <a:buFont typeface="+mj-lt"/>
              <a:buAutoNum type="arabicPeriod"/>
            </a:pPr>
            <a:endParaRPr kumimoji="1" lang="ja-JP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F7C31C-7472-73FF-3FD0-7B4C94C6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A216971-A2AD-51D7-772F-BFAFCF584F16}"/>
              </a:ext>
            </a:extLst>
          </p:cNvPr>
          <p:cNvGrpSpPr/>
          <p:nvPr/>
        </p:nvGrpSpPr>
        <p:grpSpPr>
          <a:xfrm>
            <a:off x="8259428" y="1121316"/>
            <a:ext cx="3694180" cy="5666331"/>
            <a:chOff x="5954103" y="1022815"/>
            <a:chExt cx="3694180" cy="566633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AF8DD8A-52CE-6CEF-DD57-A80EA0DC5EFD}"/>
                </a:ext>
              </a:extLst>
            </p:cNvPr>
            <p:cNvSpPr/>
            <p:nvPr/>
          </p:nvSpPr>
          <p:spPr>
            <a:xfrm>
              <a:off x="5954103" y="1658296"/>
              <a:ext cx="2272665" cy="40023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85C7437-9322-AA78-EB34-7C2180932525}"/>
                </a:ext>
              </a:extLst>
            </p:cNvPr>
            <p:cNvSpPr/>
            <p:nvPr/>
          </p:nvSpPr>
          <p:spPr>
            <a:xfrm>
              <a:off x="6411266" y="4212239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7EE2212-0E20-B7D2-7CE7-2F231C899856}"/>
                </a:ext>
              </a:extLst>
            </p:cNvPr>
            <p:cNvSpPr/>
            <p:nvPr/>
          </p:nvSpPr>
          <p:spPr>
            <a:xfrm>
              <a:off x="6411267" y="4767410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5AD372E-815C-F17B-9173-BB83384B2DA4}"/>
                </a:ext>
              </a:extLst>
            </p:cNvPr>
            <p:cNvSpPr/>
            <p:nvPr/>
          </p:nvSpPr>
          <p:spPr>
            <a:xfrm>
              <a:off x="6411265" y="3491245"/>
              <a:ext cx="1349037" cy="34477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AB60FA-DAD1-93A2-39FF-6439BABAC00E}"/>
                </a:ext>
              </a:extLst>
            </p:cNvPr>
            <p:cNvSpPr/>
            <p:nvPr/>
          </p:nvSpPr>
          <p:spPr>
            <a:xfrm>
              <a:off x="6411265" y="2958361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AC4ADF8-5B7E-36E5-4413-5DF9FCDC3BE3}"/>
                </a:ext>
              </a:extLst>
            </p:cNvPr>
            <p:cNvSpPr/>
            <p:nvPr/>
          </p:nvSpPr>
          <p:spPr>
            <a:xfrm>
              <a:off x="6411266" y="2337556"/>
              <a:ext cx="1349037" cy="344774"/>
            </a:xfrm>
            <a:prstGeom prst="rect">
              <a:avLst/>
            </a:prstGeom>
            <a:pattFill prst="wdDnDiag">
              <a:fgClr>
                <a:schemeClr val="accent6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D62A8FB-97C5-52A2-5335-2DF2119530AE}"/>
                </a:ext>
              </a:extLst>
            </p:cNvPr>
            <p:cNvSpPr/>
            <p:nvPr/>
          </p:nvSpPr>
          <p:spPr>
            <a:xfrm>
              <a:off x="6411265" y="1804672"/>
              <a:ext cx="1349037" cy="344774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EFD1937-2AD0-36ED-1933-6AC84500B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3721" y="3841021"/>
              <a:ext cx="0" cy="1394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フローチャート: 論理和 12">
              <a:extLst>
                <a:ext uri="{FF2B5EF4-FFF2-40B4-BE49-F238E27FC236}">
                  <a16:creationId xmlns:a16="http://schemas.microsoft.com/office/drawing/2014/main" id="{C620223B-681F-4C70-85BF-E7DB10243E32}"/>
                </a:ext>
              </a:extLst>
            </p:cNvPr>
            <p:cNvSpPr/>
            <p:nvPr/>
          </p:nvSpPr>
          <p:spPr>
            <a:xfrm>
              <a:off x="6925469" y="5742763"/>
              <a:ext cx="320634" cy="320634"/>
            </a:xfrm>
            <a:prstGeom prst="flowChartOr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1AEF258E-3C0E-4336-8D91-386CA0AFBE73}"/>
                </a:ext>
              </a:extLst>
            </p:cNvPr>
            <p:cNvSpPr/>
            <p:nvPr/>
          </p:nvSpPr>
          <p:spPr>
            <a:xfrm>
              <a:off x="8217123" y="5679800"/>
              <a:ext cx="442421" cy="44656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F673DCB2-7347-AF1B-139E-CCBB55E43131}"/>
                </a:ext>
              </a:extLst>
            </p:cNvPr>
            <p:cNvSpPr/>
            <p:nvPr/>
          </p:nvSpPr>
          <p:spPr>
            <a:xfrm>
              <a:off x="8221613" y="5801198"/>
              <a:ext cx="437931" cy="203763"/>
            </a:xfrm>
            <a:custGeom>
              <a:avLst/>
              <a:gdLst>
                <a:gd name="connsiteX0" fmla="*/ 0 w 437931"/>
                <a:gd name="connsiteY0" fmla="*/ 101104 h 203763"/>
                <a:gd name="connsiteX1" fmla="*/ 126124 w 437931"/>
                <a:gd name="connsiteY1" fmla="*/ 3008 h 203763"/>
                <a:gd name="connsiteX2" fmla="*/ 290786 w 437931"/>
                <a:gd name="connsiteY2" fmla="*/ 202704 h 203763"/>
                <a:gd name="connsiteX3" fmla="*/ 437931 w 437931"/>
                <a:gd name="connsiteY3" fmla="*/ 87091 h 203763"/>
                <a:gd name="connsiteX4" fmla="*/ 437931 w 437931"/>
                <a:gd name="connsiteY4" fmla="*/ 87091 h 20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1" h="203763">
                  <a:moveTo>
                    <a:pt x="0" y="101104"/>
                  </a:moveTo>
                  <a:cubicBezTo>
                    <a:pt x="38830" y="43589"/>
                    <a:pt x="77660" y="-13925"/>
                    <a:pt x="126124" y="3008"/>
                  </a:cubicBezTo>
                  <a:cubicBezTo>
                    <a:pt x="174588" y="19941"/>
                    <a:pt x="238818" y="188690"/>
                    <a:pt x="290786" y="202704"/>
                  </a:cubicBezTo>
                  <a:cubicBezTo>
                    <a:pt x="342754" y="216718"/>
                    <a:pt x="437931" y="87091"/>
                    <a:pt x="437931" y="87091"/>
                  </a:cubicBezTo>
                  <a:lnTo>
                    <a:pt x="437931" y="87091"/>
                  </a:lnTo>
                </a:path>
              </a:pathLst>
            </a:cu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51EAE20-1D5B-ACAA-BFCB-C933379249CC}"/>
                </a:ext>
              </a:extLst>
            </p:cNvPr>
            <p:cNvCxnSpPr>
              <a:cxnSpLocks/>
              <a:stCxn id="14" idx="2"/>
              <a:endCxn id="13" idx="6"/>
            </p:cNvCxnSpPr>
            <p:nvPr/>
          </p:nvCxnSpPr>
          <p:spPr>
            <a:xfrm flipH="1">
              <a:off x="7246103" y="5903080"/>
              <a:ext cx="97102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634678B-0EA6-759B-F524-29D21067ABF8}"/>
                </a:ext>
              </a:extLst>
            </p:cNvPr>
            <p:cNvCxnSpPr>
              <a:cxnSpLocks/>
              <a:stCxn id="13" idx="0"/>
              <a:endCxn id="7" idx="2"/>
            </p:cNvCxnSpPr>
            <p:nvPr/>
          </p:nvCxnSpPr>
          <p:spPr>
            <a:xfrm flipV="1">
              <a:off x="7085786" y="5112184"/>
              <a:ext cx="0" cy="63057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カギ線コネクタ 17">
              <a:extLst>
                <a:ext uri="{FF2B5EF4-FFF2-40B4-BE49-F238E27FC236}">
                  <a16:creationId xmlns:a16="http://schemas.microsoft.com/office/drawing/2014/main" id="{C25C8E52-1254-61BF-163A-CE9144066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3651" y="5121587"/>
              <a:ext cx="461813" cy="261270"/>
            </a:xfrm>
            <a:prstGeom prst="bentConnector3">
              <a:avLst>
                <a:gd name="adj1" fmla="val 10034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22F9A6C4-B7C8-F6A4-1931-287F3141BCB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27843" y="5122059"/>
              <a:ext cx="445808" cy="261676"/>
            </a:xfrm>
            <a:prstGeom prst="bentConnector3">
              <a:avLst>
                <a:gd name="adj1" fmla="val 99829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87126CD-6E70-2D98-3EBA-5686E4F35D0F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rot="5400000" flipH="1" flipV="1">
              <a:off x="6841757" y="4624914"/>
              <a:ext cx="1158834" cy="678258"/>
            </a:xfrm>
            <a:prstGeom prst="bentConnector4">
              <a:avLst>
                <a:gd name="adj1" fmla="val 2246"/>
                <a:gd name="adj2" fmla="val 133704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カギ線コネクタ 20">
              <a:extLst>
                <a:ext uri="{FF2B5EF4-FFF2-40B4-BE49-F238E27FC236}">
                  <a16:creationId xmlns:a16="http://schemas.microsoft.com/office/drawing/2014/main" id="{FA0F372E-069D-EF41-4466-0D0B837C46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5400000" flipH="1" flipV="1">
              <a:off x="7077626" y="3868690"/>
              <a:ext cx="351709" cy="335391"/>
            </a:xfrm>
            <a:prstGeom prst="bentConnector3">
              <a:avLst>
                <a:gd name="adj1" fmla="val 44852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04A1BB5-4806-24FF-46FE-DA8129A82512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 flipH="1" flipV="1">
              <a:off x="6935563" y="3285621"/>
              <a:ext cx="979611" cy="669867"/>
            </a:xfrm>
            <a:prstGeom prst="bentConnector4">
              <a:avLst>
                <a:gd name="adj1" fmla="val -2517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DD914E2-0A20-4773-AE1E-492C74E5DF8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H="1" flipV="1">
              <a:off x="7085785" y="4557013"/>
              <a:ext cx="1" cy="21039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8D64F909-4D5F-6F1A-63D2-EE7CA35701C4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7085784" y="3303135"/>
              <a:ext cx="0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14A7BA32-5F6A-DABF-2131-D68664C796CF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V="1">
              <a:off x="7085784" y="2682330"/>
              <a:ext cx="1" cy="2760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EADE35EC-F852-8AF4-86A7-F4FDB258BAE8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H="1" flipV="1">
              <a:off x="7085784" y="2149446"/>
              <a:ext cx="1" cy="18811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カギ線コネクタ 26">
              <a:extLst>
                <a:ext uri="{FF2B5EF4-FFF2-40B4-BE49-F238E27FC236}">
                  <a16:creationId xmlns:a16="http://schemas.microsoft.com/office/drawing/2014/main" id="{0C634402-8EB5-FBD7-7C82-B9053125E5CD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rot="5400000" flipH="1" flipV="1">
              <a:off x="6987757" y="2079736"/>
              <a:ext cx="875222" cy="669868"/>
            </a:xfrm>
            <a:prstGeom prst="bentConnector4">
              <a:avLst>
                <a:gd name="adj1" fmla="val 744"/>
                <a:gd name="adj2" fmla="val 134126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C7EDBA8-4716-1996-1261-EAAF6D5D3322}"/>
                </a:ext>
              </a:extLst>
            </p:cNvPr>
            <p:cNvSpPr/>
            <p:nvPr/>
          </p:nvSpPr>
          <p:spPr>
            <a:xfrm>
              <a:off x="6407526" y="1022815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3304EA58-919F-49C8-3ED2-6CEF342F2E91}"/>
                </a:ext>
              </a:extLst>
            </p:cNvPr>
            <p:cNvSpPr txBox="1"/>
            <p:nvPr/>
          </p:nvSpPr>
          <p:spPr>
            <a:xfrm>
              <a:off x="6613380" y="104693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Linear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70F16AF-2BCB-AF83-6955-F489EF005E04}"/>
                </a:ext>
              </a:extLst>
            </p:cNvPr>
            <p:cNvSpPr/>
            <p:nvPr/>
          </p:nvSpPr>
          <p:spPr>
            <a:xfrm>
              <a:off x="8209986" y="1023606"/>
              <a:ext cx="1349037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DD3D0F8-E99A-3484-BF28-FF017A017652}"/>
                </a:ext>
              </a:extLst>
            </p:cNvPr>
            <p:cNvSpPr txBox="1"/>
            <p:nvPr/>
          </p:nvSpPr>
          <p:spPr>
            <a:xfrm>
              <a:off x="8260709" y="1046938"/>
              <a:ext cx="1228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Softmax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904CA743-32DF-85C2-6159-F27D49F43A69}"/>
                </a:ext>
              </a:extLst>
            </p:cNvPr>
            <p:cNvCxnSpPr>
              <a:cxnSpLocks/>
              <a:stCxn id="11" idx="0"/>
              <a:endCxn id="28" idx="2"/>
            </p:cNvCxnSpPr>
            <p:nvPr/>
          </p:nvCxnSpPr>
          <p:spPr>
            <a:xfrm flipH="1" flipV="1">
              <a:off x="7082045" y="1399191"/>
              <a:ext cx="3739" cy="40548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CBFAD1BA-12A8-6D11-E53E-900A6498BD74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7756563" y="1211003"/>
              <a:ext cx="453423" cy="79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FB8BA1C-BB36-ED42-5DA8-8A1DCB24344E}"/>
                </a:ext>
              </a:extLst>
            </p:cNvPr>
            <p:cNvCxnSpPr>
              <a:cxnSpLocks/>
              <a:stCxn id="30" idx="2"/>
              <a:endCxn id="35" idx="0"/>
            </p:cNvCxnSpPr>
            <p:nvPr/>
          </p:nvCxnSpPr>
          <p:spPr>
            <a:xfrm flipH="1">
              <a:off x="8884503" y="1399982"/>
              <a:ext cx="2" cy="41497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9E51982-AF53-800E-9562-EA2134756C40}"/>
                </a:ext>
              </a:extLst>
            </p:cNvPr>
            <p:cNvSpPr txBox="1"/>
            <p:nvPr/>
          </p:nvSpPr>
          <p:spPr>
            <a:xfrm>
              <a:off x="8360160" y="1814956"/>
              <a:ext cx="10486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Output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9D655AF-6177-B579-F396-4D5C272B1D63}"/>
                </a:ext>
              </a:extLst>
            </p:cNvPr>
            <p:cNvSpPr/>
            <p:nvPr/>
          </p:nvSpPr>
          <p:spPr>
            <a:xfrm>
              <a:off x="6272813" y="6265795"/>
              <a:ext cx="1635241" cy="37637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3A4DD34-A31B-462F-71F9-24BAE186E19B}"/>
                </a:ext>
              </a:extLst>
            </p:cNvPr>
            <p:cNvSpPr txBox="1"/>
            <p:nvPr/>
          </p:nvSpPr>
          <p:spPr>
            <a:xfrm>
              <a:off x="6290000" y="6289036"/>
              <a:ext cx="1584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Embedding</a:t>
              </a:r>
              <a:endParaRPr kumimoji="1" lang="ja-JP" altLang="en-US" sz="20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CCFB0BC5-F581-184E-7F0F-B00F1DD810E1}"/>
                </a:ext>
              </a:extLst>
            </p:cNvPr>
            <p:cNvCxnSpPr>
              <a:cxnSpLocks/>
              <a:stCxn id="36" idx="0"/>
              <a:endCxn id="13" idx="4"/>
            </p:cNvCxnSpPr>
            <p:nvPr/>
          </p:nvCxnSpPr>
          <p:spPr>
            <a:xfrm flipH="1" flipV="1">
              <a:off x="7085786" y="6063397"/>
              <a:ext cx="4648" cy="2023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/>
                <p:nvPr/>
              </p:nvSpPr>
              <p:spPr>
                <a:xfrm>
                  <a:off x="8620438" y="5108705"/>
                  <a:ext cx="102784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ja-JP" sz="4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kumimoji="1" lang="ja-JP" altLang="en-US" sz="4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EDCEF288-9E9C-C22F-A6C7-92FEB1D21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0438" y="5108705"/>
                  <a:ext cx="1027845" cy="769441"/>
                </a:xfrm>
                <a:prstGeom prst="rect">
                  <a:avLst/>
                </a:prstGeom>
                <a:blipFill>
                  <a:blip r:embed="rId2"/>
                  <a:stretch>
                    <a:fillRect r="-243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03FFADAF-AD66-DF87-6588-FF0232CCE81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933404" y="3934520"/>
            <a:ext cx="1457705" cy="1338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円弧 40">
            <a:extLst>
              <a:ext uri="{FF2B5EF4-FFF2-40B4-BE49-F238E27FC236}">
                <a16:creationId xmlns:a16="http://schemas.microsoft.com/office/drawing/2014/main" id="{39A879BF-A0DF-A2CA-3C7D-6F5EF96065C0}"/>
              </a:ext>
            </a:extLst>
          </p:cNvPr>
          <p:cNvSpPr/>
          <p:nvPr/>
        </p:nvSpPr>
        <p:spPr>
          <a:xfrm>
            <a:off x="9004120" y="1626326"/>
            <a:ext cx="2052316" cy="4549491"/>
          </a:xfrm>
          <a:prstGeom prst="arc">
            <a:avLst>
              <a:gd name="adj1" fmla="val 6754719"/>
              <a:gd name="adj2" fmla="val 6459873"/>
            </a:avLst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表 41">
                <a:extLst>
                  <a:ext uri="{FF2B5EF4-FFF2-40B4-BE49-F238E27FC236}">
                    <a16:creationId xmlns:a16="http://schemas.microsoft.com/office/drawing/2014/main" id="{B5FD052F-5B1D-057F-AFAF-DC0D0384C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788966"/>
                  </p:ext>
                </p:extLst>
              </p:nvPr>
            </p:nvGraphicFramePr>
            <p:xfrm>
              <a:off x="251340" y="4192821"/>
              <a:ext cx="7778317" cy="2529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9549">
                      <a:extLst>
                        <a:ext uri="{9D8B030D-6E8A-4147-A177-3AD203B41FA5}">
                          <a16:colId xmlns:a16="http://schemas.microsoft.com/office/drawing/2014/main" val="1879280563"/>
                        </a:ext>
                      </a:extLst>
                    </a:gridCol>
                    <a:gridCol w="1014917">
                      <a:extLst>
                        <a:ext uri="{9D8B030D-6E8A-4147-A177-3AD203B41FA5}">
                          <a16:colId xmlns:a16="http://schemas.microsoft.com/office/drawing/2014/main" val="463066996"/>
                        </a:ext>
                      </a:extLst>
                    </a:gridCol>
                    <a:gridCol w="619775">
                      <a:extLst>
                        <a:ext uri="{9D8B030D-6E8A-4147-A177-3AD203B41FA5}">
                          <a16:colId xmlns:a16="http://schemas.microsoft.com/office/drawing/2014/main" val="1005183963"/>
                        </a:ext>
                      </a:extLst>
                    </a:gridCol>
                    <a:gridCol w="1014917">
                      <a:extLst>
                        <a:ext uri="{9D8B030D-6E8A-4147-A177-3AD203B41FA5}">
                          <a16:colId xmlns:a16="http://schemas.microsoft.com/office/drawing/2014/main" val="1624640428"/>
                        </a:ext>
                      </a:extLst>
                    </a:gridCol>
                    <a:gridCol w="619775">
                      <a:extLst>
                        <a:ext uri="{9D8B030D-6E8A-4147-A177-3AD203B41FA5}">
                          <a16:colId xmlns:a16="http://schemas.microsoft.com/office/drawing/2014/main" val="291275416"/>
                        </a:ext>
                      </a:extLst>
                    </a:gridCol>
                    <a:gridCol w="1014917">
                      <a:extLst>
                        <a:ext uri="{9D8B030D-6E8A-4147-A177-3AD203B41FA5}">
                          <a16:colId xmlns:a16="http://schemas.microsoft.com/office/drawing/2014/main" val="4059646012"/>
                        </a:ext>
                      </a:extLst>
                    </a:gridCol>
                    <a:gridCol w="619775">
                      <a:extLst>
                        <a:ext uri="{9D8B030D-6E8A-4147-A177-3AD203B41FA5}">
                          <a16:colId xmlns:a16="http://schemas.microsoft.com/office/drawing/2014/main" val="2932094876"/>
                        </a:ext>
                      </a:extLst>
                    </a:gridCol>
                    <a:gridCol w="1014917">
                      <a:extLst>
                        <a:ext uri="{9D8B030D-6E8A-4147-A177-3AD203B41FA5}">
                          <a16:colId xmlns:a16="http://schemas.microsoft.com/office/drawing/2014/main" val="176474965"/>
                        </a:ext>
                      </a:extLst>
                    </a:gridCol>
                    <a:gridCol w="619775">
                      <a:extLst>
                        <a:ext uri="{9D8B030D-6E8A-4147-A177-3AD203B41FA5}">
                          <a16:colId xmlns:a16="http://schemas.microsoft.com/office/drawing/2014/main" val="2368873932"/>
                        </a:ext>
                      </a:extLst>
                    </a:gridCol>
                  </a:tblGrid>
                  <a:tr h="451509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>
                              <a:solidFill>
                                <a:schemeClr val="tx1"/>
                              </a:solidFill>
                            </a:rPr>
                            <a:t>これ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>
                              <a:solidFill>
                                <a:schemeClr val="tx1"/>
                              </a:solidFill>
                            </a:rPr>
                            <a:t>です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>
                              <a:solidFill>
                                <a:schemeClr val="tx1"/>
                              </a:solidFill>
                            </a:rPr>
                            <a:t>は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>
                              <a:solidFill>
                                <a:schemeClr val="tx1"/>
                              </a:solidFill>
                            </a:rPr>
                            <a:t>ペン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213957"/>
                      </a:ext>
                    </a:extLst>
                  </a:tr>
                  <a:tr h="451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kumimoji="1" lang="ja-JP" altLang="en-US" sz="2000">
                              <a:solidFill>
                                <a:schemeClr val="tx1"/>
                              </a:solidFill>
                            </a:rPr>
                            <a:t>単語目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rgbClr val="FF0000"/>
                              </a:solidFill>
                            </a:rPr>
                            <a:t>0.8</a:t>
                          </a:r>
                          <a:endParaRPr kumimoji="1" lang="ja-JP" altLang="en-US" sz="28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0.02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3609267"/>
                      </a:ext>
                    </a:extLst>
                  </a:tr>
                  <a:tr h="451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kumimoji="1" lang="ja-JP" altLang="en-US" sz="2000">
                              <a:solidFill>
                                <a:schemeClr val="tx1"/>
                              </a:solidFill>
                            </a:rPr>
                            <a:t>単語目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0.01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rgbClr val="FF0000"/>
                              </a:solidFill>
                            </a:rPr>
                            <a:t>0.7</a:t>
                          </a:r>
                          <a:endParaRPr kumimoji="1" lang="ja-JP" altLang="en-US" sz="28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0.01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4528010"/>
                      </a:ext>
                    </a:extLst>
                  </a:tr>
                  <a:tr h="451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kumimoji="1" lang="ja-JP" altLang="en-US" sz="2000">
                              <a:solidFill>
                                <a:schemeClr val="tx1"/>
                              </a:solidFill>
                            </a:rPr>
                            <a:t>単語目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0.04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0.02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0.01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rgbClr val="FF0000"/>
                              </a:solidFill>
                            </a:rPr>
                            <a:t>0.9</a:t>
                          </a:r>
                          <a:endParaRPr kumimoji="1" lang="ja-JP" altLang="en-US" sz="28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1469313"/>
                      </a:ext>
                    </a:extLst>
                  </a:tr>
                  <a:tr h="451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r>
                            <a:rPr kumimoji="1" lang="ja-JP" altLang="en-US" sz="2000">
                              <a:solidFill>
                                <a:schemeClr val="tx1"/>
                              </a:solidFill>
                            </a:rPr>
                            <a:t>単語目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rgbClr val="FF0000"/>
                              </a:solidFill>
                            </a:rPr>
                            <a:t>0.75</a:t>
                          </a:r>
                          <a:endParaRPr kumimoji="1" lang="ja-JP" altLang="en-US" sz="28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67755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表 41">
                <a:extLst>
                  <a:ext uri="{FF2B5EF4-FFF2-40B4-BE49-F238E27FC236}">
                    <a16:creationId xmlns:a16="http://schemas.microsoft.com/office/drawing/2014/main" id="{B5FD052F-5B1D-057F-AFAF-DC0D0384C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788966"/>
                  </p:ext>
                </p:extLst>
              </p:nvPr>
            </p:nvGraphicFramePr>
            <p:xfrm>
              <a:off x="251340" y="4192821"/>
              <a:ext cx="7778317" cy="2529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9549">
                      <a:extLst>
                        <a:ext uri="{9D8B030D-6E8A-4147-A177-3AD203B41FA5}">
                          <a16:colId xmlns:a16="http://schemas.microsoft.com/office/drawing/2014/main" val="1879280563"/>
                        </a:ext>
                      </a:extLst>
                    </a:gridCol>
                    <a:gridCol w="1014917">
                      <a:extLst>
                        <a:ext uri="{9D8B030D-6E8A-4147-A177-3AD203B41FA5}">
                          <a16:colId xmlns:a16="http://schemas.microsoft.com/office/drawing/2014/main" val="463066996"/>
                        </a:ext>
                      </a:extLst>
                    </a:gridCol>
                    <a:gridCol w="619775">
                      <a:extLst>
                        <a:ext uri="{9D8B030D-6E8A-4147-A177-3AD203B41FA5}">
                          <a16:colId xmlns:a16="http://schemas.microsoft.com/office/drawing/2014/main" val="1005183963"/>
                        </a:ext>
                      </a:extLst>
                    </a:gridCol>
                    <a:gridCol w="1014917">
                      <a:extLst>
                        <a:ext uri="{9D8B030D-6E8A-4147-A177-3AD203B41FA5}">
                          <a16:colId xmlns:a16="http://schemas.microsoft.com/office/drawing/2014/main" val="1624640428"/>
                        </a:ext>
                      </a:extLst>
                    </a:gridCol>
                    <a:gridCol w="619775">
                      <a:extLst>
                        <a:ext uri="{9D8B030D-6E8A-4147-A177-3AD203B41FA5}">
                          <a16:colId xmlns:a16="http://schemas.microsoft.com/office/drawing/2014/main" val="291275416"/>
                        </a:ext>
                      </a:extLst>
                    </a:gridCol>
                    <a:gridCol w="1014917">
                      <a:extLst>
                        <a:ext uri="{9D8B030D-6E8A-4147-A177-3AD203B41FA5}">
                          <a16:colId xmlns:a16="http://schemas.microsoft.com/office/drawing/2014/main" val="4059646012"/>
                        </a:ext>
                      </a:extLst>
                    </a:gridCol>
                    <a:gridCol w="619775">
                      <a:extLst>
                        <a:ext uri="{9D8B030D-6E8A-4147-A177-3AD203B41FA5}">
                          <a16:colId xmlns:a16="http://schemas.microsoft.com/office/drawing/2014/main" val="2932094876"/>
                        </a:ext>
                      </a:extLst>
                    </a:gridCol>
                    <a:gridCol w="1014917">
                      <a:extLst>
                        <a:ext uri="{9D8B030D-6E8A-4147-A177-3AD203B41FA5}">
                          <a16:colId xmlns:a16="http://schemas.microsoft.com/office/drawing/2014/main" val="176474965"/>
                        </a:ext>
                      </a:extLst>
                    </a:gridCol>
                    <a:gridCol w="619775">
                      <a:extLst>
                        <a:ext uri="{9D8B030D-6E8A-4147-A177-3AD203B41FA5}">
                          <a16:colId xmlns:a16="http://schemas.microsoft.com/office/drawing/2014/main" val="236887393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>
                              <a:solidFill>
                                <a:schemeClr val="tx1"/>
                              </a:solidFill>
                            </a:rPr>
                            <a:t>これ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3265" t="-8333" r="-791837" b="-4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>
                              <a:solidFill>
                                <a:schemeClr val="tx1"/>
                              </a:solidFill>
                            </a:rPr>
                            <a:t>です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6531" t="-8333" r="-528571" b="-4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>
                              <a:solidFill>
                                <a:schemeClr val="tx1"/>
                              </a:solidFill>
                            </a:rPr>
                            <a:t>は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9796" t="-8333" r="-265306" b="-4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>
                              <a:solidFill>
                                <a:schemeClr val="tx1"/>
                              </a:solidFill>
                            </a:rPr>
                            <a:t>ペン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53061" t="-8333" r="-2041" b="-4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821395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kumimoji="1" lang="ja-JP" altLang="en-US" sz="2000">
                              <a:solidFill>
                                <a:schemeClr val="tx1"/>
                              </a:solidFill>
                            </a:rPr>
                            <a:t>単語目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rgbClr val="FF0000"/>
                              </a:solidFill>
                            </a:rPr>
                            <a:t>0.8</a:t>
                          </a:r>
                          <a:endParaRPr kumimoji="1" lang="ja-JP" altLang="en-US" sz="28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63265" t="-95122" r="-791837" b="-3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626531" t="-95122" r="-528571" b="-3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89796" t="-95122" r="-265306" b="-3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0.02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153061" t="-95122" r="-2041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60926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kumimoji="1" lang="ja-JP" altLang="en-US" sz="2000">
                              <a:solidFill>
                                <a:schemeClr val="tx1"/>
                              </a:solidFill>
                            </a:rPr>
                            <a:t>単語目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0.01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3265" t="-195122" r="-791837" b="-2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6531" t="-195122" r="-528571" b="-2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rgbClr val="FF0000"/>
                              </a:solidFill>
                            </a:rPr>
                            <a:t>0.7</a:t>
                          </a:r>
                          <a:endParaRPr kumimoji="1" lang="ja-JP" altLang="en-US" sz="28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9796" t="-195122" r="-265306" b="-2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0.01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3061" t="-195122" r="-2041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452801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kumimoji="1" lang="ja-JP" altLang="en-US" sz="2000">
                              <a:solidFill>
                                <a:schemeClr val="tx1"/>
                              </a:solidFill>
                            </a:rPr>
                            <a:t>単語目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0.04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3265" t="-295122" r="-791837" b="-1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0.02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6531" t="-295122" r="-528571" b="-1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0.01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9796" t="-295122" r="-265306" b="-1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rgbClr val="FF0000"/>
                              </a:solidFill>
                            </a:rPr>
                            <a:t>0.9</a:t>
                          </a:r>
                          <a:endParaRPr kumimoji="1" lang="ja-JP" altLang="en-US" sz="28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3061" t="-295122" r="-2041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14693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r>
                            <a:rPr kumimoji="1" lang="ja-JP" altLang="en-US" sz="2000">
                              <a:solidFill>
                                <a:schemeClr val="tx1"/>
                              </a:solidFill>
                            </a:rPr>
                            <a:t>単語目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3265" t="-395122" r="-791837" b="-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rgbClr val="FF0000"/>
                              </a:solidFill>
                            </a:rPr>
                            <a:t>0.75</a:t>
                          </a:r>
                          <a:endParaRPr kumimoji="1" lang="ja-JP" altLang="en-US" sz="28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6531" t="-395122" r="-528571" b="-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9796" t="-395122" r="-265306" b="-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3061" t="-395122" r="-2041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77559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2E2DD25-619C-D0D1-0740-35BCA45C03CD}"/>
              </a:ext>
            </a:extLst>
          </p:cNvPr>
          <p:cNvSpPr txBox="1"/>
          <p:nvPr/>
        </p:nvSpPr>
        <p:spPr>
          <a:xfrm>
            <a:off x="323434" y="3706021"/>
            <a:ext cx="6114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400">
                <a:latin typeface="Cambria Math" panose="02040503050406030204" pitchFamily="18" charset="0"/>
              </a:rPr>
              <a:t>元の文：</a:t>
            </a:r>
            <a:r>
              <a:rPr kumimoji="1" lang="en-US" altLang="ja-JP" sz="2400" b="0" dirty="0">
                <a:latin typeface="Cambria Math" panose="02040503050406030204" pitchFamily="18" charset="0"/>
              </a:rPr>
              <a:t>This  is  a  pen</a:t>
            </a:r>
            <a:endParaRPr kumimoji="1" lang="ja-JP" altLang="en-US" sz="2400" b="0">
              <a:latin typeface="Cambria Math" panose="02040503050406030204" pitchFamily="18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D27DA53-5124-B29B-DC3A-69F53E6173E3}"/>
              </a:ext>
            </a:extLst>
          </p:cNvPr>
          <p:cNvSpPr txBox="1"/>
          <p:nvPr/>
        </p:nvSpPr>
        <p:spPr>
          <a:xfrm>
            <a:off x="6904322" y="3706021"/>
            <a:ext cx="1355105" cy="3623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36000" tIns="54000" rIns="36000" bIns="0" rtlCol="0" anchor="ctr">
            <a:spAutoFit/>
          </a:bodyPr>
          <a:lstStyle/>
          <a:p>
            <a:pPr algn="ctr"/>
            <a:r>
              <a:rPr kumimoji="1" lang="ja-JP" altLang="en-US" sz="2000" b="0">
                <a:latin typeface="+mn-ea"/>
              </a:rPr>
              <a:t>エンコーダ</a:t>
            </a:r>
            <a:endParaRPr kumimoji="1" lang="ja-JP" altLang="en-US" sz="2000" b="0" dirty="0" err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6369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C8330-16AF-F95E-95A7-DC4DF41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全体像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E7D896-C281-E3BE-8629-7248A931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33AAC9-84EB-3F52-F9F7-A48047B798AC}"/>
              </a:ext>
            </a:extLst>
          </p:cNvPr>
          <p:cNvSpPr/>
          <p:nvPr/>
        </p:nvSpPr>
        <p:spPr>
          <a:xfrm>
            <a:off x="812810" y="2852839"/>
            <a:ext cx="2272665" cy="29783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3C782B-957B-C4ED-13F8-3AB6518A9632}"/>
              </a:ext>
            </a:extLst>
          </p:cNvPr>
          <p:cNvSpPr/>
          <p:nvPr/>
        </p:nvSpPr>
        <p:spPr>
          <a:xfrm>
            <a:off x="1274622" y="4382748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BF8A69-2702-8197-6C97-8D38AA1C15DA}"/>
              </a:ext>
            </a:extLst>
          </p:cNvPr>
          <p:cNvSpPr/>
          <p:nvPr/>
        </p:nvSpPr>
        <p:spPr>
          <a:xfrm>
            <a:off x="1274623" y="4937919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2454B4-A626-C9A6-E138-D5C008307A21}"/>
              </a:ext>
            </a:extLst>
          </p:cNvPr>
          <p:cNvSpPr/>
          <p:nvPr/>
        </p:nvSpPr>
        <p:spPr>
          <a:xfrm>
            <a:off x="3832980" y="1828805"/>
            <a:ext cx="2272665" cy="40023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C16D47-883D-0377-5376-CD15792C95CC}"/>
              </a:ext>
            </a:extLst>
          </p:cNvPr>
          <p:cNvSpPr/>
          <p:nvPr/>
        </p:nvSpPr>
        <p:spPr>
          <a:xfrm>
            <a:off x="1274622" y="3664288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6C3EE6-4E4B-BBD1-B531-31A0A1F06F97}"/>
              </a:ext>
            </a:extLst>
          </p:cNvPr>
          <p:cNvSpPr/>
          <p:nvPr/>
        </p:nvSpPr>
        <p:spPr>
          <a:xfrm>
            <a:off x="1274622" y="313267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C75190-1890-67B9-316F-C3CBAA298B1E}"/>
              </a:ext>
            </a:extLst>
          </p:cNvPr>
          <p:cNvSpPr/>
          <p:nvPr/>
        </p:nvSpPr>
        <p:spPr>
          <a:xfrm>
            <a:off x="4290143" y="4382748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39A8A9-8FA1-148A-2EA9-A0B2E6186D7F}"/>
              </a:ext>
            </a:extLst>
          </p:cNvPr>
          <p:cNvSpPr/>
          <p:nvPr/>
        </p:nvSpPr>
        <p:spPr>
          <a:xfrm>
            <a:off x="4290144" y="4937919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B69954-29C7-E732-D586-400C826BEC76}"/>
              </a:ext>
            </a:extLst>
          </p:cNvPr>
          <p:cNvSpPr/>
          <p:nvPr/>
        </p:nvSpPr>
        <p:spPr>
          <a:xfrm>
            <a:off x="4290142" y="3661754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C8A6C94-53CA-A66A-079D-CAEDC13495DD}"/>
              </a:ext>
            </a:extLst>
          </p:cNvPr>
          <p:cNvSpPr/>
          <p:nvPr/>
        </p:nvSpPr>
        <p:spPr>
          <a:xfrm>
            <a:off x="4290142" y="3128870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779FA6-A696-C85F-E286-AB271876611F}"/>
              </a:ext>
            </a:extLst>
          </p:cNvPr>
          <p:cNvSpPr/>
          <p:nvPr/>
        </p:nvSpPr>
        <p:spPr>
          <a:xfrm>
            <a:off x="4290143" y="2508065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A581F0-7F10-03A3-A755-15E56DEB9ECB}"/>
              </a:ext>
            </a:extLst>
          </p:cNvPr>
          <p:cNvSpPr/>
          <p:nvPr/>
        </p:nvSpPr>
        <p:spPr>
          <a:xfrm>
            <a:off x="4290142" y="197518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ED69C6B-9848-F951-FECD-260BD29CF302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H="1" flipV="1">
            <a:off x="1949141" y="4727522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19B44C-F524-2998-71DC-C8C1D293E27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949141" y="3477445"/>
            <a:ext cx="0" cy="1868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F5EAF-F6C0-29EB-41B5-2848A49ED4F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1949141" y="4009062"/>
            <a:ext cx="0" cy="373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EE6D3E5C-C6B4-8FE7-3569-19BB02F49D6C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rot="16200000" flipH="1">
            <a:off x="3019972" y="2061839"/>
            <a:ext cx="873857" cy="3015520"/>
          </a:xfrm>
          <a:prstGeom prst="bentConnector5">
            <a:avLst>
              <a:gd name="adj1" fmla="val -53232"/>
              <a:gd name="adj2" fmla="val 50000"/>
              <a:gd name="adj3" fmla="val 11798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EF499F5D-5AF6-D1AD-C9A1-131E0830E9DF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1152462" y="3427219"/>
            <a:ext cx="918841" cy="674519"/>
          </a:xfrm>
          <a:prstGeom prst="bentConnector4">
            <a:avLst>
              <a:gd name="adj1" fmla="val -644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論理和 43">
            <a:extLst>
              <a:ext uri="{FF2B5EF4-FFF2-40B4-BE49-F238E27FC236}">
                <a16:creationId xmlns:a16="http://schemas.microsoft.com/office/drawing/2014/main" id="{E4E6A752-CD47-FA7A-364E-D70D215AC529}"/>
              </a:ext>
            </a:extLst>
          </p:cNvPr>
          <p:cNvSpPr/>
          <p:nvPr/>
        </p:nvSpPr>
        <p:spPr>
          <a:xfrm>
            <a:off x="1788823" y="5915226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576B16F5-D427-8F03-4036-803DCB10290E}"/>
              </a:ext>
            </a:extLst>
          </p:cNvPr>
          <p:cNvSpPr/>
          <p:nvPr/>
        </p:nvSpPr>
        <p:spPr>
          <a:xfrm>
            <a:off x="370386" y="5852263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327D9A39-D51E-29CF-76BA-7A552FC1722F}"/>
              </a:ext>
            </a:extLst>
          </p:cNvPr>
          <p:cNvSpPr/>
          <p:nvPr/>
        </p:nvSpPr>
        <p:spPr>
          <a:xfrm>
            <a:off x="374876" y="5973661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242F56D-1455-968E-10F4-25F2C754EE8E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812807" y="6075543"/>
            <a:ext cx="97601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25AF4A7-6069-39C4-839C-DE50D9164B41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flipV="1">
            <a:off x="1949140" y="5282693"/>
            <a:ext cx="2" cy="632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25EA5A41-57CF-F4C1-D971-FDFD22131D8A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1028981" y="4800777"/>
            <a:ext cx="1165801" cy="674518"/>
          </a:xfrm>
          <a:prstGeom prst="bentConnector4">
            <a:avLst>
              <a:gd name="adj1" fmla="val 2200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カギ線コネクタ 69">
            <a:extLst>
              <a:ext uri="{FF2B5EF4-FFF2-40B4-BE49-F238E27FC236}">
                <a16:creationId xmlns:a16="http://schemas.microsoft.com/office/drawing/2014/main" id="{B0E9D042-1EC1-EA42-E640-73A90D68CE0F}"/>
              </a:ext>
            </a:extLst>
          </p:cNvPr>
          <p:cNvCxnSpPr>
            <a:cxnSpLocks/>
          </p:cNvCxnSpPr>
          <p:nvPr/>
        </p:nvCxnSpPr>
        <p:spPr>
          <a:xfrm rot="10800000">
            <a:off x="1503336" y="5308633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79F37831-6FA3-D276-CF1C-09AE959B088B}"/>
              </a:ext>
            </a:extLst>
          </p:cNvPr>
          <p:cNvCxnSpPr>
            <a:cxnSpLocks/>
          </p:cNvCxnSpPr>
          <p:nvPr/>
        </p:nvCxnSpPr>
        <p:spPr>
          <a:xfrm flipV="1">
            <a:off x="1949140" y="5308633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B3BA89A-539D-50F6-8D74-43935D923F1D}"/>
              </a:ext>
            </a:extLst>
          </p:cNvPr>
          <p:cNvCxnSpPr>
            <a:cxnSpLocks/>
          </p:cNvCxnSpPr>
          <p:nvPr/>
        </p:nvCxnSpPr>
        <p:spPr>
          <a:xfrm flipV="1">
            <a:off x="4622598" y="4011530"/>
            <a:ext cx="0" cy="1394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論理和 87">
            <a:extLst>
              <a:ext uri="{FF2B5EF4-FFF2-40B4-BE49-F238E27FC236}">
                <a16:creationId xmlns:a16="http://schemas.microsoft.com/office/drawing/2014/main" id="{25F79365-D10F-89CC-00E2-8C4295EBD289}"/>
              </a:ext>
            </a:extLst>
          </p:cNvPr>
          <p:cNvSpPr/>
          <p:nvPr/>
        </p:nvSpPr>
        <p:spPr>
          <a:xfrm>
            <a:off x="4804346" y="5913272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86A389D-F632-35E7-11DF-DE9CA406A1D3}"/>
              </a:ext>
            </a:extLst>
          </p:cNvPr>
          <p:cNvSpPr/>
          <p:nvPr/>
        </p:nvSpPr>
        <p:spPr>
          <a:xfrm>
            <a:off x="6096000" y="5850309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B464F58B-8743-2F58-5574-0374771C0D36}"/>
              </a:ext>
            </a:extLst>
          </p:cNvPr>
          <p:cNvSpPr/>
          <p:nvPr/>
        </p:nvSpPr>
        <p:spPr>
          <a:xfrm>
            <a:off x="6100490" y="5971707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63A6C159-83BD-C2B3-B4E4-EEA905270041}"/>
              </a:ext>
            </a:extLst>
          </p:cNvPr>
          <p:cNvCxnSpPr>
            <a:cxnSpLocks/>
            <a:stCxn id="89" idx="2"/>
            <a:endCxn id="88" idx="6"/>
          </p:cNvCxnSpPr>
          <p:nvPr/>
        </p:nvCxnSpPr>
        <p:spPr>
          <a:xfrm flipH="1">
            <a:off x="5124980" y="6073589"/>
            <a:ext cx="9710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564D5A1-5FF5-22E1-AE6B-B2016AE6ADC2}"/>
              </a:ext>
            </a:extLst>
          </p:cNvPr>
          <p:cNvCxnSpPr>
            <a:cxnSpLocks/>
            <a:stCxn id="88" idx="0"/>
            <a:endCxn id="15" idx="2"/>
          </p:cNvCxnSpPr>
          <p:nvPr/>
        </p:nvCxnSpPr>
        <p:spPr>
          <a:xfrm flipV="1">
            <a:off x="4964663" y="5282693"/>
            <a:ext cx="0" cy="6305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D5E66F64-69C1-3C4A-98C1-E2102D2A2CF2}"/>
              </a:ext>
            </a:extLst>
          </p:cNvPr>
          <p:cNvCxnSpPr>
            <a:cxnSpLocks/>
          </p:cNvCxnSpPr>
          <p:nvPr/>
        </p:nvCxnSpPr>
        <p:spPr>
          <a:xfrm flipV="1">
            <a:off x="4952528" y="5292096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>
            <a:extLst>
              <a:ext uri="{FF2B5EF4-FFF2-40B4-BE49-F238E27FC236}">
                <a16:creationId xmlns:a16="http://schemas.microsoft.com/office/drawing/2014/main" id="{FA767CBB-ADB7-34B1-2D5A-E66F576E051E}"/>
              </a:ext>
            </a:extLst>
          </p:cNvPr>
          <p:cNvCxnSpPr>
            <a:cxnSpLocks/>
          </p:cNvCxnSpPr>
          <p:nvPr/>
        </p:nvCxnSpPr>
        <p:spPr>
          <a:xfrm rot="10800000">
            <a:off x="4506720" y="5292568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>
            <a:extLst>
              <a:ext uri="{FF2B5EF4-FFF2-40B4-BE49-F238E27FC236}">
                <a16:creationId xmlns:a16="http://schemas.microsoft.com/office/drawing/2014/main" id="{DE9A6018-8CDD-1415-9035-3ED04674273A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4720634" y="4795423"/>
            <a:ext cx="1158834" cy="678258"/>
          </a:xfrm>
          <a:prstGeom prst="bentConnector4">
            <a:avLst>
              <a:gd name="adj1" fmla="val -4169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カギ線コネクタ 106">
            <a:extLst>
              <a:ext uri="{FF2B5EF4-FFF2-40B4-BE49-F238E27FC236}">
                <a16:creationId xmlns:a16="http://schemas.microsoft.com/office/drawing/2014/main" id="{A9DF46E8-342E-65D2-90A7-A74FA9CA77C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956503" y="4039199"/>
            <a:ext cx="351709" cy="335391"/>
          </a:xfrm>
          <a:prstGeom prst="bentConnector3">
            <a:avLst>
              <a:gd name="adj1" fmla="val 44852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カギ線コネクタ 118">
            <a:extLst>
              <a:ext uri="{FF2B5EF4-FFF2-40B4-BE49-F238E27FC236}">
                <a16:creationId xmlns:a16="http://schemas.microsoft.com/office/drawing/2014/main" id="{CD576ADC-6E6A-E6C6-156E-6EFD081416CD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4814440" y="3456130"/>
            <a:ext cx="979611" cy="669867"/>
          </a:xfrm>
          <a:prstGeom prst="bentConnector4">
            <a:avLst>
              <a:gd name="adj1" fmla="val -2517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4CDED3A0-ED81-A19C-EFCD-15C7C8E54801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4964662" y="4727522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78255431-A899-4871-060E-5E838419A173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4964661" y="3473644"/>
            <a:ext cx="0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1A1AC18-D284-1462-D8AB-D28B8DCB6CF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4964661" y="2852839"/>
            <a:ext cx="1" cy="276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F7C8101B-6F5B-2D6A-A3E9-F3A42BE71679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4964661" y="2319955"/>
            <a:ext cx="1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3A2AF2F8-665C-CCAB-E415-FD2F4588970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4866634" y="2250245"/>
            <a:ext cx="875222" cy="669868"/>
          </a:xfrm>
          <a:prstGeom prst="bentConnector4">
            <a:avLst>
              <a:gd name="adj1" fmla="val 744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E78BE501-6F2E-32CC-9EBF-CD3680B26FE5}"/>
              </a:ext>
            </a:extLst>
          </p:cNvPr>
          <p:cNvSpPr/>
          <p:nvPr/>
        </p:nvSpPr>
        <p:spPr>
          <a:xfrm>
            <a:off x="4286403" y="1193324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7C144DF6-9B7A-CAE2-4C67-241447EE388C}"/>
              </a:ext>
            </a:extLst>
          </p:cNvPr>
          <p:cNvSpPr txBox="1"/>
          <p:nvPr/>
        </p:nvSpPr>
        <p:spPr>
          <a:xfrm>
            <a:off x="4492257" y="119918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CF4098F-B31B-FF2A-527D-3A0C0363224F}"/>
              </a:ext>
            </a:extLst>
          </p:cNvPr>
          <p:cNvSpPr/>
          <p:nvPr/>
        </p:nvSpPr>
        <p:spPr>
          <a:xfrm>
            <a:off x="6088863" y="1194115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4D89E6F-C994-961F-5E38-E10BE372FD15}"/>
              </a:ext>
            </a:extLst>
          </p:cNvPr>
          <p:cNvSpPr txBox="1"/>
          <p:nvPr/>
        </p:nvSpPr>
        <p:spPr>
          <a:xfrm>
            <a:off x="6149239" y="1199180"/>
            <a:ext cx="122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Softmax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FCE3965F-88D8-2679-5208-9DE95D98019A}"/>
              </a:ext>
            </a:extLst>
          </p:cNvPr>
          <p:cNvCxnSpPr>
            <a:cxnSpLocks/>
            <a:stCxn id="19" idx="0"/>
            <a:endCxn id="140" idx="2"/>
          </p:cNvCxnSpPr>
          <p:nvPr/>
        </p:nvCxnSpPr>
        <p:spPr>
          <a:xfrm flipH="1" flipV="1">
            <a:off x="4960922" y="1569700"/>
            <a:ext cx="3739" cy="405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DC783565-734B-5571-D1BF-0CB85EA3B591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>
            <a:off x="5635440" y="1381512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5656AC2-8885-E33E-8823-42C9864916D2}"/>
              </a:ext>
            </a:extLst>
          </p:cNvPr>
          <p:cNvCxnSpPr>
            <a:cxnSpLocks/>
          </p:cNvCxnSpPr>
          <p:nvPr/>
        </p:nvCxnSpPr>
        <p:spPr>
          <a:xfrm>
            <a:off x="7437900" y="1389458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DB05DED8-8932-C425-A3C5-E8A72FE127BB}"/>
              </a:ext>
            </a:extLst>
          </p:cNvPr>
          <p:cNvSpPr txBox="1"/>
          <p:nvPr/>
        </p:nvSpPr>
        <p:spPr>
          <a:xfrm>
            <a:off x="7891323" y="1194092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B0AEDFA-FF7B-1B6D-1017-DD30C18F4910}"/>
              </a:ext>
            </a:extLst>
          </p:cNvPr>
          <p:cNvSpPr/>
          <p:nvPr/>
        </p:nvSpPr>
        <p:spPr>
          <a:xfrm>
            <a:off x="1127982" y="6437977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DFA1CFFF-38F1-13EE-57EA-7E7F2435CF6E}"/>
              </a:ext>
            </a:extLst>
          </p:cNvPr>
          <p:cNvSpPr txBox="1"/>
          <p:nvPr/>
        </p:nvSpPr>
        <p:spPr>
          <a:xfrm>
            <a:off x="1153558" y="6459140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98BD3691-95C2-E15C-7705-48A96535DB1A}"/>
              </a:ext>
            </a:extLst>
          </p:cNvPr>
          <p:cNvSpPr/>
          <p:nvPr/>
        </p:nvSpPr>
        <p:spPr>
          <a:xfrm>
            <a:off x="4151690" y="6436304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D29D3112-6DA9-AC75-AC74-C8B9FB3CA474}"/>
              </a:ext>
            </a:extLst>
          </p:cNvPr>
          <p:cNvSpPr txBox="1"/>
          <p:nvPr/>
        </p:nvSpPr>
        <p:spPr>
          <a:xfrm>
            <a:off x="4177266" y="6457467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C2BEF4B9-F324-0455-FA8D-BB23A56941F7}"/>
              </a:ext>
            </a:extLst>
          </p:cNvPr>
          <p:cNvCxnSpPr>
            <a:cxnSpLocks/>
            <a:stCxn id="158" idx="0"/>
            <a:endCxn id="44" idx="4"/>
          </p:cNvCxnSpPr>
          <p:nvPr/>
        </p:nvCxnSpPr>
        <p:spPr>
          <a:xfrm flipV="1">
            <a:off x="1945602" y="6235860"/>
            <a:ext cx="3538" cy="2232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A6DC8695-04B0-5AC4-465C-F6301C28A788}"/>
              </a:ext>
            </a:extLst>
          </p:cNvPr>
          <p:cNvCxnSpPr>
            <a:cxnSpLocks/>
            <a:stCxn id="159" idx="0"/>
            <a:endCxn id="88" idx="4"/>
          </p:cNvCxnSpPr>
          <p:nvPr/>
        </p:nvCxnSpPr>
        <p:spPr>
          <a:xfrm flipH="1" flipV="1">
            <a:off x="4964663" y="6233906"/>
            <a:ext cx="4648" cy="2023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/>
              <p:nvPr/>
            </p:nvSpPr>
            <p:spPr>
              <a:xfrm>
                <a:off x="146252" y="4937918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2" y="4937918"/>
                <a:ext cx="6623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/>
              <p:nvPr/>
            </p:nvSpPr>
            <p:spPr>
              <a:xfrm>
                <a:off x="6021042" y="5427987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042" y="5427987"/>
                <a:ext cx="662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065096-FD78-55D4-5EB2-743C688199BC}"/>
              </a:ext>
            </a:extLst>
          </p:cNvPr>
          <p:cNvSpPr/>
          <p:nvPr/>
        </p:nvSpPr>
        <p:spPr>
          <a:xfrm>
            <a:off x="6856044" y="2554631"/>
            <a:ext cx="614476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DBB7E5-5F90-4A60-2156-8C5D44221CA5}"/>
              </a:ext>
            </a:extLst>
          </p:cNvPr>
          <p:cNvSpPr/>
          <p:nvPr/>
        </p:nvSpPr>
        <p:spPr>
          <a:xfrm>
            <a:off x="6848499" y="3195720"/>
            <a:ext cx="614476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72B640-F631-82B3-6C79-ED7266D149CB}"/>
              </a:ext>
            </a:extLst>
          </p:cNvPr>
          <p:cNvSpPr/>
          <p:nvPr/>
        </p:nvSpPr>
        <p:spPr>
          <a:xfrm>
            <a:off x="6853150" y="1921499"/>
            <a:ext cx="609825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7B0B2DE-1D10-6F03-154C-A12FF7774CAE}"/>
              </a:ext>
            </a:extLst>
          </p:cNvPr>
          <p:cNvSpPr txBox="1"/>
          <p:nvPr/>
        </p:nvSpPr>
        <p:spPr>
          <a:xfrm>
            <a:off x="7783296" y="1828805"/>
            <a:ext cx="3769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+mn-ea"/>
              </a:rPr>
              <a:t>Multi Head Attention</a:t>
            </a:r>
            <a:endParaRPr kumimoji="1" lang="ja-JP" altLang="en-US" sz="2800" b="0">
              <a:latin typeface="+mn-ea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D46824E-B1FE-73B9-3819-C36A9DC3B078}"/>
              </a:ext>
            </a:extLst>
          </p:cNvPr>
          <p:cNvSpPr txBox="1"/>
          <p:nvPr/>
        </p:nvSpPr>
        <p:spPr>
          <a:xfrm>
            <a:off x="7783296" y="2452166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+mn-ea"/>
              </a:rPr>
              <a:t>Add &amp; Norm</a:t>
            </a:r>
            <a:endParaRPr kumimoji="1" lang="ja-JP" altLang="en-US" sz="2800" b="0">
              <a:latin typeface="+mn-ea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00E84C4-C2FD-48DE-E35C-0FE7EA45F535}"/>
              </a:ext>
            </a:extLst>
          </p:cNvPr>
          <p:cNvSpPr txBox="1"/>
          <p:nvPr/>
        </p:nvSpPr>
        <p:spPr>
          <a:xfrm>
            <a:off x="7783295" y="3106497"/>
            <a:ext cx="4162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+mn-ea"/>
              </a:rPr>
              <a:t>Feed Forward Network</a:t>
            </a:r>
            <a:endParaRPr kumimoji="1" lang="ja-JP" altLang="en-US" sz="2800" b="0">
              <a:latin typeface="+mn-ea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870E19E-1259-824C-3D7B-73804092BF9B}"/>
              </a:ext>
            </a:extLst>
          </p:cNvPr>
          <p:cNvSpPr/>
          <p:nvPr/>
        </p:nvSpPr>
        <p:spPr>
          <a:xfrm>
            <a:off x="4094780" y="3558305"/>
            <a:ext cx="1845504" cy="893716"/>
          </a:xfrm>
          <a:prstGeom prst="rect">
            <a:avLst/>
          </a:prstGeom>
          <a:noFill/>
          <a:ln w="101600">
            <a:solidFill>
              <a:srgbClr val="0070C0">
                <a:alpha val="6896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F9E5BD7-E668-FBC5-C106-07128A7AEAC8}"/>
              </a:ext>
            </a:extLst>
          </p:cNvPr>
          <p:cNvSpPr/>
          <p:nvPr/>
        </p:nvSpPr>
        <p:spPr>
          <a:xfrm>
            <a:off x="4094780" y="4832169"/>
            <a:ext cx="1845504" cy="893716"/>
          </a:xfrm>
          <a:prstGeom prst="rect">
            <a:avLst/>
          </a:prstGeom>
          <a:noFill/>
          <a:ln w="101600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6EA3A8F-5C2B-B9BD-B57C-F8F8B23DF2E6}"/>
              </a:ext>
            </a:extLst>
          </p:cNvPr>
          <p:cNvSpPr/>
          <p:nvPr/>
        </p:nvSpPr>
        <p:spPr>
          <a:xfrm>
            <a:off x="1022850" y="4851606"/>
            <a:ext cx="1845504" cy="893716"/>
          </a:xfrm>
          <a:prstGeom prst="rect">
            <a:avLst/>
          </a:prstGeom>
          <a:noFill/>
          <a:ln w="101600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B25BBC9-347F-2374-3F4A-CAB2F7D94A99}"/>
              </a:ext>
            </a:extLst>
          </p:cNvPr>
          <p:cNvSpPr txBox="1"/>
          <p:nvPr/>
        </p:nvSpPr>
        <p:spPr>
          <a:xfrm>
            <a:off x="6225539" y="3750015"/>
            <a:ext cx="287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solidFill>
                  <a:schemeClr val="accent1"/>
                </a:solidFill>
                <a:latin typeface="+mn-ea"/>
              </a:rPr>
              <a:t>Cross </a:t>
            </a:r>
            <a:r>
              <a:rPr kumimoji="1" lang="en-US" altLang="ja-JP" sz="2800" b="0" dirty="0">
                <a:solidFill>
                  <a:schemeClr val="accent1"/>
                </a:solidFill>
                <a:latin typeface="+mn-ea"/>
              </a:rPr>
              <a:t>Attention</a:t>
            </a:r>
            <a:endParaRPr kumimoji="1" lang="ja-JP" altLang="en-US" sz="2800" b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7475ADB-B6D4-481C-38C2-16F7F4C37C71}"/>
              </a:ext>
            </a:extLst>
          </p:cNvPr>
          <p:cNvSpPr txBox="1"/>
          <p:nvPr/>
        </p:nvSpPr>
        <p:spPr>
          <a:xfrm>
            <a:off x="6225539" y="5017417"/>
            <a:ext cx="255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solidFill>
                  <a:srgbClr val="FF0000"/>
                </a:solidFill>
                <a:latin typeface="+mn-ea"/>
              </a:rPr>
              <a:t>Self Attention</a:t>
            </a:r>
            <a:endParaRPr kumimoji="1" lang="ja-JP" altLang="en-US" sz="2800" b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5F6E34C-AE0F-ADB9-3D54-71B4DF695A93}"/>
              </a:ext>
            </a:extLst>
          </p:cNvPr>
          <p:cNvSpPr txBox="1"/>
          <p:nvPr/>
        </p:nvSpPr>
        <p:spPr>
          <a:xfrm>
            <a:off x="2282631" y="5917017"/>
            <a:ext cx="2429448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ja-JP" sz="2400" dirty="0"/>
              <a:t>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1287118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9C3287-2D54-C5DA-1C2F-ADEF1C4F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Transformer</a:t>
            </a:r>
            <a:r>
              <a:rPr kumimoji="1" lang="ja-JP" altLang="en-US"/>
              <a:t>の応用例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941665-6CA4-FEFC-F09D-ED388E2B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自然言語処理</a:t>
            </a:r>
            <a:endParaRPr kumimoji="1" lang="en-US" altLang="ja-JP" dirty="0"/>
          </a:p>
          <a:p>
            <a:pPr lvl="1"/>
            <a:r>
              <a:rPr lang="ja-JP" altLang="en-US"/>
              <a:t>文脈理解</a:t>
            </a:r>
            <a:r>
              <a:rPr lang="en-US" altLang="ja-JP" dirty="0"/>
              <a:t>, </a:t>
            </a:r>
            <a:r>
              <a:rPr lang="ja-JP" altLang="en-US"/>
              <a:t>文章生成</a:t>
            </a:r>
            <a:r>
              <a:rPr lang="en-US" altLang="ja-JP" dirty="0"/>
              <a:t>, </a:t>
            </a:r>
            <a:r>
              <a:rPr lang="ja-JP" altLang="en-US"/>
              <a:t>チャットボットに使用</a:t>
            </a:r>
            <a:endParaRPr kumimoji="1" lang="en-US" altLang="ja-JP" dirty="0"/>
          </a:p>
          <a:p>
            <a:pPr lvl="2"/>
            <a:r>
              <a:rPr lang="en-US" altLang="ja-JP" dirty="0"/>
              <a:t>GPT, BERT</a:t>
            </a:r>
          </a:p>
          <a:p>
            <a:pPr lvl="1"/>
            <a:r>
              <a:rPr lang="ja-JP" altLang="en-US"/>
              <a:t>機械翻訳</a:t>
            </a:r>
            <a:endParaRPr lang="en-US" altLang="ja-JP" dirty="0"/>
          </a:p>
          <a:p>
            <a:pPr lvl="2"/>
            <a:r>
              <a:rPr lang="en-US" altLang="ja-JP" dirty="0"/>
              <a:t>Google</a:t>
            </a:r>
            <a:r>
              <a:rPr lang="ja-JP" altLang="en-US"/>
              <a:t>翻訳</a:t>
            </a:r>
            <a:r>
              <a:rPr lang="en-US" altLang="ja-JP" dirty="0"/>
              <a:t>, DeepL</a:t>
            </a:r>
            <a:r>
              <a:rPr lang="ja-JP" altLang="en-US"/>
              <a:t>翻訳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画像処理</a:t>
            </a:r>
            <a:endParaRPr lang="en-US" altLang="ja-JP" dirty="0"/>
          </a:p>
          <a:p>
            <a:pPr lvl="1"/>
            <a:r>
              <a:rPr lang="ja-JP" altLang="en-US"/>
              <a:t>画像分類</a:t>
            </a:r>
            <a:endParaRPr lang="en-US" altLang="ja-JP" dirty="0"/>
          </a:p>
          <a:p>
            <a:pPr lvl="2"/>
            <a:r>
              <a:rPr kumimoji="1" lang="en-US" altLang="ja-JP" dirty="0"/>
              <a:t>VIT</a:t>
            </a:r>
          </a:p>
          <a:p>
            <a:pPr lvl="1"/>
            <a:r>
              <a:rPr kumimoji="1" lang="ja-JP" altLang="en-US"/>
              <a:t>画像生成</a:t>
            </a:r>
            <a:endParaRPr kumimoji="1" lang="en-US" altLang="ja-JP" dirty="0"/>
          </a:p>
          <a:p>
            <a:pPr lvl="2"/>
            <a:r>
              <a:rPr lang="en-US" altLang="ja-JP" dirty="0"/>
              <a:t>DALL-E, VQ-VAE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021749-8925-541A-8AD4-0E8A142B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813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B56772-E8F3-DC67-A297-F9FF4A2F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F4242F-C0BD-1E76-F237-32D8D89C8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6" y="1115367"/>
            <a:ext cx="11972081" cy="6109398"/>
          </a:xfrm>
        </p:spPr>
        <p:txBody>
          <a:bodyPr>
            <a:normAutofit/>
          </a:bodyPr>
          <a:lstStyle/>
          <a:p>
            <a:r>
              <a:rPr lang="en-US" altLang="ja-JP" dirty="0"/>
              <a:t>Transformer</a:t>
            </a:r>
          </a:p>
          <a:p>
            <a:pPr lvl="1"/>
            <a:r>
              <a:rPr lang="en-US" altLang="ja-JP" dirty="0"/>
              <a:t>Attention</a:t>
            </a:r>
            <a:r>
              <a:rPr lang="ja-JP" altLang="en-US"/>
              <a:t>機構で構成されたモデル</a:t>
            </a:r>
            <a:endParaRPr lang="en-US" altLang="ja-JP" dirty="0"/>
          </a:p>
          <a:p>
            <a:pPr lvl="1"/>
            <a:r>
              <a:rPr kumimoji="1" lang="ja-JP" altLang="en-US"/>
              <a:t>自然言語処理</a:t>
            </a:r>
            <a:r>
              <a:rPr kumimoji="1" lang="en-US" altLang="ja-JP" dirty="0"/>
              <a:t> , </a:t>
            </a:r>
            <a:r>
              <a:rPr kumimoji="1" lang="ja-JP" altLang="en-US"/>
              <a:t>画像処理</a:t>
            </a:r>
            <a:r>
              <a:rPr kumimoji="1" lang="en-US" altLang="ja-JP" dirty="0"/>
              <a:t> , </a:t>
            </a:r>
            <a:r>
              <a:rPr kumimoji="1" lang="ja-JP" altLang="en-US"/>
              <a:t>音声処理</a:t>
            </a:r>
            <a:r>
              <a:rPr kumimoji="1" lang="en-US" altLang="ja-JP" dirty="0"/>
              <a:t> </a:t>
            </a:r>
            <a:r>
              <a:rPr kumimoji="1" lang="ja-JP" altLang="en-US"/>
              <a:t>等</a:t>
            </a:r>
            <a:r>
              <a:rPr kumimoji="1" lang="en-US" altLang="ja-JP" dirty="0"/>
              <a:t> </a:t>
            </a:r>
            <a:r>
              <a:rPr kumimoji="1" lang="ja-JP" altLang="en-US"/>
              <a:t>幅広い分野で活躍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主な提案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en-US" altLang="ja-JP" dirty="0"/>
              <a:t>Multi Head Attention</a:t>
            </a:r>
          </a:p>
          <a:p>
            <a:pPr lvl="2"/>
            <a:r>
              <a:rPr lang="ja-JP" altLang="en-US"/>
              <a:t>複数箇所に注目可能な</a:t>
            </a:r>
            <a:r>
              <a:rPr lang="en-US" altLang="ja-JP" dirty="0"/>
              <a:t>Attention</a:t>
            </a:r>
            <a:r>
              <a:rPr lang="ja-JP" altLang="en-US"/>
              <a:t>機構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kumimoji="1" lang="en-US" altLang="ja-JP" dirty="0"/>
              <a:t>Self Attention</a:t>
            </a:r>
            <a:endParaRPr lang="en-US" altLang="ja-JP" dirty="0"/>
          </a:p>
          <a:p>
            <a:pPr lvl="2"/>
            <a:r>
              <a:rPr kumimoji="1" lang="ja-JP" altLang="en-US"/>
              <a:t>入力文中の単語間の関係を計算</a:t>
            </a:r>
            <a:endParaRPr kumimoji="1" lang="en-US" altLang="ja-JP" dirty="0"/>
          </a:p>
          <a:p>
            <a:pPr lvl="1">
              <a:lnSpc>
                <a:spcPct val="150000"/>
              </a:lnSpc>
            </a:pPr>
            <a:r>
              <a:rPr lang="en-US" altLang="ja-JP" dirty="0"/>
              <a:t>Positional</a:t>
            </a:r>
            <a:r>
              <a:rPr lang="ja-JP" altLang="en-US"/>
              <a:t> </a:t>
            </a:r>
            <a:r>
              <a:rPr lang="en-US" altLang="ja-JP" dirty="0"/>
              <a:t>Encoding</a:t>
            </a:r>
          </a:p>
          <a:p>
            <a:pPr lvl="2"/>
            <a:r>
              <a:rPr lang="en-US" altLang="ja-JP" dirty="0"/>
              <a:t>Attention</a:t>
            </a:r>
            <a:r>
              <a:rPr lang="ja-JP" altLang="en-US"/>
              <a:t>のみでは学習できない時系列情報を埋め込む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A6EFC1-7DF4-6E61-7221-F883B125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76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B01AE5-E4BC-1361-0676-3DBED1CE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補足資料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2EF314-B0B4-7229-52C2-81A9FBB7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57B1A2-1063-0BBC-B44A-4EF3BC84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75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C8330-16AF-F95E-95A7-DC4DF41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全体像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E7D896-C281-E3BE-8629-7248A931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33AAC9-84EB-3F52-F9F7-A48047B798AC}"/>
              </a:ext>
            </a:extLst>
          </p:cNvPr>
          <p:cNvSpPr/>
          <p:nvPr/>
        </p:nvSpPr>
        <p:spPr>
          <a:xfrm>
            <a:off x="812810" y="2852839"/>
            <a:ext cx="2272665" cy="29783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3C782B-957B-C4ED-13F8-3AB6518A9632}"/>
              </a:ext>
            </a:extLst>
          </p:cNvPr>
          <p:cNvSpPr/>
          <p:nvPr/>
        </p:nvSpPr>
        <p:spPr>
          <a:xfrm>
            <a:off x="1274622" y="4382748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BF8A69-2702-8197-6C97-8D38AA1C15DA}"/>
              </a:ext>
            </a:extLst>
          </p:cNvPr>
          <p:cNvSpPr/>
          <p:nvPr/>
        </p:nvSpPr>
        <p:spPr>
          <a:xfrm>
            <a:off x="1274623" y="4937919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2454B4-A626-C9A6-E138-D5C008307A21}"/>
              </a:ext>
            </a:extLst>
          </p:cNvPr>
          <p:cNvSpPr/>
          <p:nvPr/>
        </p:nvSpPr>
        <p:spPr>
          <a:xfrm>
            <a:off x="3832980" y="1828805"/>
            <a:ext cx="2272665" cy="40023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C16D47-883D-0377-5376-CD15792C95CC}"/>
              </a:ext>
            </a:extLst>
          </p:cNvPr>
          <p:cNvSpPr/>
          <p:nvPr/>
        </p:nvSpPr>
        <p:spPr>
          <a:xfrm>
            <a:off x="1274622" y="3664288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6C3EE6-4E4B-BBD1-B531-31A0A1F06F97}"/>
              </a:ext>
            </a:extLst>
          </p:cNvPr>
          <p:cNvSpPr/>
          <p:nvPr/>
        </p:nvSpPr>
        <p:spPr>
          <a:xfrm>
            <a:off x="1274622" y="313267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C75190-1890-67B9-316F-C3CBAA298B1E}"/>
              </a:ext>
            </a:extLst>
          </p:cNvPr>
          <p:cNvSpPr/>
          <p:nvPr/>
        </p:nvSpPr>
        <p:spPr>
          <a:xfrm>
            <a:off x="4290143" y="4382748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39A8A9-8FA1-148A-2EA9-A0B2E6186D7F}"/>
              </a:ext>
            </a:extLst>
          </p:cNvPr>
          <p:cNvSpPr/>
          <p:nvPr/>
        </p:nvSpPr>
        <p:spPr>
          <a:xfrm>
            <a:off x="4290144" y="4937919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B69954-29C7-E732-D586-400C826BEC76}"/>
              </a:ext>
            </a:extLst>
          </p:cNvPr>
          <p:cNvSpPr/>
          <p:nvPr/>
        </p:nvSpPr>
        <p:spPr>
          <a:xfrm>
            <a:off x="4290142" y="3661754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C8A6C94-53CA-A66A-079D-CAEDC13495DD}"/>
              </a:ext>
            </a:extLst>
          </p:cNvPr>
          <p:cNvSpPr/>
          <p:nvPr/>
        </p:nvSpPr>
        <p:spPr>
          <a:xfrm>
            <a:off x="4290142" y="3128870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779FA6-A696-C85F-E286-AB271876611F}"/>
              </a:ext>
            </a:extLst>
          </p:cNvPr>
          <p:cNvSpPr/>
          <p:nvPr/>
        </p:nvSpPr>
        <p:spPr>
          <a:xfrm>
            <a:off x="4290143" y="2508065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A581F0-7F10-03A3-A755-15E56DEB9ECB}"/>
              </a:ext>
            </a:extLst>
          </p:cNvPr>
          <p:cNvSpPr/>
          <p:nvPr/>
        </p:nvSpPr>
        <p:spPr>
          <a:xfrm>
            <a:off x="4290142" y="197518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ED69C6B-9848-F951-FECD-260BD29CF302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H="1" flipV="1">
            <a:off x="1949141" y="4727522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19B44C-F524-2998-71DC-C8C1D293E27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949141" y="3477445"/>
            <a:ext cx="0" cy="1868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F5EAF-F6C0-29EB-41B5-2848A49ED4F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1949141" y="4009062"/>
            <a:ext cx="0" cy="373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EE6D3E5C-C6B4-8FE7-3569-19BB02F49D6C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rot="16200000" flipH="1">
            <a:off x="3019972" y="2061839"/>
            <a:ext cx="873857" cy="3015520"/>
          </a:xfrm>
          <a:prstGeom prst="bentConnector5">
            <a:avLst>
              <a:gd name="adj1" fmla="val -53232"/>
              <a:gd name="adj2" fmla="val 50000"/>
              <a:gd name="adj3" fmla="val 11798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EF499F5D-5AF6-D1AD-C9A1-131E0830E9DF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1152462" y="3427219"/>
            <a:ext cx="918841" cy="674519"/>
          </a:xfrm>
          <a:prstGeom prst="bentConnector4">
            <a:avLst>
              <a:gd name="adj1" fmla="val -644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論理和 43">
            <a:extLst>
              <a:ext uri="{FF2B5EF4-FFF2-40B4-BE49-F238E27FC236}">
                <a16:creationId xmlns:a16="http://schemas.microsoft.com/office/drawing/2014/main" id="{E4E6A752-CD47-FA7A-364E-D70D215AC529}"/>
              </a:ext>
            </a:extLst>
          </p:cNvPr>
          <p:cNvSpPr/>
          <p:nvPr/>
        </p:nvSpPr>
        <p:spPr>
          <a:xfrm>
            <a:off x="1788823" y="5915226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576B16F5-D427-8F03-4036-803DCB10290E}"/>
              </a:ext>
            </a:extLst>
          </p:cNvPr>
          <p:cNvSpPr/>
          <p:nvPr/>
        </p:nvSpPr>
        <p:spPr>
          <a:xfrm>
            <a:off x="370386" y="5852263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327D9A39-D51E-29CF-76BA-7A552FC1722F}"/>
              </a:ext>
            </a:extLst>
          </p:cNvPr>
          <p:cNvSpPr/>
          <p:nvPr/>
        </p:nvSpPr>
        <p:spPr>
          <a:xfrm>
            <a:off x="374876" y="5973661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242F56D-1455-968E-10F4-25F2C754EE8E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812807" y="6075543"/>
            <a:ext cx="97601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25AF4A7-6069-39C4-839C-DE50D9164B41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flipV="1">
            <a:off x="1949140" y="5282693"/>
            <a:ext cx="2" cy="632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25EA5A41-57CF-F4C1-D971-FDFD22131D8A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1028981" y="4800777"/>
            <a:ext cx="1165801" cy="674518"/>
          </a:xfrm>
          <a:prstGeom prst="bentConnector4">
            <a:avLst>
              <a:gd name="adj1" fmla="val 2200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カギ線コネクタ 69">
            <a:extLst>
              <a:ext uri="{FF2B5EF4-FFF2-40B4-BE49-F238E27FC236}">
                <a16:creationId xmlns:a16="http://schemas.microsoft.com/office/drawing/2014/main" id="{B0E9D042-1EC1-EA42-E640-73A90D68CE0F}"/>
              </a:ext>
            </a:extLst>
          </p:cNvPr>
          <p:cNvCxnSpPr>
            <a:cxnSpLocks/>
          </p:cNvCxnSpPr>
          <p:nvPr/>
        </p:nvCxnSpPr>
        <p:spPr>
          <a:xfrm rot="10800000">
            <a:off x="1503336" y="5308633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79F37831-6FA3-D276-CF1C-09AE959B088B}"/>
              </a:ext>
            </a:extLst>
          </p:cNvPr>
          <p:cNvCxnSpPr>
            <a:cxnSpLocks/>
          </p:cNvCxnSpPr>
          <p:nvPr/>
        </p:nvCxnSpPr>
        <p:spPr>
          <a:xfrm flipV="1">
            <a:off x="1949140" y="5308633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B3BA89A-539D-50F6-8D74-43935D923F1D}"/>
              </a:ext>
            </a:extLst>
          </p:cNvPr>
          <p:cNvCxnSpPr>
            <a:cxnSpLocks/>
          </p:cNvCxnSpPr>
          <p:nvPr/>
        </p:nvCxnSpPr>
        <p:spPr>
          <a:xfrm flipV="1">
            <a:off x="4622598" y="4011530"/>
            <a:ext cx="0" cy="1394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論理和 87">
            <a:extLst>
              <a:ext uri="{FF2B5EF4-FFF2-40B4-BE49-F238E27FC236}">
                <a16:creationId xmlns:a16="http://schemas.microsoft.com/office/drawing/2014/main" id="{25F79365-D10F-89CC-00E2-8C4295EBD289}"/>
              </a:ext>
            </a:extLst>
          </p:cNvPr>
          <p:cNvSpPr/>
          <p:nvPr/>
        </p:nvSpPr>
        <p:spPr>
          <a:xfrm>
            <a:off x="4804346" y="5913272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86A389D-F632-35E7-11DF-DE9CA406A1D3}"/>
              </a:ext>
            </a:extLst>
          </p:cNvPr>
          <p:cNvSpPr/>
          <p:nvPr/>
        </p:nvSpPr>
        <p:spPr>
          <a:xfrm>
            <a:off x="6096000" y="5850309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B464F58B-8743-2F58-5574-0374771C0D36}"/>
              </a:ext>
            </a:extLst>
          </p:cNvPr>
          <p:cNvSpPr/>
          <p:nvPr/>
        </p:nvSpPr>
        <p:spPr>
          <a:xfrm>
            <a:off x="6100490" y="5971707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63A6C159-83BD-C2B3-B4E4-EEA905270041}"/>
              </a:ext>
            </a:extLst>
          </p:cNvPr>
          <p:cNvCxnSpPr>
            <a:cxnSpLocks/>
            <a:stCxn id="89" idx="2"/>
            <a:endCxn id="88" idx="6"/>
          </p:cNvCxnSpPr>
          <p:nvPr/>
        </p:nvCxnSpPr>
        <p:spPr>
          <a:xfrm flipH="1">
            <a:off x="5124980" y="6073589"/>
            <a:ext cx="9710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564D5A1-5FF5-22E1-AE6B-B2016AE6ADC2}"/>
              </a:ext>
            </a:extLst>
          </p:cNvPr>
          <p:cNvCxnSpPr>
            <a:cxnSpLocks/>
            <a:stCxn id="88" idx="0"/>
            <a:endCxn id="15" idx="2"/>
          </p:cNvCxnSpPr>
          <p:nvPr/>
        </p:nvCxnSpPr>
        <p:spPr>
          <a:xfrm flipV="1">
            <a:off x="4964663" y="5282693"/>
            <a:ext cx="0" cy="6305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D5E66F64-69C1-3C4A-98C1-E2102D2A2CF2}"/>
              </a:ext>
            </a:extLst>
          </p:cNvPr>
          <p:cNvCxnSpPr>
            <a:cxnSpLocks/>
          </p:cNvCxnSpPr>
          <p:nvPr/>
        </p:nvCxnSpPr>
        <p:spPr>
          <a:xfrm flipV="1">
            <a:off x="4952528" y="5292096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>
            <a:extLst>
              <a:ext uri="{FF2B5EF4-FFF2-40B4-BE49-F238E27FC236}">
                <a16:creationId xmlns:a16="http://schemas.microsoft.com/office/drawing/2014/main" id="{FA767CBB-ADB7-34B1-2D5A-E66F576E051E}"/>
              </a:ext>
            </a:extLst>
          </p:cNvPr>
          <p:cNvCxnSpPr>
            <a:cxnSpLocks/>
          </p:cNvCxnSpPr>
          <p:nvPr/>
        </p:nvCxnSpPr>
        <p:spPr>
          <a:xfrm rot="10800000">
            <a:off x="4506720" y="5292568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>
            <a:extLst>
              <a:ext uri="{FF2B5EF4-FFF2-40B4-BE49-F238E27FC236}">
                <a16:creationId xmlns:a16="http://schemas.microsoft.com/office/drawing/2014/main" id="{DE9A6018-8CDD-1415-9035-3ED04674273A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4720634" y="4795423"/>
            <a:ext cx="1158834" cy="678258"/>
          </a:xfrm>
          <a:prstGeom prst="bentConnector4">
            <a:avLst>
              <a:gd name="adj1" fmla="val -4169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カギ線コネクタ 106">
            <a:extLst>
              <a:ext uri="{FF2B5EF4-FFF2-40B4-BE49-F238E27FC236}">
                <a16:creationId xmlns:a16="http://schemas.microsoft.com/office/drawing/2014/main" id="{A9DF46E8-342E-65D2-90A7-A74FA9CA77C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956503" y="4039199"/>
            <a:ext cx="351709" cy="335391"/>
          </a:xfrm>
          <a:prstGeom prst="bentConnector3">
            <a:avLst>
              <a:gd name="adj1" fmla="val 44852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カギ線コネクタ 118">
            <a:extLst>
              <a:ext uri="{FF2B5EF4-FFF2-40B4-BE49-F238E27FC236}">
                <a16:creationId xmlns:a16="http://schemas.microsoft.com/office/drawing/2014/main" id="{CD576ADC-6E6A-E6C6-156E-6EFD081416CD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4814440" y="3456130"/>
            <a:ext cx="979611" cy="669867"/>
          </a:xfrm>
          <a:prstGeom prst="bentConnector4">
            <a:avLst>
              <a:gd name="adj1" fmla="val -2517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4CDED3A0-ED81-A19C-EFCD-15C7C8E54801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4964662" y="4727522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78255431-A899-4871-060E-5E838419A173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4964661" y="3473644"/>
            <a:ext cx="0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1A1AC18-D284-1462-D8AB-D28B8DCB6CF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4964661" y="2852839"/>
            <a:ext cx="1" cy="276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F7C8101B-6F5B-2D6A-A3E9-F3A42BE71679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4964661" y="2319955"/>
            <a:ext cx="1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3A2AF2F8-665C-CCAB-E415-FD2F4588970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4866634" y="2250245"/>
            <a:ext cx="875222" cy="669868"/>
          </a:xfrm>
          <a:prstGeom prst="bentConnector4">
            <a:avLst>
              <a:gd name="adj1" fmla="val 744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E78BE501-6F2E-32CC-9EBF-CD3680B26FE5}"/>
              </a:ext>
            </a:extLst>
          </p:cNvPr>
          <p:cNvSpPr/>
          <p:nvPr/>
        </p:nvSpPr>
        <p:spPr>
          <a:xfrm>
            <a:off x="4286403" y="1193324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7C144DF6-9B7A-CAE2-4C67-241447EE388C}"/>
              </a:ext>
            </a:extLst>
          </p:cNvPr>
          <p:cNvSpPr txBox="1"/>
          <p:nvPr/>
        </p:nvSpPr>
        <p:spPr>
          <a:xfrm>
            <a:off x="4492257" y="119918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CF4098F-B31B-FF2A-527D-3A0C0363224F}"/>
              </a:ext>
            </a:extLst>
          </p:cNvPr>
          <p:cNvSpPr/>
          <p:nvPr/>
        </p:nvSpPr>
        <p:spPr>
          <a:xfrm>
            <a:off x="6088863" y="1194115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4D89E6F-C994-961F-5E38-E10BE372FD15}"/>
              </a:ext>
            </a:extLst>
          </p:cNvPr>
          <p:cNvSpPr txBox="1"/>
          <p:nvPr/>
        </p:nvSpPr>
        <p:spPr>
          <a:xfrm>
            <a:off x="6149239" y="1199180"/>
            <a:ext cx="122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Softmax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FCE3965F-88D8-2679-5208-9DE95D98019A}"/>
              </a:ext>
            </a:extLst>
          </p:cNvPr>
          <p:cNvCxnSpPr>
            <a:cxnSpLocks/>
            <a:stCxn id="19" idx="0"/>
            <a:endCxn id="140" idx="2"/>
          </p:cNvCxnSpPr>
          <p:nvPr/>
        </p:nvCxnSpPr>
        <p:spPr>
          <a:xfrm flipH="1" flipV="1">
            <a:off x="4960922" y="1569700"/>
            <a:ext cx="3739" cy="405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DC783565-734B-5571-D1BF-0CB85EA3B591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>
            <a:off x="5635440" y="1381512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5656AC2-8885-E33E-8823-42C9864916D2}"/>
              </a:ext>
            </a:extLst>
          </p:cNvPr>
          <p:cNvCxnSpPr>
            <a:cxnSpLocks/>
          </p:cNvCxnSpPr>
          <p:nvPr/>
        </p:nvCxnSpPr>
        <p:spPr>
          <a:xfrm>
            <a:off x="7437900" y="1389458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DB05DED8-8932-C425-A3C5-E8A72FE127BB}"/>
              </a:ext>
            </a:extLst>
          </p:cNvPr>
          <p:cNvSpPr txBox="1"/>
          <p:nvPr/>
        </p:nvSpPr>
        <p:spPr>
          <a:xfrm>
            <a:off x="7891323" y="1194092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B0AEDFA-FF7B-1B6D-1017-DD30C18F4910}"/>
              </a:ext>
            </a:extLst>
          </p:cNvPr>
          <p:cNvSpPr/>
          <p:nvPr/>
        </p:nvSpPr>
        <p:spPr>
          <a:xfrm>
            <a:off x="1127982" y="6437977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DFA1CFFF-38F1-13EE-57EA-7E7F2435CF6E}"/>
              </a:ext>
            </a:extLst>
          </p:cNvPr>
          <p:cNvSpPr txBox="1"/>
          <p:nvPr/>
        </p:nvSpPr>
        <p:spPr>
          <a:xfrm>
            <a:off x="1153558" y="6459140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98BD3691-95C2-E15C-7705-48A96535DB1A}"/>
              </a:ext>
            </a:extLst>
          </p:cNvPr>
          <p:cNvSpPr/>
          <p:nvPr/>
        </p:nvSpPr>
        <p:spPr>
          <a:xfrm>
            <a:off x="4151690" y="6436304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D29D3112-6DA9-AC75-AC74-C8B9FB3CA474}"/>
              </a:ext>
            </a:extLst>
          </p:cNvPr>
          <p:cNvSpPr txBox="1"/>
          <p:nvPr/>
        </p:nvSpPr>
        <p:spPr>
          <a:xfrm>
            <a:off x="4177266" y="6457467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C2BEF4B9-F324-0455-FA8D-BB23A56941F7}"/>
              </a:ext>
            </a:extLst>
          </p:cNvPr>
          <p:cNvCxnSpPr>
            <a:cxnSpLocks/>
            <a:stCxn id="158" idx="0"/>
            <a:endCxn id="44" idx="4"/>
          </p:cNvCxnSpPr>
          <p:nvPr/>
        </p:nvCxnSpPr>
        <p:spPr>
          <a:xfrm flipV="1">
            <a:off x="1945602" y="6235860"/>
            <a:ext cx="3538" cy="2232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A6DC8695-04B0-5AC4-465C-F6301C28A788}"/>
              </a:ext>
            </a:extLst>
          </p:cNvPr>
          <p:cNvCxnSpPr>
            <a:cxnSpLocks/>
            <a:stCxn id="159" idx="0"/>
            <a:endCxn id="88" idx="4"/>
          </p:cNvCxnSpPr>
          <p:nvPr/>
        </p:nvCxnSpPr>
        <p:spPr>
          <a:xfrm flipH="1" flipV="1">
            <a:off x="4964663" y="6233906"/>
            <a:ext cx="4648" cy="2023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/>
              <p:nvPr/>
            </p:nvSpPr>
            <p:spPr>
              <a:xfrm>
                <a:off x="146252" y="4937918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2" y="4937918"/>
                <a:ext cx="6623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/>
              <p:nvPr/>
            </p:nvSpPr>
            <p:spPr>
              <a:xfrm>
                <a:off x="6080470" y="493791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470" y="4937919"/>
                <a:ext cx="662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065096-FD78-55D4-5EB2-743C688199BC}"/>
              </a:ext>
            </a:extLst>
          </p:cNvPr>
          <p:cNvSpPr/>
          <p:nvPr/>
        </p:nvSpPr>
        <p:spPr>
          <a:xfrm>
            <a:off x="6856044" y="2554631"/>
            <a:ext cx="614476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DBB7E5-5F90-4A60-2156-8C5D44221CA5}"/>
              </a:ext>
            </a:extLst>
          </p:cNvPr>
          <p:cNvSpPr/>
          <p:nvPr/>
        </p:nvSpPr>
        <p:spPr>
          <a:xfrm>
            <a:off x="6848499" y="3195720"/>
            <a:ext cx="614476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72B640-F631-82B3-6C79-ED7266D149CB}"/>
              </a:ext>
            </a:extLst>
          </p:cNvPr>
          <p:cNvSpPr/>
          <p:nvPr/>
        </p:nvSpPr>
        <p:spPr>
          <a:xfrm>
            <a:off x="6853150" y="1921499"/>
            <a:ext cx="609825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7B0B2DE-1D10-6F03-154C-A12FF7774CAE}"/>
              </a:ext>
            </a:extLst>
          </p:cNvPr>
          <p:cNvSpPr txBox="1"/>
          <p:nvPr/>
        </p:nvSpPr>
        <p:spPr>
          <a:xfrm>
            <a:off x="7783296" y="1828805"/>
            <a:ext cx="33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Multi Head Attention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D46824E-B1FE-73B9-3819-C36A9DC3B078}"/>
              </a:ext>
            </a:extLst>
          </p:cNvPr>
          <p:cNvSpPr txBox="1"/>
          <p:nvPr/>
        </p:nvSpPr>
        <p:spPr>
          <a:xfrm>
            <a:off x="7783296" y="2452166"/>
            <a:ext cx="208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Add &amp; Norm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00E84C4-C2FD-48DE-E35C-0FE7EA45F535}"/>
              </a:ext>
            </a:extLst>
          </p:cNvPr>
          <p:cNvSpPr txBox="1"/>
          <p:nvPr/>
        </p:nvSpPr>
        <p:spPr>
          <a:xfrm>
            <a:off x="7783295" y="3106497"/>
            <a:ext cx="3713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Feed Forward Network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42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1C8330-16AF-F95E-95A7-DC4DF41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全体像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E7D896-C281-E3BE-8629-7248A931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33AAC9-84EB-3F52-F9F7-A48047B798AC}"/>
              </a:ext>
            </a:extLst>
          </p:cNvPr>
          <p:cNvSpPr/>
          <p:nvPr/>
        </p:nvSpPr>
        <p:spPr>
          <a:xfrm>
            <a:off x="812810" y="2852839"/>
            <a:ext cx="2272665" cy="29783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3C782B-957B-C4ED-13F8-3AB6518A9632}"/>
              </a:ext>
            </a:extLst>
          </p:cNvPr>
          <p:cNvSpPr/>
          <p:nvPr/>
        </p:nvSpPr>
        <p:spPr>
          <a:xfrm>
            <a:off x="1274622" y="4382748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BF8A69-2702-8197-6C97-8D38AA1C15DA}"/>
              </a:ext>
            </a:extLst>
          </p:cNvPr>
          <p:cNvSpPr/>
          <p:nvPr/>
        </p:nvSpPr>
        <p:spPr>
          <a:xfrm>
            <a:off x="1274623" y="4937919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2454B4-A626-C9A6-E138-D5C008307A21}"/>
              </a:ext>
            </a:extLst>
          </p:cNvPr>
          <p:cNvSpPr/>
          <p:nvPr/>
        </p:nvSpPr>
        <p:spPr>
          <a:xfrm>
            <a:off x="3832980" y="1828805"/>
            <a:ext cx="2272665" cy="40023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C16D47-883D-0377-5376-CD15792C95CC}"/>
              </a:ext>
            </a:extLst>
          </p:cNvPr>
          <p:cNvSpPr/>
          <p:nvPr/>
        </p:nvSpPr>
        <p:spPr>
          <a:xfrm>
            <a:off x="1274622" y="3664288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46C3EE6-4E4B-BBD1-B531-31A0A1F06F97}"/>
              </a:ext>
            </a:extLst>
          </p:cNvPr>
          <p:cNvSpPr/>
          <p:nvPr/>
        </p:nvSpPr>
        <p:spPr>
          <a:xfrm>
            <a:off x="1274622" y="313267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C75190-1890-67B9-316F-C3CBAA298B1E}"/>
              </a:ext>
            </a:extLst>
          </p:cNvPr>
          <p:cNvSpPr/>
          <p:nvPr/>
        </p:nvSpPr>
        <p:spPr>
          <a:xfrm>
            <a:off x="4290143" y="4382748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39A8A9-8FA1-148A-2EA9-A0B2E6186D7F}"/>
              </a:ext>
            </a:extLst>
          </p:cNvPr>
          <p:cNvSpPr/>
          <p:nvPr/>
        </p:nvSpPr>
        <p:spPr>
          <a:xfrm>
            <a:off x="4290144" y="4937919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B69954-29C7-E732-D586-400C826BEC76}"/>
              </a:ext>
            </a:extLst>
          </p:cNvPr>
          <p:cNvSpPr/>
          <p:nvPr/>
        </p:nvSpPr>
        <p:spPr>
          <a:xfrm>
            <a:off x="4290142" y="3661754"/>
            <a:ext cx="1349037" cy="344774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C8A6C94-53CA-A66A-079D-CAEDC13495DD}"/>
              </a:ext>
            </a:extLst>
          </p:cNvPr>
          <p:cNvSpPr/>
          <p:nvPr/>
        </p:nvSpPr>
        <p:spPr>
          <a:xfrm>
            <a:off x="4290142" y="3128870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779FA6-A696-C85F-E286-AB271876611F}"/>
              </a:ext>
            </a:extLst>
          </p:cNvPr>
          <p:cNvSpPr/>
          <p:nvPr/>
        </p:nvSpPr>
        <p:spPr>
          <a:xfrm>
            <a:off x="4290143" y="2508065"/>
            <a:ext cx="1349037" cy="344774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A581F0-7F10-03A3-A755-15E56DEB9ECB}"/>
              </a:ext>
            </a:extLst>
          </p:cNvPr>
          <p:cNvSpPr/>
          <p:nvPr/>
        </p:nvSpPr>
        <p:spPr>
          <a:xfrm>
            <a:off x="4290142" y="1975181"/>
            <a:ext cx="1349037" cy="344774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ED69C6B-9848-F951-FECD-260BD29CF302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H="1" flipV="1">
            <a:off x="1949141" y="4727522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19B44C-F524-2998-71DC-C8C1D293E27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949141" y="3477445"/>
            <a:ext cx="0" cy="1868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F5EAF-F6C0-29EB-41B5-2848A49ED4FA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1949141" y="4009062"/>
            <a:ext cx="0" cy="373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EE6D3E5C-C6B4-8FE7-3569-19BB02F49D6C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rot="16200000" flipH="1">
            <a:off x="3019972" y="2061839"/>
            <a:ext cx="873857" cy="3015520"/>
          </a:xfrm>
          <a:prstGeom prst="bentConnector5">
            <a:avLst>
              <a:gd name="adj1" fmla="val -53232"/>
              <a:gd name="adj2" fmla="val 50000"/>
              <a:gd name="adj3" fmla="val 11798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EF499F5D-5AF6-D1AD-C9A1-131E0830E9DF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1152462" y="3427219"/>
            <a:ext cx="918841" cy="674519"/>
          </a:xfrm>
          <a:prstGeom prst="bentConnector4">
            <a:avLst>
              <a:gd name="adj1" fmla="val -644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論理和 43">
            <a:extLst>
              <a:ext uri="{FF2B5EF4-FFF2-40B4-BE49-F238E27FC236}">
                <a16:creationId xmlns:a16="http://schemas.microsoft.com/office/drawing/2014/main" id="{E4E6A752-CD47-FA7A-364E-D70D215AC529}"/>
              </a:ext>
            </a:extLst>
          </p:cNvPr>
          <p:cNvSpPr/>
          <p:nvPr/>
        </p:nvSpPr>
        <p:spPr>
          <a:xfrm>
            <a:off x="1788823" y="5915226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576B16F5-D427-8F03-4036-803DCB10290E}"/>
              </a:ext>
            </a:extLst>
          </p:cNvPr>
          <p:cNvSpPr/>
          <p:nvPr/>
        </p:nvSpPr>
        <p:spPr>
          <a:xfrm>
            <a:off x="370386" y="5852263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>
            <a:extLst>
              <a:ext uri="{FF2B5EF4-FFF2-40B4-BE49-F238E27FC236}">
                <a16:creationId xmlns:a16="http://schemas.microsoft.com/office/drawing/2014/main" id="{327D9A39-D51E-29CF-76BA-7A552FC1722F}"/>
              </a:ext>
            </a:extLst>
          </p:cNvPr>
          <p:cNvSpPr/>
          <p:nvPr/>
        </p:nvSpPr>
        <p:spPr>
          <a:xfrm>
            <a:off x="374876" y="5973661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242F56D-1455-968E-10F4-25F2C754EE8E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812807" y="6075543"/>
            <a:ext cx="97601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25AF4A7-6069-39C4-839C-DE50D9164B41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flipV="1">
            <a:off x="1949140" y="5282693"/>
            <a:ext cx="2" cy="632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25EA5A41-57CF-F4C1-D971-FDFD22131D8A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1028981" y="4800777"/>
            <a:ext cx="1165801" cy="674518"/>
          </a:xfrm>
          <a:prstGeom prst="bentConnector4">
            <a:avLst>
              <a:gd name="adj1" fmla="val 2200"/>
              <a:gd name="adj2" fmla="val 13389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カギ線コネクタ 69">
            <a:extLst>
              <a:ext uri="{FF2B5EF4-FFF2-40B4-BE49-F238E27FC236}">
                <a16:creationId xmlns:a16="http://schemas.microsoft.com/office/drawing/2014/main" id="{B0E9D042-1EC1-EA42-E640-73A90D68CE0F}"/>
              </a:ext>
            </a:extLst>
          </p:cNvPr>
          <p:cNvCxnSpPr>
            <a:cxnSpLocks/>
          </p:cNvCxnSpPr>
          <p:nvPr/>
        </p:nvCxnSpPr>
        <p:spPr>
          <a:xfrm rot="10800000">
            <a:off x="1503336" y="5308633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79F37831-6FA3-D276-CF1C-09AE959B088B}"/>
              </a:ext>
            </a:extLst>
          </p:cNvPr>
          <p:cNvCxnSpPr>
            <a:cxnSpLocks/>
          </p:cNvCxnSpPr>
          <p:nvPr/>
        </p:nvCxnSpPr>
        <p:spPr>
          <a:xfrm flipV="1">
            <a:off x="1949140" y="5308633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B3BA89A-539D-50F6-8D74-43935D923F1D}"/>
              </a:ext>
            </a:extLst>
          </p:cNvPr>
          <p:cNvCxnSpPr>
            <a:cxnSpLocks/>
          </p:cNvCxnSpPr>
          <p:nvPr/>
        </p:nvCxnSpPr>
        <p:spPr>
          <a:xfrm flipV="1">
            <a:off x="4622598" y="4011530"/>
            <a:ext cx="0" cy="1394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ローチャート: 論理和 87">
            <a:extLst>
              <a:ext uri="{FF2B5EF4-FFF2-40B4-BE49-F238E27FC236}">
                <a16:creationId xmlns:a16="http://schemas.microsoft.com/office/drawing/2014/main" id="{25F79365-D10F-89CC-00E2-8C4295EBD289}"/>
              </a:ext>
            </a:extLst>
          </p:cNvPr>
          <p:cNvSpPr/>
          <p:nvPr/>
        </p:nvSpPr>
        <p:spPr>
          <a:xfrm>
            <a:off x="4804346" y="5913272"/>
            <a:ext cx="320634" cy="320634"/>
          </a:xfrm>
          <a:prstGeom prst="flowChar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86A389D-F632-35E7-11DF-DE9CA406A1D3}"/>
              </a:ext>
            </a:extLst>
          </p:cNvPr>
          <p:cNvSpPr/>
          <p:nvPr/>
        </p:nvSpPr>
        <p:spPr>
          <a:xfrm>
            <a:off x="6096000" y="5850309"/>
            <a:ext cx="442421" cy="4465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>
            <a:extLst>
              <a:ext uri="{FF2B5EF4-FFF2-40B4-BE49-F238E27FC236}">
                <a16:creationId xmlns:a16="http://schemas.microsoft.com/office/drawing/2014/main" id="{B464F58B-8743-2F58-5574-0374771C0D36}"/>
              </a:ext>
            </a:extLst>
          </p:cNvPr>
          <p:cNvSpPr/>
          <p:nvPr/>
        </p:nvSpPr>
        <p:spPr>
          <a:xfrm>
            <a:off x="6100490" y="5971707"/>
            <a:ext cx="437931" cy="203763"/>
          </a:xfrm>
          <a:custGeom>
            <a:avLst/>
            <a:gdLst>
              <a:gd name="connsiteX0" fmla="*/ 0 w 437931"/>
              <a:gd name="connsiteY0" fmla="*/ 101104 h 203763"/>
              <a:gd name="connsiteX1" fmla="*/ 126124 w 437931"/>
              <a:gd name="connsiteY1" fmla="*/ 3008 h 203763"/>
              <a:gd name="connsiteX2" fmla="*/ 290786 w 437931"/>
              <a:gd name="connsiteY2" fmla="*/ 202704 h 203763"/>
              <a:gd name="connsiteX3" fmla="*/ 437931 w 437931"/>
              <a:gd name="connsiteY3" fmla="*/ 87091 h 203763"/>
              <a:gd name="connsiteX4" fmla="*/ 437931 w 437931"/>
              <a:gd name="connsiteY4" fmla="*/ 87091 h 20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31" h="203763">
                <a:moveTo>
                  <a:pt x="0" y="101104"/>
                </a:moveTo>
                <a:cubicBezTo>
                  <a:pt x="38830" y="43589"/>
                  <a:pt x="77660" y="-13925"/>
                  <a:pt x="126124" y="3008"/>
                </a:cubicBezTo>
                <a:cubicBezTo>
                  <a:pt x="174588" y="19941"/>
                  <a:pt x="238818" y="188690"/>
                  <a:pt x="290786" y="202704"/>
                </a:cubicBezTo>
                <a:cubicBezTo>
                  <a:pt x="342754" y="216718"/>
                  <a:pt x="437931" y="87091"/>
                  <a:pt x="437931" y="87091"/>
                </a:cubicBezTo>
                <a:lnTo>
                  <a:pt x="437931" y="87091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63A6C159-83BD-C2B3-B4E4-EEA905270041}"/>
              </a:ext>
            </a:extLst>
          </p:cNvPr>
          <p:cNvCxnSpPr>
            <a:cxnSpLocks/>
            <a:stCxn id="89" idx="2"/>
            <a:endCxn id="88" idx="6"/>
          </p:cNvCxnSpPr>
          <p:nvPr/>
        </p:nvCxnSpPr>
        <p:spPr>
          <a:xfrm flipH="1">
            <a:off x="5124980" y="6073589"/>
            <a:ext cx="9710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564D5A1-5FF5-22E1-AE6B-B2016AE6ADC2}"/>
              </a:ext>
            </a:extLst>
          </p:cNvPr>
          <p:cNvCxnSpPr>
            <a:cxnSpLocks/>
            <a:stCxn id="88" idx="0"/>
            <a:endCxn id="15" idx="2"/>
          </p:cNvCxnSpPr>
          <p:nvPr/>
        </p:nvCxnSpPr>
        <p:spPr>
          <a:xfrm flipV="1">
            <a:off x="4964663" y="5282693"/>
            <a:ext cx="0" cy="6305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D5E66F64-69C1-3C4A-98C1-E2102D2A2CF2}"/>
              </a:ext>
            </a:extLst>
          </p:cNvPr>
          <p:cNvCxnSpPr>
            <a:cxnSpLocks/>
          </p:cNvCxnSpPr>
          <p:nvPr/>
        </p:nvCxnSpPr>
        <p:spPr>
          <a:xfrm flipV="1">
            <a:off x="4952528" y="5292096"/>
            <a:ext cx="461813" cy="261270"/>
          </a:xfrm>
          <a:prstGeom prst="bentConnector3">
            <a:avLst>
              <a:gd name="adj1" fmla="val 10034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カギ線コネクタ 101">
            <a:extLst>
              <a:ext uri="{FF2B5EF4-FFF2-40B4-BE49-F238E27FC236}">
                <a16:creationId xmlns:a16="http://schemas.microsoft.com/office/drawing/2014/main" id="{FA767CBB-ADB7-34B1-2D5A-E66F576E051E}"/>
              </a:ext>
            </a:extLst>
          </p:cNvPr>
          <p:cNvCxnSpPr>
            <a:cxnSpLocks/>
          </p:cNvCxnSpPr>
          <p:nvPr/>
        </p:nvCxnSpPr>
        <p:spPr>
          <a:xfrm rot="10800000">
            <a:off x="4506720" y="5292568"/>
            <a:ext cx="445808" cy="261676"/>
          </a:xfrm>
          <a:prstGeom prst="bentConnector3">
            <a:avLst>
              <a:gd name="adj1" fmla="val 9982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カギ線コネクタ 102">
            <a:extLst>
              <a:ext uri="{FF2B5EF4-FFF2-40B4-BE49-F238E27FC236}">
                <a16:creationId xmlns:a16="http://schemas.microsoft.com/office/drawing/2014/main" id="{DE9A6018-8CDD-1415-9035-3ED04674273A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4720634" y="4795423"/>
            <a:ext cx="1158834" cy="678258"/>
          </a:xfrm>
          <a:prstGeom prst="bentConnector4">
            <a:avLst>
              <a:gd name="adj1" fmla="val -4169"/>
              <a:gd name="adj2" fmla="val 1337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カギ線コネクタ 106">
            <a:extLst>
              <a:ext uri="{FF2B5EF4-FFF2-40B4-BE49-F238E27FC236}">
                <a16:creationId xmlns:a16="http://schemas.microsoft.com/office/drawing/2014/main" id="{A9DF46E8-342E-65D2-90A7-A74FA9CA77CF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956503" y="4039199"/>
            <a:ext cx="351709" cy="335391"/>
          </a:xfrm>
          <a:prstGeom prst="bentConnector3">
            <a:avLst>
              <a:gd name="adj1" fmla="val 44852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カギ線コネクタ 118">
            <a:extLst>
              <a:ext uri="{FF2B5EF4-FFF2-40B4-BE49-F238E27FC236}">
                <a16:creationId xmlns:a16="http://schemas.microsoft.com/office/drawing/2014/main" id="{CD576ADC-6E6A-E6C6-156E-6EFD081416CD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 flipH="1" flipV="1">
            <a:off x="4814440" y="3456130"/>
            <a:ext cx="979611" cy="669867"/>
          </a:xfrm>
          <a:prstGeom prst="bentConnector4">
            <a:avLst>
              <a:gd name="adj1" fmla="val -2517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4CDED3A0-ED81-A19C-EFCD-15C7C8E54801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4964662" y="4727522"/>
            <a:ext cx="1" cy="210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78255431-A899-4871-060E-5E838419A173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4964661" y="3473644"/>
            <a:ext cx="0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1A1AC18-D284-1462-D8AB-D28B8DCB6CF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4964661" y="2852839"/>
            <a:ext cx="1" cy="276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F7C8101B-6F5B-2D6A-A3E9-F3A42BE71679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4964661" y="2319955"/>
            <a:ext cx="1" cy="1881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3A2AF2F8-665C-CCAB-E415-FD2F4588970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4866634" y="2250245"/>
            <a:ext cx="875222" cy="669868"/>
          </a:xfrm>
          <a:prstGeom prst="bentConnector4">
            <a:avLst>
              <a:gd name="adj1" fmla="val 744"/>
              <a:gd name="adj2" fmla="val 13412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E78BE501-6F2E-32CC-9EBF-CD3680B26FE5}"/>
              </a:ext>
            </a:extLst>
          </p:cNvPr>
          <p:cNvSpPr/>
          <p:nvPr/>
        </p:nvSpPr>
        <p:spPr>
          <a:xfrm>
            <a:off x="4286403" y="1193324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7C144DF6-9B7A-CAE2-4C67-241447EE388C}"/>
              </a:ext>
            </a:extLst>
          </p:cNvPr>
          <p:cNvSpPr txBox="1"/>
          <p:nvPr/>
        </p:nvSpPr>
        <p:spPr>
          <a:xfrm>
            <a:off x="4492257" y="119918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CF4098F-B31B-FF2A-527D-3A0C0363224F}"/>
              </a:ext>
            </a:extLst>
          </p:cNvPr>
          <p:cNvSpPr/>
          <p:nvPr/>
        </p:nvSpPr>
        <p:spPr>
          <a:xfrm>
            <a:off x="6088863" y="1194115"/>
            <a:ext cx="1349037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54D89E6F-C994-961F-5E38-E10BE372FD15}"/>
              </a:ext>
            </a:extLst>
          </p:cNvPr>
          <p:cNvSpPr txBox="1"/>
          <p:nvPr/>
        </p:nvSpPr>
        <p:spPr>
          <a:xfrm>
            <a:off x="6149239" y="1199180"/>
            <a:ext cx="122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Softmax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FCE3965F-88D8-2679-5208-9DE95D98019A}"/>
              </a:ext>
            </a:extLst>
          </p:cNvPr>
          <p:cNvCxnSpPr>
            <a:cxnSpLocks/>
            <a:stCxn id="19" idx="0"/>
            <a:endCxn id="140" idx="2"/>
          </p:cNvCxnSpPr>
          <p:nvPr/>
        </p:nvCxnSpPr>
        <p:spPr>
          <a:xfrm flipH="1" flipV="1">
            <a:off x="4960922" y="1569700"/>
            <a:ext cx="3739" cy="405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DC783565-734B-5571-D1BF-0CB85EA3B591}"/>
              </a:ext>
            </a:extLst>
          </p:cNvPr>
          <p:cNvCxnSpPr>
            <a:cxnSpLocks/>
            <a:stCxn id="140" idx="3"/>
            <a:endCxn id="142" idx="1"/>
          </p:cNvCxnSpPr>
          <p:nvPr/>
        </p:nvCxnSpPr>
        <p:spPr>
          <a:xfrm>
            <a:off x="5635440" y="1381512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5656AC2-8885-E33E-8823-42C9864916D2}"/>
              </a:ext>
            </a:extLst>
          </p:cNvPr>
          <p:cNvCxnSpPr>
            <a:cxnSpLocks/>
          </p:cNvCxnSpPr>
          <p:nvPr/>
        </p:nvCxnSpPr>
        <p:spPr>
          <a:xfrm>
            <a:off x="7437900" y="1389458"/>
            <a:ext cx="453423" cy="7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DB05DED8-8932-C425-A3C5-E8A72FE127BB}"/>
              </a:ext>
            </a:extLst>
          </p:cNvPr>
          <p:cNvSpPr txBox="1"/>
          <p:nvPr/>
        </p:nvSpPr>
        <p:spPr>
          <a:xfrm>
            <a:off x="7891323" y="1194092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B0AEDFA-FF7B-1B6D-1017-DD30C18F4910}"/>
              </a:ext>
            </a:extLst>
          </p:cNvPr>
          <p:cNvSpPr/>
          <p:nvPr/>
        </p:nvSpPr>
        <p:spPr>
          <a:xfrm>
            <a:off x="1127982" y="6437977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DFA1CFFF-38F1-13EE-57EA-7E7F2435CF6E}"/>
              </a:ext>
            </a:extLst>
          </p:cNvPr>
          <p:cNvSpPr txBox="1"/>
          <p:nvPr/>
        </p:nvSpPr>
        <p:spPr>
          <a:xfrm>
            <a:off x="1153558" y="6459140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98BD3691-95C2-E15C-7705-48A96535DB1A}"/>
              </a:ext>
            </a:extLst>
          </p:cNvPr>
          <p:cNvSpPr/>
          <p:nvPr/>
        </p:nvSpPr>
        <p:spPr>
          <a:xfrm>
            <a:off x="4151690" y="6436304"/>
            <a:ext cx="1635241" cy="3763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D29D3112-6DA9-AC75-AC74-C8B9FB3CA474}"/>
              </a:ext>
            </a:extLst>
          </p:cNvPr>
          <p:cNvSpPr txBox="1"/>
          <p:nvPr/>
        </p:nvSpPr>
        <p:spPr>
          <a:xfrm>
            <a:off x="4177266" y="6457467"/>
            <a:ext cx="1584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Embedding</a:t>
            </a:r>
            <a:endParaRPr kumimoji="1" lang="ja-JP" altLang="en-US" sz="2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C2BEF4B9-F324-0455-FA8D-BB23A56941F7}"/>
              </a:ext>
            </a:extLst>
          </p:cNvPr>
          <p:cNvCxnSpPr>
            <a:cxnSpLocks/>
            <a:stCxn id="158" idx="0"/>
            <a:endCxn id="44" idx="4"/>
          </p:cNvCxnSpPr>
          <p:nvPr/>
        </p:nvCxnSpPr>
        <p:spPr>
          <a:xfrm flipV="1">
            <a:off x="1945602" y="6235860"/>
            <a:ext cx="3538" cy="2232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A6DC8695-04B0-5AC4-465C-F6301C28A788}"/>
              </a:ext>
            </a:extLst>
          </p:cNvPr>
          <p:cNvCxnSpPr>
            <a:cxnSpLocks/>
            <a:stCxn id="159" idx="0"/>
            <a:endCxn id="88" idx="4"/>
          </p:cNvCxnSpPr>
          <p:nvPr/>
        </p:nvCxnSpPr>
        <p:spPr>
          <a:xfrm flipH="1" flipV="1">
            <a:off x="4964663" y="6233906"/>
            <a:ext cx="4648" cy="2023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/>
              <p:nvPr/>
            </p:nvSpPr>
            <p:spPr>
              <a:xfrm>
                <a:off x="146252" y="4937918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1BE42DB8-94B7-0D0C-336B-EDC7641E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2" y="4937918"/>
                <a:ext cx="6623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/>
              <p:nvPr/>
            </p:nvSpPr>
            <p:spPr>
              <a:xfrm>
                <a:off x="6080470" y="4937919"/>
                <a:ext cx="662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65082088-9AD0-8ABC-847E-D0C120F7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470" y="4937919"/>
                <a:ext cx="662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1289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242E0F-6B01-E1E7-F0A0-B888660C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セルフアテンション（機械翻訳）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550A37-7086-36AC-7704-614D116D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998FDA-6C6D-6B87-B500-85B4796BA994}"/>
              </a:ext>
            </a:extLst>
          </p:cNvPr>
          <p:cNvSpPr txBox="1"/>
          <p:nvPr/>
        </p:nvSpPr>
        <p:spPr>
          <a:xfrm>
            <a:off x="2137434" y="1025774"/>
            <a:ext cx="200625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4000" dirty="0"/>
              <a:t>A</a:t>
            </a:r>
          </a:p>
          <a:p>
            <a:r>
              <a:rPr kumimoji="1" lang="en" altLang="ja-JP" sz="4000" dirty="0"/>
              <a:t>cat </a:t>
            </a:r>
          </a:p>
          <a:p>
            <a:r>
              <a:rPr kumimoji="1" lang="en" altLang="ja-JP" sz="4000" dirty="0"/>
              <a:t>ate </a:t>
            </a:r>
          </a:p>
          <a:p>
            <a:r>
              <a:rPr kumimoji="1" lang="en" altLang="ja-JP" sz="4000" dirty="0"/>
              <a:t>the </a:t>
            </a:r>
          </a:p>
          <a:p>
            <a:r>
              <a:rPr kumimoji="1" lang="en" altLang="ja-JP" sz="4000" dirty="0"/>
              <a:t>meal </a:t>
            </a:r>
          </a:p>
          <a:p>
            <a:r>
              <a:rPr kumimoji="1" lang="en" altLang="ja-JP" sz="4000" dirty="0"/>
              <a:t>because </a:t>
            </a:r>
          </a:p>
          <a:p>
            <a:r>
              <a:rPr kumimoji="1" lang="en" altLang="ja-JP" sz="4000" dirty="0"/>
              <a:t>it </a:t>
            </a:r>
          </a:p>
          <a:p>
            <a:r>
              <a:rPr kumimoji="1" lang="en" altLang="ja-JP" sz="4000" dirty="0"/>
              <a:t>was </a:t>
            </a:r>
          </a:p>
          <a:p>
            <a:r>
              <a:rPr kumimoji="1" lang="en" altLang="ja-JP" sz="4000" dirty="0"/>
              <a:t>hungry</a:t>
            </a:r>
            <a:endParaRPr kumimoji="1" lang="ja-JP" altLang="en-US" sz="4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198DDB-E1FF-6134-1D41-50AAA36572BD}"/>
              </a:ext>
            </a:extLst>
          </p:cNvPr>
          <p:cNvSpPr txBox="1"/>
          <p:nvPr/>
        </p:nvSpPr>
        <p:spPr>
          <a:xfrm>
            <a:off x="8597869" y="1025773"/>
            <a:ext cx="200625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sz="4000" dirty="0"/>
              <a:t>A</a:t>
            </a:r>
          </a:p>
          <a:p>
            <a:r>
              <a:rPr kumimoji="1" lang="en" altLang="ja-JP" sz="4000" dirty="0">
                <a:solidFill>
                  <a:schemeClr val="bg2">
                    <a:lumMod val="75000"/>
                  </a:schemeClr>
                </a:solidFill>
              </a:rPr>
              <a:t>cat </a:t>
            </a:r>
          </a:p>
          <a:p>
            <a:r>
              <a:rPr kumimoji="1" lang="en" altLang="ja-JP" sz="4000" dirty="0">
                <a:solidFill>
                  <a:schemeClr val="bg2">
                    <a:lumMod val="75000"/>
                  </a:schemeClr>
                </a:solidFill>
              </a:rPr>
              <a:t>ate </a:t>
            </a:r>
          </a:p>
          <a:p>
            <a:r>
              <a:rPr kumimoji="1" lang="en" altLang="ja-JP" sz="4000" dirty="0">
                <a:solidFill>
                  <a:schemeClr val="bg2">
                    <a:lumMod val="75000"/>
                  </a:schemeClr>
                </a:solidFill>
              </a:rPr>
              <a:t>the </a:t>
            </a:r>
          </a:p>
          <a:p>
            <a:r>
              <a:rPr kumimoji="1" lang="en" altLang="ja-JP" sz="4000" dirty="0">
                <a:solidFill>
                  <a:schemeClr val="bg2">
                    <a:lumMod val="75000"/>
                  </a:schemeClr>
                </a:solidFill>
              </a:rPr>
              <a:t>meal </a:t>
            </a:r>
          </a:p>
          <a:p>
            <a:r>
              <a:rPr kumimoji="1" lang="en" altLang="ja-JP" sz="4000" dirty="0">
                <a:solidFill>
                  <a:schemeClr val="bg2">
                    <a:lumMod val="75000"/>
                  </a:schemeClr>
                </a:solidFill>
              </a:rPr>
              <a:t>because </a:t>
            </a:r>
          </a:p>
          <a:p>
            <a:r>
              <a:rPr kumimoji="1" lang="en" altLang="ja-JP" sz="4000" dirty="0">
                <a:solidFill>
                  <a:schemeClr val="bg2">
                    <a:lumMod val="75000"/>
                  </a:schemeClr>
                </a:solidFill>
              </a:rPr>
              <a:t>it </a:t>
            </a:r>
          </a:p>
          <a:p>
            <a:r>
              <a:rPr kumimoji="1" lang="en" altLang="ja-JP" sz="4000" dirty="0">
                <a:solidFill>
                  <a:schemeClr val="bg2">
                    <a:lumMod val="75000"/>
                  </a:schemeClr>
                </a:solidFill>
              </a:rPr>
              <a:t>was </a:t>
            </a:r>
          </a:p>
          <a:p>
            <a:r>
              <a:rPr kumimoji="1" lang="en" altLang="ja-JP" sz="4000" dirty="0">
                <a:solidFill>
                  <a:schemeClr val="bg2">
                    <a:lumMod val="75000"/>
                  </a:schemeClr>
                </a:solidFill>
              </a:rPr>
              <a:t>hungry</a:t>
            </a:r>
            <a:endParaRPr kumimoji="1" lang="ja-JP" altLang="en-US" sz="400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9D0EF3B-2DCF-91CF-B46A-729802C906C9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193774" y="1338470"/>
            <a:ext cx="5430702" cy="6207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9B5FA5F-B367-3E94-29C8-C7DC430EC246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3140561" y="1400546"/>
            <a:ext cx="5483915" cy="56619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CAC11A-5C1E-DDD3-2573-11229FABCDF0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3167167" y="1400546"/>
            <a:ext cx="5457309" cy="1262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912499-5C46-B679-63AA-3748A3395327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3251200" y="1400546"/>
            <a:ext cx="5373276" cy="1813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D7DC063-0B71-EEEE-D90A-FDCF053F1E75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3868615" y="1400546"/>
            <a:ext cx="4755861" cy="24754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89B8B0CD-55FD-1AA3-82A6-672D7822181A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196902" y="1400546"/>
            <a:ext cx="4427574" cy="30818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3988901-2DE6-E6AD-299A-314ABD493C71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2704123" y="1400546"/>
            <a:ext cx="5920353" cy="3688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D91D9AB-FDF8-C2FA-92C0-01C3ABA778D1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3391877" y="1400546"/>
            <a:ext cx="5232599" cy="43165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BCABD02-A9BB-18DF-E654-556592E1C80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3821666" y="1400546"/>
            <a:ext cx="4802810" cy="49434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E99D0BE-C7D4-1AF5-85FF-B25C085DE5A4}"/>
              </a:ext>
            </a:extLst>
          </p:cNvPr>
          <p:cNvSpPr/>
          <p:nvPr/>
        </p:nvSpPr>
        <p:spPr>
          <a:xfrm>
            <a:off x="8624476" y="1127843"/>
            <a:ext cx="448272" cy="5454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876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FB2B5A-E9EA-DEC2-3719-9AA06F7F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新たなアプローチ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2F37A4-3408-E91C-999E-6146BB1F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Transformer</a:t>
            </a:r>
            <a:r>
              <a:rPr lang="ja-JP" altLang="en-US"/>
              <a:t>：</a:t>
            </a:r>
            <a:r>
              <a:rPr lang="en-US" altLang="ja-JP" dirty="0">
                <a:solidFill>
                  <a:srgbClr val="FF0000"/>
                </a:solidFill>
              </a:rPr>
              <a:t>Attention</a:t>
            </a:r>
            <a:r>
              <a:rPr lang="ja-JP" altLang="en-US">
                <a:solidFill>
                  <a:srgbClr val="FF0000"/>
                </a:solidFill>
              </a:rPr>
              <a:t>機構</a:t>
            </a:r>
            <a:r>
              <a:rPr lang="ja-JP" altLang="en-US"/>
              <a:t>で構成されたモデル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利点</a:t>
            </a:r>
            <a:endParaRPr lang="en-US" altLang="ja-JP" dirty="0"/>
          </a:p>
          <a:p>
            <a:r>
              <a:rPr lang="ja-JP" altLang="en-US"/>
              <a:t>並列処理が可能に</a:t>
            </a:r>
            <a:endParaRPr lang="en-US" altLang="ja-JP" dirty="0"/>
          </a:p>
          <a:p>
            <a:r>
              <a:rPr lang="ja-JP" altLang="en-US"/>
              <a:t>長期的な依存関係を効率的に捕捉</a:t>
            </a:r>
            <a:endParaRPr lang="en-US" altLang="ja-JP" dirty="0"/>
          </a:p>
          <a:p>
            <a:r>
              <a:rPr lang="en-US" altLang="ja-JP" dirty="0"/>
              <a:t>RNN</a:t>
            </a:r>
            <a:r>
              <a:rPr lang="ja-JP" altLang="en-US"/>
              <a:t>より勾配消失が起きにくい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5453F8-A16A-2D9F-5294-B020D895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905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38FB0E-002E-83FC-85B8-02D70E06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2E08DB-63D9-7BE2-501A-080C8A1BB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タスク</a:t>
            </a:r>
            <a:endParaRPr lang="en-US" altLang="ja-JP" dirty="0"/>
          </a:p>
          <a:p>
            <a:pPr lvl="1"/>
            <a:r>
              <a:rPr lang="ja-JP" altLang="en-US"/>
              <a:t>英語からドイツ語</a:t>
            </a:r>
            <a:endParaRPr lang="en-US" altLang="ja-JP" dirty="0"/>
          </a:p>
          <a:p>
            <a:pPr lvl="1"/>
            <a:r>
              <a:rPr kumimoji="1" lang="ja-JP" altLang="en-US"/>
              <a:t>英語からフランス語　への機械翻訳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/>
              <a:t>データセット</a:t>
            </a:r>
            <a:endParaRPr kumimoji="1" lang="en-US" altLang="ja-JP" dirty="0"/>
          </a:p>
          <a:p>
            <a:pPr lvl="1"/>
            <a:r>
              <a:rPr lang="en" altLang="ja-JP" b="0" i="0" u="none" strike="noStrike" dirty="0">
                <a:solidFill>
                  <a:srgbClr val="000000"/>
                </a:solidFill>
                <a:effectLst/>
                <a:latin typeface="Lato" panose="020F0502020204030204" pitchFamily="34" charset="0"/>
              </a:rPr>
              <a:t>WMT 201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Lato" panose="020F0502020204030204" pitchFamily="34" charset="0"/>
              </a:rPr>
              <a:t>4</a:t>
            </a:r>
            <a:r>
              <a:rPr lang="en" altLang="ja-JP" b="0" i="0" u="none" strike="noStrike" dirty="0">
                <a:solidFill>
                  <a:srgbClr val="000000"/>
                </a:solidFill>
                <a:effectLst/>
                <a:latin typeface="Lato" panose="020F0502020204030204" pitchFamily="34" charset="0"/>
              </a:rPr>
              <a:t> News</a:t>
            </a:r>
            <a:r>
              <a:rPr lang="ja-JP" altLang="en-US" b="0" i="0" u="none" strike="noStrike">
                <a:solidFill>
                  <a:srgbClr val="000000"/>
                </a:solidFill>
                <a:effectLst/>
                <a:latin typeface="Lato" panose="020F0502020204030204" pitchFamily="34" charset="0"/>
              </a:rPr>
              <a:t>：翻訳されたニュースでの英語の文章</a:t>
            </a:r>
            <a:endParaRPr lang="en-US" altLang="ja-JP" b="0" i="0" u="none" strike="noStrike" dirty="0">
              <a:solidFill>
                <a:srgbClr val="000000"/>
              </a:solidFill>
              <a:effectLst/>
              <a:latin typeface="Lato" panose="020F0502020204030204" pitchFamily="34" charset="0"/>
            </a:endParaRPr>
          </a:p>
          <a:p>
            <a:pPr lvl="1"/>
            <a:endParaRPr lang="en-US" altLang="ja-JP" dirty="0">
              <a:solidFill>
                <a:srgbClr val="000000"/>
              </a:solidFill>
              <a:latin typeface="Lato" panose="020F0502020204030204" pitchFamily="34" charset="0"/>
            </a:endParaRPr>
          </a:p>
          <a:p>
            <a:r>
              <a:rPr lang="ja-JP" altLang="en-US" b="0" i="0" u="none" strike="noStrike">
                <a:solidFill>
                  <a:srgbClr val="000000"/>
                </a:solidFill>
                <a:effectLst/>
                <a:latin typeface="Lato" panose="020F0502020204030204" pitchFamily="34" charset="0"/>
              </a:rPr>
              <a:t>評価指標</a:t>
            </a:r>
            <a:endParaRPr lang="en-US" altLang="ja-JP" b="0" i="0" u="none" strike="noStrike" dirty="0">
              <a:solidFill>
                <a:srgbClr val="000000"/>
              </a:solidFill>
              <a:effectLst/>
              <a:latin typeface="Lato" panose="020F0502020204030204" pitchFamily="34" charset="0"/>
            </a:endParaRPr>
          </a:p>
          <a:p>
            <a:pPr lvl="1"/>
            <a:r>
              <a:rPr lang="en-US" altLang="ja-JP" dirty="0">
                <a:solidFill>
                  <a:srgbClr val="000000"/>
                </a:solidFill>
                <a:latin typeface="Lato" panose="020F0502020204030204" pitchFamily="34" charset="0"/>
              </a:rPr>
              <a:t>BLEU</a:t>
            </a:r>
            <a:r>
              <a:rPr lang="ja-JP" altLang="en-US">
                <a:solidFill>
                  <a:srgbClr val="000000"/>
                </a:solidFill>
                <a:latin typeface="Lato" panose="020F0502020204030204" pitchFamily="34" charset="0"/>
              </a:rPr>
              <a:t>スコア</a:t>
            </a:r>
            <a:endParaRPr lang="en" altLang="ja-JP" b="0" i="0" u="none" strike="noStrike" dirty="0">
              <a:solidFill>
                <a:srgbClr val="000000"/>
              </a:solidFill>
              <a:effectLst/>
              <a:latin typeface="Lato" panose="020F0502020204030204" pitchFamily="34" charset="0"/>
            </a:endParaRPr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F043BC6-D853-25ED-7C7E-2859C652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758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7E7CF5-FF90-91A2-672F-2200A42B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BLEU</a:t>
            </a:r>
            <a:r>
              <a:rPr lang="ja-JP" altLang="en-US"/>
              <a:t>スコア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37026F-4069-AA40-BAAA-E4C0931D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7" y="1058415"/>
            <a:ext cx="11972081" cy="5488568"/>
          </a:xfrm>
        </p:spPr>
        <p:txBody>
          <a:bodyPr/>
          <a:lstStyle/>
          <a:p>
            <a:r>
              <a:rPr kumimoji="1" lang="ja-JP" altLang="en-US"/>
              <a:t>機械翻訳の精度を評価する指標</a:t>
            </a:r>
            <a:endParaRPr kumimoji="1" lang="en-US" altLang="ja-JP" dirty="0"/>
          </a:p>
          <a:p>
            <a:pPr lvl="1"/>
            <a:r>
              <a:rPr lang="ja-JP" altLang="en-US"/>
              <a:t>人間の翻訳例と機械翻訳の類似度を計算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1CAE62-C73D-4B99-EE4C-726BFEAE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6F6D5-3DBA-4BB1-6872-659F3D52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45" y="1983976"/>
            <a:ext cx="7388165" cy="128951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135343B-82A8-88E1-48C5-B6421F17F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5" y="3689505"/>
            <a:ext cx="8485593" cy="1139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8EACB17-F068-B8FB-A467-A03D197B94CA}"/>
                  </a:ext>
                </a:extLst>
              </p:cNvPr>
              <p:cNvSpPr txBox="1"/>
              <p:nvPr/>
            </p:nvSpPr>
            <p:spPr>
              <a:xfrm>
                <a:off x="1522430" y="5326534"/>
                <a:ext cx="84855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𝐵𝑃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𝐵𝐿𝐸𝑈</m:t>
                        </m:r>
                      </m:sub>
                    </m:sSub>
                  </m:oMath>
                </a14:m>
                <a:r>
                  <a:rPr kumimoji="1" lang="ja-JP" altLang="en-US" sz="2800" b="0" dirty="0">
                    <a:latin typeface="+mn-ea"/>
                  </a:rPr>
                  <a:t>：</a:t>
                </a:r>
                <a:r>
                  <a:rPr lang="ja-JP" altLang="en-US" sz="2800">
                    <a:latin typeface="+mn-ea"/>
                  </a:rPr>
                  <a:t>文の長さが参照例より短い時のペナルティ</a:t>
                </a:r>
                <a:endParaRPr kumimoji="1" lang="ja-JP" altLang="en-US" sz="2800" b="0" dirty="0" err="1">
                  <a:latin typeface="+mn-ea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8EACB17-F068-B8FB-A467-A03D197B9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430" y="5326534"/>
                <a:ext cx="8485593" cy="523220"/>
              </a:xfrm>
              <a:prstGeom prst="rect">
                <a:avLst/>
              </a:prstGeom>
              <a:blipFill>
                <a:blip r:embed="rId4"/>
                <a:stretch>
                  <a:fillRect l="-448" t="-9524" r="-448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7FEBDF70-B647-792D-3308-740119BDD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075" y="3689505"/>
            <a:ext cx="1485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443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38FB0E-002E-83FC-85B8-02D70E06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実験結果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2E08DB-63D9-7BE2-501A-080C8A1BB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F043BC6-D853-25ED-7C7E-2859C652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D774401-5161-0F90-70EA-E2A12A0B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" y="1299079"/>
            <a:ext cx="11892455" cy="511518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C1C14E3-33A0-6E09-FB01-A2DD5A89DFCC}"/>
              </a:ext>
            </a:extLst>
          </p:cNvPr>
          <p:cNvSpPr/>
          <p:nvPr/>
        </p:nvSpPr>
        <p:spPr>
          <a:xfrm>
            <a:off x="351098" y="5495860"/>
            <a:ext cx="11489803" cy="789325"/>
          </a:xfrm>
          <a:prstGeom prst="rect">
            <a:avLst/>
          </a:prstGeom>
          <a:solidFill>
            <a:srgbClr val="FF0000">
              <a:alpha val="1032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208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7DD171-823D-C3E8-4A72-697BF5AD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/>
              <a:t>計算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5A9D76-6955-EB7E-F044-D3F2A638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/>
              <p:nvPr/>
            </p:nvSpPr>
            <p:spPr>
              <a:xfrm>
                <a:off x="-29334" y="1352682"/>
                <a:ext cx="7916013" cy="12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37B22C-D835-C9A5-7A30-C26F33E5E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334" y="1352682"/>
                <a:ext cx="7916013" cy="1209114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E9AE1E2D-83B1-C034-6432-8CBE34BB3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746" y="1299078"/>
                <a:ext cx="11972081" cy="5330321"/>
              </a:xfrm>
            </p:spPr>
            <p:txBody>
              <a:bodyPr/>
              <a:lstStyle/>
              <a:p>
                <a:endParaRPr kumimoji="1" lang="en-US" altLang="ja-JP" dirty="0"/>
              </a:p>
              <a:p>
                <a:endParaRPr lang="en-US" altLang="ja-JP" dirty="0"/>
              </a:p>
              <a:p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2400"/>
                  <a:t>データ</a:t>
                </a:r>
                <a:r>
                  <a:rPr lang="ja-JP" altLang="en-US" sz="2400"/>
                  <a:t>同士</a:t>
                </a:r>
                <a:r>
                  <a:rPr kumimoji="1" lang="ja-JP" altLang="en-US" sz="2400"/>
                  <a:t>の関連度計算</a:t>
                </a:r>
                <a:endParaRPr kumimoji="1" lang="en-US" altLang="ja-JP" sz="2400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2400"/>
                  <a:t>関連度のスケーリング</a:t>
                </a:r>
                <a:endParaRPr kumimoji="1" lang="en-US" altLang="ja-JP" sz="2400" dirty="0"/>
              </a:p>
              <a:p>
                <a:r>
                  <a:rPr kumimoji="1" lang="ja-JP" altLang="en-US" sz="2400"/>
                  <a:t>関連度のソフトマックス正規化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ja-JP" altLang="en-US" sz="2400"/>
                  <a:t>と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ja-JP" altLang="en-US" sz="2400"/>
                  <a:t>の関連度で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</a:rPr>
                      <m:t>Value</m:t>
                    </m:r>
                  </m:oMath>
                </a14:m>
                <a:r>
                  <a:rPr kumimoji="1" lang="ja-JP" altLang="en-US" sz="2400"/>
                  <a:t>の重みつけ</a:t>
                </a:r>
              </a:p>
              <a:p>
                <a:endParaRPr kumimoji="1" lang="ja-JP" altLang="en-US"/>
              </a:p>
            </p:txBody>
          </p:sp>
        </mc:Choice>
        <mc:Fallback xmlns="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E9AE1E2D-83B1-C034-6432-8CBE34BB3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746" y="1299078"/>
                <a:ext cx="11972081" cy="5330321"/>
              </a:xfrm>
              <a:blipFill>
                <a:blip r:embed="rId3"/>
                <a:stretch>
                  <a:fillRect l="-7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03A7680-EAAC-169C-519C-3AF59A5ABEAF}"/>
                  </a:ext>
                </a:extLst>
              </p:cNvPr>
              <p:cNvSpPr txBox="1"/>
              <p:nvPr/>
            </p:nvSpPr>
            <p:spPr>
              <a:xfrm>
                <a:off x="2510625" y="2800862"/>
                <a:ext cx="52525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ja-JP" altLang="en-US" sz="2400" b="0">
                    <a:latin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ja-JP" altLang="en-US" sz="2400" b="0">
                    <a:latin typeface="Cambria Math" panose="02040503050406030204" pitchFamily="18" charset="0"/>
                  </a:rPr>
                  <a:t>の</a:t>
                </a:r>
                <a:r>
                  <a:rPr lang="ja-JP" altLang="en-US" sz="2400">
                    <a:latin typeface="Cambria Math" panose="02040503050406030204" pitchFamily="18" charset="0"/>
                  </a:rPr>
                  <a:t>埋め込みベクトルの</a:t>
                </a:r>
                <a:r>
                  <a:rPr kumimoji="1" lang="ja-JP" altLang="en-US" sz="2400" b="0">
                    <a:latin typeface="Cambria Math" panose="02040503050406030204" pitchFamily="18" charset="0"/>
                  </a:rPr>
                  <a:t>次元数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03A7680-EAAC-169C-519C-3AF59A5AB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625" y="2800862"/>
                <a:ext cx="5252592" cy="461665"/>
              </a:xfrm>
              <a:prstGeom prst="rect">
                <a:avLst/>
              </a:prstGeom>
              <a:blipFill>
                <a:blip r:embed="rId4"/>
                <a:stretch>
                  <a:fillRect l="-241" t="-13514" r="-723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EA5C32AF-C806-8BAF-3C2B-C9758B54B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679" y="1022128"/>
            <a:ext cx="4077686" cy="576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98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DDBE2F-8C8F-DCB1-0732-ECCD5AC5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LSTM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E117C64-35C6-A981-42F2-7D9366B7E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/>
                  <a:t>入力ゲート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ja-JP" dirty="0"/>
              </a:p>
              <a:p>
                <a:r>
                  <a:rPr lang="ja-JP" altLang="en-US"/>
                  <a:t>出力ゲート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ja-JP" dirty="0"/>
              </a:p>
              <a:p>
                <a:r>
                  <a:rPr lang="ja-JP" altLang="en-US"/>
                  <a:t>忘却ゲート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ja-JP" dirty="0"/>
              </a:p>
              <a:p>
                <a:r>
                  <a:rPr lang="ja-JP" altLang="en-US"/>
                  <a:t>メモリセルの状態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ja-JP" dirty="0"/>
              </a:p>
              <a:p>
                <a:r>
                  <a:rPr kumimoji="1" lang="ja-JP" altLang="en-US"/>
                  <a:t>長期記憶を可能にするために</a:t>
                </a:r>
                <a:br>
                  <a:rPr kumimoji="1" lang="en-US" altLang="ja-JP" dirty="0"/>
                </a:br>
                <a:r>
                  <a:rPr kumimoji="1" lang="ja-JP" altLang="en-US"/>
                  <a:t>考案</a:t>
                </a:r>
                <a:r>
                  <a:rPr lang="ja-JP" altLang="en-US"/>
                  <a:t>された</a:t>
                </a:r>
                <a:endParaRPr kumimoji="1" lang="en-US" altLang="ja-JP" dirty="0"/>
              </a:p>
              <a:p>
                <a:r>
                  <a:rPr lang="ja-JP" altLang="en-US"/>
                  <a:t>中間層のユニットをメモリユニットで</a:t>
                </a:r>
                <a:br>
                  <a:rPr lang="en-US" altLang="ja-JP" dirty="0"/>
                </a:br>
                <a:r>
                  <a:rPr lang="ja-JP" altLang="en-US"/>
                  <a:t>置き換えた構造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E117C64-35C6-A981-42F2-7D9366B7E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6" t="-9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BF12CB-8A2C-CE69-6650-D3CF8FD5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2546C0A-48F5-557D-8D75-0DBDA96F5897}"/>
              </a:ext>
            </a:extLst>
          </p:cNvPr>
          <p:cNvGrpSpPr/>
          <p:nvPr/>
        </p:nvGrpSpPr>
        <p:grpSpPr>
          <a:xfrm>
            <a:off x="6567169" y="980903"/>
            <a:ext cx="5396230" cy="5775497"/>
            <a:chOff x="230267" y="332157"/>
            <a:chExt cx="5396230" cy="5775497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63A0829-598F-5465-14C7-9159410E0E27}"/>
                </a:ext>
              </a:extLst>
            </p:cNvPr>
            <p:cNvGrpSpPr/>
            <p:nvPr/>
          </p:nvGrpSpPr>
          <p:grpSpPr>
            <a:xfrm>
              <a:off x="230267" y="332157"/>
              <a:ext cx="5396230" cy="5775497"/>
              <a:chOff x="944642" y="55783"/>
              <a:chExt cx="5396230" cy="5775497"/>
            </a:xfrm>
          </p:grpSpPr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4A90A639-2BA0-3196-4744-FC07864625E4}"/>
                  </a:ext>
                </a:extLst>
              </p:cNvPr>
              <p:cNvSpPr/>
              <p:nvPr/>
            </p:nvSpPr>
            <p:spPr>
              <a:xfrm>
                <a:off x="3770394" y="4039970"/>
                <a:ext cx="28364" cy="383244"/>
              </a:xfrm>
              <a:custGeom>
                <a:avLst/>
                <a:gdLst>
                  <a:gd name="connsiteX0" fmla="*/ 15955 w 28363"/>
                  <a:gd name="connsiteY0" fmla="*/ 370114 h 383243"/>
                  <a:gd name="connsiteX1" fmla="*/ 15955 w 28363"/>
                  <a:gd name="connsiteY1" fmla="*/ 15968 h 38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63" h="383243">
                    <a:moveTo>
                      <a:pt x="15955" y="370114"/>
                    </a:moveTo>
                    <a:lnTo>
                      <a:pt x="15955" y="15968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86FF9070-DD62-B9A7-3AE5-E6E2CDA64D91}"/>
                  </a:ext>
                </a:extLst>
              </p:cNvPr>
              <p:cNvSpPr/>
              <p:nvPr/>
            </p:nvSpPr>
            <p:spPr>
              <a:xfrm>
                <a:off x="3738485" y="3992065"/>
                <a:ext cx="92183" cy="92262"/>
              </a:xfrm>
              <a:custGeom>
                <a:avLst/>
                <a:gdLst>
                  <a:gd name="connsiteX0" fmla="*/ 47864 w 92182"/>
                  <a:gd name="connsiteY0" fmla="*/ 15968 h 92262"/>
                  <a:gd name="connsiteX1" fmla="*/ 79773 w 92182"/>
                  <a:gd name="connsiteY1" fmla="*/ 79842 h 92262"/>
                  <a:gd name="connsiteX2" fmla="*/ 47864 w 92182"/>
                  <a:gd name="connsiteY2" fmla="*/ 63874 h 92262"/>
                  <a:gd name="connsiteX3" fmla="*/ 15955 w 92182"/>
                  <a:gd name="connsiteY3" fmla="*/ 79842 h 92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2262">
                    <a:moveTo>
                      <a:pt x="47864" y="15968"/>
                    </a:moveTo>
                    <a:lnTo>
                      <a:pt x="79773" y="79842"/>
                    </a:lnTo>
                    <a:lnTo>
                      <a:pt x="47864" y="63874"/>
                    </a:lnTo>
                    <a:lnTo>
                      <a:pt x="15955" y="79842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7DA7F53C-7461-2063-A0A8-A73585B01486}"/>
                  </a:ext>
                </a:extLst>
              </p:cNvPr>
              <p:cNvSpPr/>
              <p:nvPr/>
            </p:nvSpPr>
            <p:spPr>
              <a:xfrm>
                <a:off x="3497392" y="4404761"/>
                <a:ext cx="574369" cy="574866"/>
              </a:xfrm>
              <a:custGeom>
                <a:avLst/>
                <a:gdLst>
                  <a:gd name="connsiteX0" fmla="*/ 572596 w 574368"/>
                  <a:gd name="connsiteY0" fmla="*/ 289207 h 574865"/>
                  <a:gd name="connsiteX1" fmla="*/ 288957 w 574368"/>
                  <a:gd name="connsiteY1" fmla="*/ 573092 h 574865"/>
                  <a:gd name="connsiteX2" fmla="*/ 5318 w 574368"/>
                  <a:gd name="connsiteY2" fmla="*/ 289207 h 574865"/>
                  <a:gd name="connsiteX3" fmla="*/ 288957 w 574368"/>
                  <a:gd name="connsiteY3" fmla="*/ 5323 h 574865"/>
                  <a:gd name="connsiteX4" fmla="*/ 572596 w 574368"/>
                  <a:gd name="connsiteY4" fmla="*/ 289207 h 57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368" h="574865">
                    <a:moveTo>
                      <a:pt x="572596" y="289207"/>
                    </a:moveTo>
                    <a:cubicBezTo>
                      <a:pt x="572596" y="445992"/>
                      <a:pt x="445607" y="573092"/>
                      <a:pt x="288957" y="573092"/>
                    </a:cubicBezTo>
                    <a:cubicBezTo>
                      <a:pt x="132308" y="573092"/>
                      <a:pt x="5318" y="445992"/>
                      <a:pt x="5318" y="289207"/>
                    </a:cubicBezTo>
                    <a:cubicBezTo>
                      <a:pt x="5318" y="132422"/>
                      <a:pt x="132308" y="5323"/>
                      <a:pt x="288957" y="5323"/>
                    </a:cubicBezTo>
                    <a:cubicBezTo>
                      <a:pt x="445607" y="5323"/>
                      <a:pt x="572596" y="132422"/>
                      <a:pt x="572596" y="28920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4FF076C3-EDF1-3AF7-8537-B44C0DE2C7D8}"/>
                  </a:ext>
                </a:extLst>
              </p:cNvPr>
              <p:cNvSpPr/>
              <p:nvPr/>
            </p:nvSpPr>
            <p:spPr>
              <a:xfrm>
                <a:off x="2352200" y="2974694"/>
                <a:ext cx="382913" cy="28388"/>
              </a:xfrm>
              <a:custGeom>
                <a:avLst/>
                <a:gdLst>
                  <a:gd name="connsiteX0" fmla="*/ 15955 w 382912"/>
                  <a:gd name="connsiteY0" fmla="*/ 15968 h 28388"/>
                  <a:gd name="connsiteX1" fmla="*/ 369794 w 382912"/>
                  <a:gd name="connsiteY1" fmla="*/ 15968 h 28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12" h="28388">
                    <a:moveTo>
                      <a:pt x="15955" y="15968"/>
                    </a:moveTo>
                    <a:lnTo>
                      <a:pt x="369794" y="15968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D4A20804-358E-84C6-D04C-F4F3D9E23207}"/>
                  </a:ext>
                </a:extLst>
              </p:cNvPr>
              <p:cNvSpPr/>
              <p:nvPr/>
            </p:nvSpPr>
            <p:spPr>
              <a:xfrm>
                <a:off x="2690085" y="2942757"/>
                <a:ext cx="92183" cy="92262"/>
              </a:xfrm>
              <a:custGeom>
                <a:avLst/>
                <a:gdLst>
                  <a:gd name="connsiteX0" fmla="*/ 79773 w 92182"/>
                  <a:gd name="connsiteY0" fmla="*/ 47905 h 92262"/>
                  <a:gd name="connsiteX1" fmla="*/ 15955 w 92182"/>
                  <a:gd name="connsiteY1" fmla="*/ 79842 h 92262"/>
                  <a:gd name="connsiteX2" fmla="*/ 31909 w 92182"/>
                  <a:gd name="connsiteY2" fmla="*/ 47905 h 92262"/>
                  <a:gd name="connsiteX3" fmla="*/ 15955 w 92182"/>
                  <a:gd name="connsiteY3" fmla="*/ 15968 h 92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2262">
                    <a:moveTo>
                      <a:pt x="79773" y="47905"/>
                    </a:moveTo>
                    <a:lnTo>
                      <a:pt x="15955" y="79842"/>
                    </a:lnTo>
                    <a:lnTo>
                      <a:pt x="31909" y="47905"/>
                    </a:lnTo>
                    <a:lnTo>
                      <a:pt x="15955" y="15968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D6F6CE36-E609-FAF4-0905-BF3B6958933B}"/>
                  </a:ext>
                </a:extLst>
              </p:cNvPr>
              <p:cNvSpPr/>
              <p:nvPr/>
            </p:nvSpPr>
            <p:spPr>
              <a:xfrm>
                <a:off x="1795558" y="2701456"/>
                <a:ext cx="574369" cy="574866"/>
              </a:xfrm>
              <a:custGeom>
                <a:avLst/>
                <a:gdLst>
                  <a:gd name="connsiteX0" fmla="*/ 572596 w 574368"/>
                  <a:gd name="connsiteY0" fmla="*/ 289207 h 574865"/>
                  <a:gd name="connsiteX1" fmla="*/ 288957 w 574368"/>
                  <a:gd name="connsiteY1" fmla="*/ 573092 h 574865"/>
                  <a:gd name="connsiteX2" fmla="*/ 5318 w 574368"/>
                  <a:gd name="connsiteY2" fmla="*/ 289207 h 574865"/>
                  <a:gd name="connsiteX3" fmla="*/ 288957 w 574368"/>
                  <a:gd name="connsiteY3" fmla="*/ 5323 h 574865"/>
                  <a:gd name="connsiteX4" fmla="*/ 572596 w 574368"/>
                  <a:gd name="connsiteY4" fmla="*/ 289207 h 57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368" h="574865">
                    <a:moveTo>
                      <a:pt x="572596" y="289207"/>
                    </a:moveTo>
                    <a:cubicBezTo>
                      <a:pt x="572596" y="445992"/>
                      <a:pt x="445607" y="573092"/>
                      <a:pt x="288957" y="573092"/>
                    </a:cubicBezTo>
                    <a:cubicBezTo>
                      <a:pt x="132308" y="573092"/>
                      <a:pt x="5318" y="445992"/>
                      <a:pt x="5318" y="289207"/>
                    </a:cubicBezTo>
                    <a:cubicBezTo>
                      <a:pt x="5318" y="132422"/>
                      <a:pt x="132308" y="5323"/>
                      <a:pt x="288957" y="5323"/>
                    </a:cubicBezTo>
                    <a:cubicBezTo>
                      <a:pt x="445607" y="5323"/>
                      <a:pt x="572596" y="132422"/>
                      <a:pt x="572596" y="28920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24A62066-119D-1DF1-73F5-288B64EEB4A0}"/>
                  </a:ext>
                </a:extLst>
              </p:cNvPr>
              <p:cNvSpPr/>
              <p:nvPr/>
            </p:nvSpPr>
            <p:spPr>
              <a:xfrm>
                <a:off x="3983833" y="3826347"/>
                <a:ext cx="950190" cy="28388"/>
              </a:xfrm>
              <a:custGeom>
                <a:avLst/>
                <a:gdLst>
                  <a:gd name="connsiteX0" fmla="*/ 937072 w 950190"/>
                  <a:gd name="connsiteY0" fmla="*/ 15968 h 28388"/>
                  <a:gd name="connsiteX1" fmla="*/ 15955 w 950190"/>
                  <a:gd name="connsiteY1" fmla="*/ 15968 h 28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0190" h="28388">
                    <a:moveTo>
                      <a:pt x="937072" y="15968"/>
                    </a:moveTo>
                    <a:lnTo>
                      <a:pt x="15955" y="15968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9EF94BFA-AC40-D761-CA27-066B15676A06}"/>
                  </a:ext>
                </a:extLst>
              </p:cNvPr>
              <p:cNvSpPr/>
              <p:nvPr/>
            </p:nvSpPr>
            <p:spPr>
              <a:xfrm>
                <a:off x="3935969" y="3794410"/>
                <a:ext cx="92183" cy="92262"/>
              </a:xfrm>
              <a:custGeom>
                <a:avLst/>
                <a:gdLst>
                  <a:gd name="connsiteX0" fmla="*/ 15955 w 92182"/>
                  <a:gd name="connsiteY0" fmla="*/ 47905 h 92262"/>
                  <a:gd name="connsiteX1" fmla="*/ 79773 w 92182"/>
                  <a:gd name="connsiteY1" fmla="*/ 15968 h 92262"/>
                  <a:gd name="connsiteX2" fmla="*/ 63819 w 92182"/>
                  <a:gd name="connsiteY2" fmla="*/ 47905 h 92262"/>
                  <a:gd name="connsiteX3" fmla="*/ 79773 w 92182"/>
                  <a:gd name="connsiteY3" fmla="*/ 79842 h 92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2262">
                    <a:moveTo>
                      <a:pt x="15955" y="47905"/>
                    </a:moveTo>
                    <a:lnTo>
                      <a:pt x="79773" y="15968"/>
                    </a:lnTo>
                    <a:lnTo>
                      <a:pt x="63819" y="47905"/>
                    </a:lnTo>
                    <a:lnTo>
                      <a:pt x="79773" y="79842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54FD3BBF-073B-64A1-5507-C27ADD93867A}"/>
                  </a:ext>
                </a:extLst>
              </p:cNvPr>
              <p:cNvSpPr/>
              <p:nvPr/>
            </p:nvSpPr>
            <p:spPr>
              <a:xfrm>
                <a:off x="4915586" y="3553108"/>
                <a:ext cx="574369" cy="574866"/>
              </a:xfrm>
              <a:custGeom>
                <a:avLst/>
                <a:gdLst>
                  <a:gd name="connsiteX0" fmla="*/ 572596 w 574368"/>
                  <a:gd name="connsiteY0" fmla="*/ 289207 h 574865"/>
                  <a:gd name="connsiteX1" fmla="*/ 288957 w 574368"/>
                  <a:gd name="connsiteY1" fmla="*/ 573092 h 574865"/>
                  <a:gd name="connsiteX2" fmla="*/ 5318 w 574368"/>
                  <a:gd name="connsiteY2" fmla="*/ 289207 h 574865"/>
                  <a:gd name="connsiteX3" fmla="*/ 288957 w 574368"/>
                  <a:gd name="connsiteY3" fmla="*/ 5323 h 574865"/>
                  <a:gd name="connsiteX4" fmla="*/ 572596 w 574368"/>
                  <a:gd name="connsiteY4" fmla="*/ 289207 h 57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368" h="574865">
                    <a:moveTo>
                      <a:pt x="572596" y="289207"/>
                    </a:moveTo>
                    <a:cubicBezTo>
                      <a:pt x="572596" y="445992"/>
                      <a:pt x="445606" y="573092"/>
                      <a:pt x="288957" y="573092"/>
                    </a:cubicBezTo>
                    <a:cubicBezTo>
                      <a:pt x="132308" y="573092"/>
                      <a:pt x="5318" y="445992"/>
                      <a:pt x="5318" y="289207"/>
                    </a:cubicBezTo>
                    <a:cubicBezTo>
                      <a:pt x="5318" y="132422"/>
                      <a:pt x="132308" y="5323"/>
                      <a:pt x="288957" y="5323"/>
                    </a:cubicBezTo>
                    <a:cubicBezTo>
                      <a:pt x="445606" y="5323"/>
                      <a:pt x="572596" y="132422"/>
                      <a:pt x="572596" y="28920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9D0396BD-FA6B-C8CA-C447-ADA82FF679CD}"/>
                  </a:ext>
                </a:extLst>
              </p:cNvPr>
              <p:cNvSpPr/>
              <p:nvPr/>
            </p:nvSpPr>
            <p:spPr>
              <a:xfrm>
                <a:off x="3770394" y="2194722"/>
                <a:ext cx="28364" cy="525186"/>
              </a:xfrm>
              <a:custGeom>
                <a:avLst/>
                <a:gdLst>
                  <a:gd name="connsiteX0" fmla="*/ 15955 w 28363"/>
                  <a:gd name="connsiteY0" fmla="*/ 512056 h 525185"/>
                  <a:gd name="connsiteX1" fmla="*/ 15955 w 28363"/>
                  <a:gd name="connsiteY1" fmla="*/ 15968 h 52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63" h="525185">
                    <a:moveTo>
                      <a:pt x="15955" y="512056"/>
                    </a:moveTo>
                    <a:lnTo>
                      <a:pt x="15955" y="15968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B4B15657-5A70-C6C6-D11E-FB5D6DEA9B6E}"/>
                  </a:ext>
                </a:extLst>
              </p:cNvPr>
              <p:cNvSpPr/>
              <p:nvPr/>
            </p:nvSpPr>
            <p:spPr>
              <a:xfrm>
                <a:off x="3738485" y="2146817"/>
                <a:ext cx="92183" cy="92262"/>
              </a:xfrm>
              <a:custGeom>
                <a:avLst/>
                <a:gdLst>
                  <a:gd name="connsiteX0" fmla="*/ 47864 w 92182"/>
                  <a:gd name="connsiteY0" fmla="*/ 15968 h 92262"/>
                  <a:gd name="connsiteX1" fmla="*/ 79773 w 92182"/>
                  <a:gd name="connsiteY1" fmla="*/ 79842 h 92262"/>
                  <a:gd name="connsiteX2" fmla="*/ 47864 w 92182"/>
                  <a:gd name="connsiteY2" fmla="*/ 63874 h 92262"/>
                  <a:gd name="connsiteX3" fmla="*/ 15955 w 92182"/>
                  <a:gd name="connsiteY3" fmla="*/ 79842 h 92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2262">
                    <a:moveTo>
                      <a:pt x="47864" y="15968"/>
                    </a:moveTo>
                    <a:lnTo>
                      <a:pt x="79773" y="79842"/>
                    </a:lnTo>
                    <a:lnTo>
                      <a:pt x="47864" y="63874"/>
                    </a:lnTo>
                    <a:lnTo>
                      <a:pt x="15955" y="79842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A94831E2-BA93-570B-9556-A14863449C1F}"/>
                  </a:ext>
                </a:extLst>
              </p:cNvPr>
              <p:cNvSpPr/>
              <p:nvPr/>
            </p:nvSpPr>
            <p:spPr>
              <a:xfrm>
                <a:off x="3497392" y="2701456"/>
                <a:ext cx="574369" cy="574866"/>
              </a:xfrm>
              <a:custGeom>
                <a:avLst/>
                <a:gdLst>
                  <a:gd name="connsiteX0" fmla="*/ 572596 w 574368"/>
                  <a:gd name="connsiteY0" fmla="*/ 289207 h 574865"/>
                  <a:gd name="connsiteX1" fmla="*/ 288957 w 574368"/>
                  <a:gd name="connsiteY1" fmla="*/ 573092 h 574865"/>
                  <a:gd name="connsiteX2" fmla="*/ 5318 w 574368"/>
                  <a:gd name="connsiteY2" fmla="*/ 289207 h 574865"/>
                  <a:gd name="connsiteX3" fmla="*/ 288957 w 574368"/>
                  <a:gd name="connsiteY3" fmla="*/ 5323 h 574865"/>
                  <a:gd name="connsiteX4" fmla="*/ 572596 w 574368"/>
                  <a:gd name="connsiteY4" fmla="*/ 289207 h 57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368" h="574865">
                    <a:moveTo>
                      <a:pt x="572596" y="289207"/>
                    </a:moveTo>
                    <a:cubicBezTo>
                      <a:pt x="572596" y="445992"/>
                      <a:pt x="445607" y="573092"/>
                      <a:pt x="288957" y="573092"/>
                    </a:cubicBezTo>
                    <a:cubicBezTo>
                      <a:pt x="132308" y="573092"/>
                      <a:pt x="5318" y="445992"/>
                      <a:pt x="5318" y="289207"/>
                    </a:cubicBezTo>
                    <a:cubicBezTo>
                      <a:pt x="5318" y="132422"/>
                      <a:pt x="132308" y="5323"/>
                      <a:pt x="288957" y="5323"/>
                    </a:cubicBezTo>
                    <a:cubicBezTo>
                      <a:pt x="445607" y="5323"/>
                      <a:pt x="572596" y="132422"/>
                      <a:pt x="572596" y="28920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2484E9DD-3D6E-ACEA-C360-867D52DEDABE}"/>
                  </a:ext>
                </a:extLst>
              </p:cNvPr>
              <p:cNvSpPr/>
              <p:nvPr/>
            </p:nvSpPr>
            <p:spPr>
              <a:xfrm>
                <a:off x="3983833" y="987504"/>
                <a:ext cx="950190" cy="28388"/>
              </a:xfrm>
              <a:custGeom>
                <a:avLst/>
                <a:gdLst>
                  <a:gd name="connsiteX0" fmla="*/ 937072 w 950190"/>
                  <a:gd name="connsiteY0" fmla="*/ 15968 h 28388"/>
                  <a:gd name="connsiteX1" fmla="*/ 15955 w 950190"/>
                  <a:gd name="connsiteY1" fmla="*/ 15968 h 28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0190" h="28388">
                    <a:moveTo>
                      <a:pt x="937072" y="15968"/>
                    </a:moveTo>
                    <a:lnTo>
                      <a:pt x="15955" y="15968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3646C178-9344-61A1-411E-91B98BE25BD8}"/>
                  </a:ext>
                </a:extLst>
              </p:cNvPr>
              <p:cNvSpPr/>
              <p:nvPr/>
            </p:nvSpPr>
            <p:spPr>
              <a:xfrm>
                <a:off x="3935969" y="955567"/>
                <a:ext cx="92183" cy="92262"/>
              </a:xfrm>
              <a:custGeom>
                <a:avLst/>
                <a:gdLst>
                  <a:gd name="connsiteX0" fmla="*/ 15955 w 92182"/>
                  <a:gd name="connsiteY0" fmla="*/ 47905 h 92262"/>
                  <a:gd name="connsiteX1" fmla="*/ 79773 w 92182"/>
                  <a:gd name="connsiteY1" fmla="*/ 15968 h 92262"/>
                  <a:gd name="connsiteX2" fmla="*/ 63819 w 92182"/>
                  <a:gd name="connsiteY2" fmla="*/ 47905 h 92262"/>
                  <a:gd name="connsiteX3" fmla="*/ 79773 w 92182"/>
                  <a:gd name="connsiteY3" fmla="*/ 79842 h 92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2262">
                    <a:moveTo>
                      <a:pt x="15955" y="47905"/>
                    </a:moveTo>
                    <a:lnTo>
                      <a:pt x="79773" y="15968"/>
                    </a:lnTo>
                    <a:lnTo>
                      <a:pt x="63819" y="47905"/>
                    </a:lnTo>
                    <a:lnTo>
                      <a:pt x="79773" y="79842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69187799-3213-152F-2EA9-7B006CBD6AB7}"/>
                  </a:ext>
                </a:extLst>
              </p:cNvPr>
              <p:cNvSpPr/>
              <p:nvPr/>
            </p:nvSpPr>
            <p:spPr>
              <a:xfrm>
                <a:off x="4915586" y="714265"/>
                <a:ext cx="574369" cy="574866"/>
              </a:xfrm>
              <a:custGeom>
                <a:avLst/>
                <a:gdLst>
                  <a:gd name="connsiteX0" fmla="*/ 572596 w 574368"/>
                  <a:gd name="connsiteY0" fmla="*/ 289207 h 574865"/>
                  <a:gd name="connsiteX1" fmla="*/ 288957 w 574368"/>
                  <a:gd name="connsiteY1" fmla="*/ 573092 h 574865"/>
                  <a:gd name="connsiteX2" fmla="*/ 5318 w 574368"/>
                  <a:gd name="connsiteY2" fmla="*/ 289207 h 574865"/>
                  <a:gd name="connsiteX3" fmla="*/ 288957 w 574368"/>
                  <a:gd name="connsiteY3" fmla="*/ 5323 h 574865"/>
                  <a:gd name="connsiteX4" fmla="*/ 572596 w 574368"/>
                  <a:gd name="connsiteY4" fmla="*/ 289207 h 57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368" h="574865">
                    <a:moveTo>
                      <a:pt x="572596" y="289207"/>
                    </a:moveTo>
                    <a:cubicBezTo>
                      <a:pt x="572596" y="445992"/>
                      <a:pt x="445606" y="573092"/>
                      <a:pt x="288957" y="573092"/>
                    </a:cubicBezTo>
                    <a:cubicBezTo>
                      <a:pt x="132308" y="573092"/>
                      <a:pt x="5318" y="445992"/>
                      <a:pt x="5318" y="289207"/>
                    </a:cubicBezTo>
                    <a:cubicBezTo>
                      <a:pt x="5318" y="132422"/>
                      <a:pt x="132308" y="5323"/>
                      <a:pt x="288957" y="5323"/>
                    </a:cubicBezTo>
                    <a:cubicBezTo>
                      <a:pt x="445606" y="5323"/>
                      <a:pt x="572596" y="132422"/>
                      <a:pt x="572596" y="28920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3A68D265-2742-0771-8A83-932B5B989BDF}"/>
                  </a:ext>
                </a:extLst>
              </p:cNvPr>
              <p:cNvSpPr/>
              <p:nvPr/>
            </p:nvSpPr>
            <p:spPr>
              <a:xfrm>
                <a:off x="3770394" y="1201127"/>
                <a:ext cx="28364" cy="383244"/>
              </a:xfrm>
              <a:custGeom>
                <a:avLst/>
                <a:gdLst>
                  <a:gd name="connsiteX0" fmla="*/ 15955 w 28363"/>
                  <a:gd name="connsiteY0" fmla="*/ 370114 h 383243"/>
                  <a:gd name="connsiteX1" fmla="*/ 15955 w 28363"/>
                  <a:gd name="connsiteY1" fmla="*/ 15968 h 38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63" h="383243">
                    <a:moveTo>
                      <a:pt x="15955" y="370114"/>
                    </a:moveTo>
                    <a:lnTo>
                      <a:pt x="15955" y="15968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686CE3CE-6320-289B-B223-71F29DF8A4F0}"/>
                  </a:ext>
                </a:extLst>
              </p:cNvPr>
              <p:cNvSpPr/>
              <p:nvPr/>
            </p:nvSpPr>
            <p:spPr>
              <a:xfrm>
                <a:off x="3738485" y="1153221"/>
                <a:ext cx="92183" cy="92262"/>
              </a:xfrm>
              <a:custGeom>
                <a:avLst/>
                <a:gdLst>
                  <a:gd name="connsiteX0" fmla="*/ 47864 w 92182"/>
                  <a:gd name="connsiteY0" fmla="*/ 15968 h 92262"/>
                  <a:gd name="connsiteX1" fmla="*/ 79773 w 92182"/>
                  <a:gd name="connsiteY1" fmla="*/ 79842 h 92262"/>
                  <a:gd name="connsiteX2" fmla="*/ 47864 w 92182"/>
                  <a:gd name="connsiteY2" fmla="*/ 63874 h 92262"/>
                  <a:gd name="connsiteX3" fmla="*/ 15955 w 92182"/>
                  <a:gd name="connsiteY3" fmla="*/ 79842 h 92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2262">
                    <a:moveTo>
                      <a:pt x="47864" y="15968"/>
                    </a:moveTo>
                    <a:lnTo>
                      <a:pt x="79773" y="79842"/>
                    </a:lnTo>
                    <a:lnTo>
                      <a:pt x="47864" y="63874"/>
                    </a:lnTo>
                    <a:lnTo>
                      <a:pt x="15955" y="79842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3997FFB6-7309-E2A0-E087-77228DC7A455}"/>
                  </a:ext>
                </a:extLst>
              </p:cNvPr>
              <p:cNvSpPr/>
              <p:nvPr/>
            </p:nvSpPr>
            <p:spPr>
              <a:xfrm>
                <a:off x="3497392" y="1565918"/>
                <a:ext cx="574369" cy="574866"/>
              </a:xfrm>
              <a:custGeom>
                <a:avLst/>
                <a:gdLst>
                  <a:gd name="connsiteX0" fmla="*/ 572596 w 574368"/>
                  <a:gd name="connsiteY0" fmla="*/ 289207 h 574865"/>
                  <a:gd name="connsiteX1" fmla="*/ 288957 w 574368"/>
                  <a:gd name="connsiteY1" fmla="*/ 573092 h 574865"/>
                  <a:gd name="connsiteX2" fmla="*/ 5318 w 574368"/>
                  <a:gd name="connsiteY2" fmla="*/ 289207 h 574865"/>
                  <a:gd name="connsiteX3" fmla="*/ 288957 w 574368"/>
                  <a:gd name="connsiteY3" fmla="*/ 5323 h 574865"/>
                  <a:gd name="connsiteX4" fmla="*/ 572596 w 574368"/>
                  <a:gd name="connsiteY4" fmla="*/ 289207 h 57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368" h="574865">
                    <a:moveTo>
                      <a:pt x="572596" y="289207"/>
                    </a:moveTo>
                    <a:cubicBezTo>
                      <a:pt x="572596" y="445992"/>
                      <a:pt x="445607" y="573092"/>
                      <a:pt x="288957" y="573092"/>
                    </a:cubicBezTo>
                    <a:cubicBezTo>
                      <a:pt x="132308" y="573092"/>
                      <a:pt x="5318" y="445992"/>
                      <a:pt x="5318" y="289207"/>
                    </a:cubicBezTo>
                    <a:cubicBezTo>
                      <a:pt x="5318" y="132422"/>
                      <a:pt x="132308" y="5323"/>
                      <a:pt x="288957" y="5323"/>
                    </a:cubicBezTo>
                    <a:cubicBezTo>
                      <a:pt x="445607" y="5323"/>
                      <a:pt x="572596" y="132422"/>
                      <a:pt x="572596" y="28920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DF7B9B62-7E4B-A176-552A-44ADE267CBAD}"/>
                  </a:ext>
                </a:extLst>
              </p:cNvPr>
              <p:cNvSpPr/>
              <p:nvPr/>
            </p:nvSpPr>
            <p:spPr>
              <a:xfrm>
                <a:off x="3770394" y="3330259"/>
                <a:ext cx="28364" cy="383244"/>
              </a:xfrm>
              <a:custGeom>
                <a:avLst/>
                <a:gdLst>
                  <a:gd name="connsiteX0" fmla="*/ 15955 w 28363"/>
                  <a:gd name="connsiteY0" fmla="*/ 370114 h 383243"/>
                  <a:gd name="connsiteX1" fmla="*/ 15955 w 28363"/>
                  <a:gd name="connsiteY1" fmla="*/ 15968 h 38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63" h="383243">
                    <a:moveTo>
                      <a:pt x="15955" y="370114"/>
                    </a:moveTo>
                    <a:lnTo>
                      <a:pt x="15955" y="15968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087D755F-E57A-3271-1130-743D01E67430}"/>
                  </a:ext>
                </a:extLst>
              </p:cNvPr>
              <p:cNvSpPr/>
              <p:nvPr/>
            </p:nvSpPr>
            <p:spPr>
              <a:xfrm>
                <a:off x="3738485" y="3282354"/>
                <a:ext cx="92183" cy="92262"/>
              </a:xfrm>
              <a:custGeom>
                <a:avLst/>
                <a:gdLst>
                  <a:gd name="connsiteX0" fmla="*/ 47864 w 92182"/>
                  <a:gd name="connsiteY0" fmla="*/ 15968 h 92262"/>
                  <a:gd name="connsiteX1" fmla="*/ 79773 w 92182"/>
                  <a:gd name="connsiteY1" fmla="*/ 79842 h 92262"/>
                  <a:gd name="connsiteX2" fmla="*/ 47864 w 92182"/>
                  <a:gd name="connsiteY2" fmla="*/ 63874 h 92262"/>
                  <a:gd name="connsiteX3" fmla="*/ 15955 w 92182"/>
                  <a:gd name="connsiteY3" fmla="*/ 79842 h 92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2262">
                    <a:moveTo>
                      <a:pt x="47864" y="15968"/>
                    </a:moveTo>
                    <a:lnTo>
                      <a:pt x="79773" y="79842"/>
                    </a:lnTo>
                    <a:lnTo>
                      <a:pt x="47864" y="63874"/>
                    </a:lnTo>
                    <a:lnTo>
                      <a:pt x="15955" y="79842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12F22F06-88DB-CC55-46A4-A4BE57E6FD60}"/>
                  </a:ext>
                </a:extLst>
              </p:cNvPr>
              <p:cNvSpPr/>
              <p:nvPr/>
            </p:nvSpPr>
            <p:spPr>
              <a:xfrm>
                <a:off x="3639211" y="3695051"/>
                <a:ext cx="290730" cy="290981"/>
              </a:xfrm>
              <a:custGeom>
                <a:avLst/>
                <a:gdLst>
                  <a:gd name="connsiteX0" fmla="*/ 288957 w 290729"/>
                  <a:gd name="connsiteY0" fmla="*/ 147265 h 290981"/>
                  <a:gd name="connsiteX1" fmla="*/ 147138 w 290729"/>
                  <a:gd name="connsiteY1" fmla="*/ 289207 h 290981"/>
                  <a:gd name="connsiteX2" fmla="*/ 5318 w 290729"/>
                  <a:gd name="connsiteY2" fmla="*/ 147265 h 290981"/>
                  <a:gd name="connsiteX3" fmla="*/ 147138 w 290729"/>
                  <a:gd name="connsiteY3" fmla="*/ 5323 h 290981"/>
                  <a:gd name="connsiteX4" fmla="*/ 288957 w 290729"/>
                  <a:gd name="connsiteY4" fmla="*/ 147265 h 29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729" h="290981">
                    <a:moveTo>
                      <a:pt x="288957" y="147265"/>
                    </a:moveTo>
                    <a:cubicBezTo>
                      <a:pt x="288957" y="225657"/>
                      <a:pt x="225462" y="289207"/>
                      <a:pt x="147138" y="289207"/>
                    </a:cubicBezTo>
                    <a:cubicBezTo>
                      <a:pt x="68813" y="289207"/>
                      <a:pt x="5318" y="225657"/>
                      <a:pt x="5318" y="147265"/>
                    </a:cubicBezTo>
                    <a:cubicBezTo>
                      <a:pt x="5318" y="68873"/>
                      <a:pt x="68813" y="5323"/>
                      <a:pt x="147138" y="5323"/>
                    </a:cubicBezTo>
                    <a:cubicBezTo>
                      <a:pt x="225462" y="5323"/>
                      <a:pt x="288957" y="68873"/>
                      <a:pt x="288957" y="14726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56D75357-8B5E-FA98-92C3-B8663310070F}"/>
                  </a:ext>
                </a:extLst>
              </p:cNvPr>
              <p:cNvSpPr/>
              <p:nvPr/>
            </p:nvSpPr>
            <p:spPr>
              <a:xfrm>
                <a:off x="3639211" y="856207"/>
                <a:ext cx="290730" cy="290981"/>
              </a:xfrm>
              <a:custGeom>
                <a:avLst/>
                <a:gdLst>
                  <a:gd name="connsiteX0" fmla="*/ 288957 w 290729"/>
                  <a:gd name="connsiteY0" fmla="*/ 147265 h 290981"/>
                  <a:gd name="connsiteX1" fmla="*/ 147138 w 290729"/>
                  <a:gd name="connsiteY1" fmla="*/ 289207 h 290981"/>
                  <a:gd name="connsiteX2" fmla="*/ 5318 w 290729"/>
                  <a:gd name="connsiteY2" fmla="*/ 147265 h 290981"/>
                  <a:gd name="connsiteX3" fmla="*/ 147138 w 290729"/>
                  <a:gd name="connsiteY3" fmla="*/ 5323 h 290981"/>
                  <a:gd name="connsiteX4" fmla="*/ 288957 w 290729"/>
                  <a:gd name="connsiteY4" fmla="*/ 147265 h 29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729" h="290981">
                    <a:moveTo>
                      <a:pt x="288957" y="147265"/>
                    </a:moveTo>
                    <a:cubicBezTo>
                      <a:pt x="288957" y="225657"/>
                      <a:pt x="225462" y="289207"/>
                      <a:pt x="147138" y="289207"/>
                    </a:cubicBezTo>
                    <a:cubicBezTo>
                      <a:pt x="68813" y="289207"/>
                      <a:pt x="5318" y="225657"/>
                      <a:pt x="5318" y="147265"/>
                    </a:cubicBezTo>
                    <a:cubicBezTo>
                      <a:pt x="5318" y="68873"/>
                      <a:pt x="68813" y="5323"/>
                      <a:pt x="147138" y="5323"/>
                    </a:cubicBezTo>
                    <a:cubicBezTo>
                      <a:pt x="225462" y="5323"/>
                      <a:pt x="288957" y="68873"/>
                      <a:pt x="288957" y="14726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2B76CE62-3166-50F6-DA5E-11E22C887AEC}"/>
                  </a:ext>
                </a:extLst>
              </p:cNvPr>
              <p:cNvSpPr/>
              <p:nvPr/>
            </p:nvSpPr>
            <p:spPr>
              <a:xfrm>
                <a:off x="2788295" y="2843398"/>
                <a:ext cx="290730" cy="290981"/>
              </a:xfrm>
              <a:custGeom>
                <a:avLst/>
                <a:gdLst>
                  <a:gd name="connsiteX0" fmla="*/ 288957 w 290729"/>
                  <a:gd name="connsiteY0" fmla="*/ 147265 h 290981"/>
                  <a:gd name="connsiteX1" fmla="*/ 147138 w 290729"/>
                  <a:gd name="connsiteY1" fmla="*/ 289207 h 290981"/>
                  <a:gd name="connsiteX2" fmla="*/ 5318 w 290729"/>
                  <a:gd name="connsiteY2" fmla="*/ 147265 h 290981"/>
                  <a:gd name="connsiteX3" fmla="*/ 147138 w 290729"/>
                  <a:gd name="connsiteY3" fmla="*/ 5323 h 290981"/>
                  <a:gd name="connsiteX4" fmla="*/ 288957 w 290729"/>
                  <a:gd name="connsiteY4" fmla="*/ 147265 h 29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729" h="290981">
                    <a:moveTo>
                      <a:pt x="288957" y="147265"/>
                    </a:moveTo>
                    <a:cubicBezTo>
                      <a:pt x="288957" y="225657"/>
                      <a:pt x="225462" y="289207"/>
                      <a:pt x="147138" y="289207"/>
                    </a:cubicBezTo>
                    <a:cubicBezTo>
                      <a:pt x="68813" y="289207"/>
                      <a:pt x="5318" y="225657"/>
                      <a:pt x="5318" y="147265"/>
                    </a:cubicBezTo>
                    <a:cubicBezTo>
                      <a:pt x="5318" y="68873"/>
                      <a:pt x="68813" y="5323"/>
                      <a:pt x="147138" y="5323"/>
                    </a:cubicBezTo>
                    <a:cubicBezTo>
                      <a:pt x="225462" y="5323"/>
                      <a:pt x="288957" y="68873"/>
                      <a:pt x="288957" y="14726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C442B732-4799-C599-6F57-80D0AB0F877C}"/>
                  </a:ext>
                </a:extLst>
              </p:cNvPr>
              <p:cNvSpPr/>
              <p:nvPr/>
            </p:nvSpPr>
            <p:spPr>
              <a:xfrm>
                <a:off x="2919478" y="3116636"/>
                <a:ext cx="659460" cy="454215"/>
              </a:xfrm>
              <a:custGeom>
                <a:avLst/>
                <a:gdLst>
                  <a:gd name="connsiteX0" fmla="*/ 15955 w 659460"/>
                  <a:gd name="connsiteY0" fmla="*/ 15968 h 454214"/>
                  <a:gd name="connsiteX1" fmla="*/ 299594 w 659460"/>
                  <a:gd name="connsiteY1" fmla="*/ 441795 h 454214"/>
                  <a:gd name="connsiteX2" fmla="*/ 650455 w 659460"/>
                  <a:gd name="connsiteY2" fmla="*/ 144710 h 454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9460" h="454214">
                    <a:moveTo>
                      <a:pt x="15955" y="15968"/>
                    </a:moveTo>
                    <a:cubicBezTo>
                      <a:pt x="15955" y="299853"/>
                      <a:pt x="110501" y="441795"/>
                      <a:pt x="299594" y="441795"/>
                    </a:cubicBezTo>
                    <a:cubicBezTo>
                      <a:pt x="488686" y="441795"/>
                      <a:pt x="605640" y="342767"/>
                      <a:pt x="650455" y="144710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846C9819-95BD-8036-ED3F-525CDFFD146B}"/>
                  </a:ext>
                </a:extLst>
              </p:cNvPr>
              <p:cNvSpPr/>
              <p:nvPr/>
            </p:nvSpPr>
            <p:spPr>
              <a:xfrm>
                <a:off x="3519374" y="3198679"/>
                <a:ext cx="92183" cy="99360"/>
              </a:xfrm>
              <a:custGeom>
                <a:avLst/>
                <a:gdLst>
                  <a:gd name="connsiteX0" fmla="*/ 61124 w 92182"/>
                  <a:gd name="connsiteY0" fmla="*/ 15968 h 99359"/>
                  <a:gd name="connsiteX1" fmla="*/ 78142 w 92182"/>
                  <a:gd name="connsiteY1" fmla="*/ 85307 h 99359"/>
                  <a:gd name="connsiteX2" fmla="*/ 50559 w 92182"/>
                  <a:gd name="connsiteY2" fmla="*/ 62668 h 99359"/>
                  <a:gd name="connsiteX3" fmla="*/ 15955 w 92182"/>
                  <a:gd name="connsiteY3" fmla="*/ 71184 h 9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9359">
                    <a:moveTo>
                      <a:pt x="61124" y="15968"/>
                    </a:moveTo>
                    <a:lnTo>
                      <a:pt x="78142" y="85307"/>
                    </a:lnTo>
                    <a:lnTo>
                      <a:pt x="50559" y="62668"/>
                    </a:lnTo>
                    <a:lnTo>
                      <a:pt x="15955" y="71184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068CEA8D-0E0F-72EE-169C-C29258B74C35}"/>
                  </a:ext>
                </a:extLst>
              </p:cNvPr>
              <p:cNvSpPr/>
              <p:nvPr/>
            </p:nvSpPr>
            <p:spPr>
              <a:xfrm>
                <a:off x="2894842" y="2406926"/>
                <a:ext cx="191456" cy="383244"/>
              </a:xfrm>
              <a:custGeom>
                <a:avLst/>
                <a:gdLst>
                  <a:gd name="connsiteX0" fmla="*/ 182409 w 191456"/>
                  <a:gd name="connsiteY0" fmla="*/ 15968 h 383243"/>
                  <a:gd name="connsiteX1" fmla="*/ 28819 w 191456"/>
                  <a:gd name="connsiteY1" fmla="*/ 371037 h 38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456" h="383243">
                    <a:moveTo>
                      <a:pt x="182409" y="15968"/>
                    </a:moveTo>
                    <a:cubicBezTo>
                      <a:pt x="40590" y="15968"/>
                      <a:pt x="-10607" y="134325"/>
                      <a:pt x="28819" y="371037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4359F9F1-1DA5-9B44-71C5-21FBC589B3E6}"/>
                  </a:ext>
                </a:extLst>
              </p:cNvPr>
              <p:cNvSpPr/>
              <p:nvPr/>
            </p:nvSpPr>
            <p:spPr>
              <a:xfrm>
                <a:off x="2873599" y="2740986"/>
                <a:ext cx="92183" cy="99360"/>
              </a:xfrm>
              <a:custGeom>
                <a:avLst/>
                <a:gdLst>
                  <a:gd name="connsiteX0" fmla="*/ 57933 w 92182"/>
                  <a:gd name="connsiteY0" fmla="*/ 84243 h 99359"/>
                  <a:gd name="connsiteX1" fmla="*/ 15955 w 92182"/>
                  <a:gd name="connsiteY1" fmla="*/ 26472 h 99359"/>
                  <a:gd name="connsiteX2" fmla="*/ 50062 w 92182"/>
                  <a:gd name="connsiteY2" fmla="*/ 36976 h 99359"/>
                  <a:gd name="connsiteX3" fmla="*/ 78923 w 92182"/>
                  <a:gd name="connsiteY3" fmla="*/ 15968 h 9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9359">
                    <a:moveTo>
                      <a:pt x="57933" y="84243"/>
                    </a:moveTo>
                    <a:lnTo>
                      <a:pt x="15955" y="26472"/>
                    </a:lnTo>
                    <a:lnTo>
                      <a:pt x="50062" y="36976"/>
                    </a:lnTo>
                    <a:lnTo>
                      <a:pt x="78923" y="15968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FDA0EF33-D5B2-C681-3B33-779157E2383F}"/>
                  </a:ext>
                </a:extLst>
              </p:cNvPr>
              <p:cNvSpPr/>
              <p:nvPr/>
            </p:nvSpPr>
            <p:spPr>
              <a:xfrm>
                <a:off x="2055610" y="1910128"/>
                <a:ext cx="609824" cy="738099"/>
              </a:xfrm>
              <a:custGeom>
                <a:avLst/>
                <a:gdLst>
                  <a:gd name="connsiteX0" fmla="*/ 596184 w 609823"/>
                  <a:gd name="connsiteY0" fmla="*/ 15968 h 738099"/>
                  <a:gd name="connsiteX1" fmla="*/ 21744 w 609823"/>
                  <a:gd name="connsiteY1" fmla="*/ 725325 h 73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9823" h="738099">
                    <a:moveTo>
                      <a:pt x="596184" y="15968"/>
                    </a:moveTo>
                    <a:cubicBezTo>
                      <a:pt x="170725" y="63283"/>
                      <a:pt x="-20754" y="299735"/>
                      <a:pt x="21744" y="725325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747146E7-B420-8F68-555A-55A4D138B1AF}"/>
                  </a:ext>
                </a:extLst>
              </p:cNvPr>
              <p:cNvSpPr/>
              <p:nvPr/>
            </p:nvSpPr>
            <p:spPr>
              <a:xfrm>
                <a:off x="2028071" y="2600393"/>
                <a:ext cx="92183" cy="92262"/>
              </a:xfrm>
              <a:custGeom>
                <a:avLst/>
                <a:gdLst>
                  <a:gd name="connsiteX0" fmla="*/ 54104 w 92182"/>
                  <a:gd name="connsiteY0" fmla="*/ 82681 h 92262"/>
                  <a:gd name="connsiteX1" fmla="*/ 15955 w 92182"/>
                  <a:gd name="connsiteY1" fmla="*/ 22356 h 92262"/>
                  <a:gd name="connsiteX2" fmla="*/ 49282 w 92182"/>
                  <a:gd name="connsiteY2" fmla="*/ 35060 h 92262"/>
                  <a:gd name="connsiteX3" fmla="*/ 79490 w 92182"/>
                  <a:gd name="connsiteY3" fmla="*/ 15968 h 92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2262">
                    <a:moveTo>
                      <a:pt x="54104" y="82681"/>
                    </a:moveTo>
                    <a:lnTo>
                      <a:pt x="15955" y="22356"/>
                    </a:lnTo>
                    <a:lnTo>
                      <a:pt x="49282" y="35060"/>
                    </a:lnTo>
                    <a:lnTo>
                      <a:pt x="79490" y="15968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971DB903-E054-769E-6562-9937F6BDA283}"/>
                  </a:ext>
                </a:extLst>
              </p:cNvPr>
              <p:cNvSpPr/>
              <p:nvPr/>
            </p:nvSpPr>
            <p:spPr>
              <a:xfrm>
                <a:off x="3878177" y="1335546"/>
                <a:ext cx="1304739" cy="1405227"/>
              </a:xfrm>
              <a:custGeom>
                <a:avLst/>
                <a:gdLst>
                  <a:gd name="connsiteX0" fmla="*/ 15955 w 1304738"/>
                  <a:gd name="connsiteY0" fmla="*/ 1396214 h 1405227"/>
                  <a:gd name="connsiteX1" fmla="*/ 794543 w 1304738"/>
                  <a:gd name="connsiteY1" fmla="*/ 838949 h 1405227"/>
                  <a:gd name="connsiteX2" fmla="*/ 1294315 w 1304738"/>
                  <a:gd name="connsiteY2" fmla="*/ 15968 h 140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4738" h="1405227">
                    <a:moveTo>
                      <a:pt x="15955" y="1396214"/>
                    </a:moveTo>
                    <a:cubicBezTo>
                      <a:pt x="369558" y="1237617"/>
                      <a:pt x="629087" y="1051862"/>
                      <a:pt x="794543" y="838949"/>
                    </a:cubicBezTo>
                    <a:cubicBezTo>
                      <a:pt x="959999" y="626036"/>
                      <a:pt x="1126590" y="351709"/>
                      <a:pt x="1294315" y="15968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84E887D5-DF88-CD38-2E27-763BF74E1378}"/>
                  </a:ext>
                </a:extLst>
              </p:cNvPr>
              <p:cNvSpPr/>
              <p:nvPr/>
            </p:nvSpPr>
            <p:spPr>
              <a:xfrm>
                <a:off x="5120870" y="1292680"/>
                <a:ext cx="85092" cy="99360"/>
              </a:xfrm>
              <a:custGeom>
                <a:avLst/>
                <a:gdLst>
                  <a:gd name="connsiteX0" fmla="*/ 73037 w 85091"/>
                  <a:gd name="connsiteY0" fmla="*/ 15968 h 99359"/>
                  <a:gd name="connsiteX1" fmla="*/ 73037 w 85091"/>
                  <a:gd name="connsiteY1" fmla="*/ 87365 h 99359"/>
                  <a:gd name="connsiteX2" fmla="*/ 51622 w 85091"/>
                  <a:gd name="connsiteY2" fmla="*/ 58835 h 99359"/>
                  <a:gd name="connsiteX3" fmla="*/ 15955 w 85091"/>
                  <a:gd name="connsiteY3" fmla="*/ 58835 h 9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91" h="99359">
                    <a:moveTo>
                      <a:pt x="73037" y="15968"/>
                    </a:moveTo>
                    <a:lnTo>
                      <a:pt x="73037" y="87365"/>
                    </a:lnTo>
                    <a:lnTo>
                      <a:pt x="51622" y="58835"/>
                    </a:lnTo>
                    <a:lnTo>
                      <a:pt x="15955" y="58835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64BF038D-DB8A-E8AE-C89B-C386D31D654E}"/>
                  </a:ext>
                </a:extLst>
              </p:cNvPr>
              <p:cNvSpPr/>
              <p:nvPr/>
            </p:nvSpPr>
            <p:spPr>
              <a:xfrm>
                <a:off x="4348309" y="2559513"/>
                <a:ext cx="290730" cy="290981"/>
              </a:xfrm>
              <a:custGeom>
                <a:avLst/>
                <a:gdLst>
                  <a:gd name="connsiteX0" fmla="*/ 5318 w 290729"/>
                  <a:gd name="connsiteY0" fmla="*/ 5323 h 290981"/>
                  <a:gd name="connsiteX1" fmla="*/ 288957 w 290729"/>
                  <a:gd name="connsiteY1" fmla="*/ 147265 h 290981"/>
                  <a:gd name="connsiteX2" fmla="*/ 5318 w 290729"/>
                  <a:gd name="connsiteY2" fmla="*/ 289207 h 29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729" h="290981">
                    <a:moveTo>
                      <a:pt x="5318" y="5323"/>
                    </a:moveTo>
                    <a:lnTo>
                      <a:pt x="288957" y="147265"/>
                    </a:lnTo>
                    <a:lnTo>
                      <a:pt x="5318" y="28920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A83721C3-26A0-367F-0696-A647C9BCF8B2}"/>
                  </a:ext>
                </a:extLst>
              </p:cNvPr>
              <p:cNvSpPr/>
              <p:nvPr/>
            </p:nvSpPr>
            <p:spPr>
              <a:xfrm>
                <a:off x="3970927" y="2690810"/>
                <a:ext cx="397094" cy="113554"/>
              </a:xfrm>
              <a:custGeom>
                <a:avLst/>
                <a:gdLst>
                  <a:gd name="connsiteX0" fmla="*/ 15955 w 397094"/>
                  <a:gd name="connsiteY0" fmla="*/ 99147 h 113553"/>
                  <a:gd name="connsiteX1" fmla="*/ 382700 w 397094"/>
                  <a:gd name="connsiteY1" fmla="*/ 15968 h 11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7094" h="113553">
                    <a:moveTo>
                      <a:pt x="15955" y="99147"/>
                    </a:moveTo>
                    <a:cubicBezTo>
                      <a:pt x="15955" y="99147"/>
                      <a:pt x="138203" y="71421"/>
                      <a:pt x="382700" y="15968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4" name="フリーフォーム 43">
                <a:extLst>
                  <a:ext uri="{FF2B5EF4-FFF2-40B4-BE49-F238E27FC236}">
                    <a16:creationId xmlns:a16="http://schemas.microsoft.com/office/drawing/2014/main" id="{70EF6A4B-546D-0C85-126F-EC4216CEFEF2}"/>
                  </a:ext>
                </a:extLst>
              </p:cNvPr>
              <p:cNvSpPr/>
              <p:nvPr/>
            </p:nvSpPr>
            <p:spPr>
              <a:xfrm>
                <a:off x="4621311" y="2690810"/>
                <a:ext cx="595642" cy="809070"/>
              </a:xfrm>
              <a:custGeom>
                <a:avLst/>
                <a:gdLst>
                  <a:gd name="connsiteX0" fmla="*/ 15955 w 595641"/>
                  <a:gd name="connsiteY0" fmla="*/ 15968 h 809070"/>
                  <a:gd name="connsiteX1" fmla="*/ 583233 w 595641"/>
                  <a:gd name="connsiteY1" fmla="*/ 795941 h 80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641" h="809070">
                    <a:moveTo>
                      <a:pt x="15955" y="15968"/>
                    </a:moveTo>
                    <a:cubicBezTo>
                      <a:pt x="394140" y="63282"/>
                      <a:pt x="583233" y="323273"/>
                      <a:pt x="583233" y="795941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0CC4BC4F-CC62-338D-123D-A9CBC10BC6E5}"/>
                  </a:ext>
                </a:extLst>
              </p:cNvPr>
              <p:cNvSpPr/>
              <p:nvPr/>
            </p:nvSpPr>
            <p:spPr>
              <a:xfrm>
                <a:off x="5156679" y="3454813"/>
                <a:ext cx="92183" cy="92262"/>
              </a:xfrm>
              <a:custGeom>
                <a:avLst/>
                <a:gdLst>
                  <a:gd name="connsiteX0" fmla="*/ 47864 w 92182"/>
                  <a:gd name="connsiteY0" fmla="*/ 79842 h 92262"/>
                  <a:gd name="connsiteX1" fmla="*/ 15955 w 92182"/>
                  <a:gd name="connsiteY1" fmla="*/ 15968 h 92262"/>
                  <a:gd name="connsiteX2" fmla="*/ 47864 w 92182"/>
                  <a:gd name="connsiteY2" fmla="*/ 31937 h 92262"/>
                  <a:gd name="connsiteX3" fmla="*/ 79773 w 92182"/>
                  <a:gd name="connsiteY3" fmla="*/ 15968 h 92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2262">
                    <a:moveTo>
                      <a:pt x="47864" y="79842"/>
                    </a:moveTo>
                    <a:lnTo>
                      <a:pt x="15955" y="15968"/>
                    </a:lnTo>
                    <a:lnTo>
                      <a:pt x="47864" y="31937"/>
                    </a:lnTo>
                    <a:lnTo>
                      <a:pt x="79773" y="15968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6" name="フリーフォーム 45">
                <a:extLst>
                  <a:ext uri="{FF2B5EF4-FFF2-40B4-BE49-F238E27FC236}">
                    <a16:creationId xmlns:a16="http://schemas.microsoft.com/office/drawing/2014/main" id="{5EDC5D6E-6E36-B78C-239C-8C6EEC7B6DE4}"/>
                  </a:ext>
                </a:extLst>
              </p:cNvPr>
              <p:cNvSpPr/>
              <p:nvPr/>
            </p:nvSpPr>
            <p:spPr>
              <a:xfrm>
                <a:off x="2646475" y="1778831"/>
                <a:ext cx="290730" cy="290981"/>
              </a:xfrm>
              <a:custGeom>
                <a:avLst/>
                <a:gdLst>
                  <a:gd name="connsiteX0" fmla="*/ 288957 w 290729"/>
                  <a:gd name="connsiteY0" fmla="*/ 289207 h 290981"/>
                  <a:gd name="connsiteX1" fmla="*/ 5318 w 290729"/>
                  <a:gd name="connsiteY1" fmla="*/ 147265 h 290981"/>
                  <a:gd name="connsiteX2" fmla="*/ 288957 w 290729"/>
                  <a:gd name="connsiteY2" fmla="*/ 5323 h 29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729" h="290981">
                    <a:moveTo>
                      <a:pt x="288957" y="289207"/>
                    </a:moveTo>
                    <a:lnTo>
                      <a:pt x="5318" y="147265"/>
                    </a:lnTo>
                    <a:lnTo>
                      <a:pt x="288957" y="532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7" name="フリーフォーム 46">
                <a:extLst>
                  <a:ext uri="{FF2B5EF4-FFF2-40B4-BE49-F238E27FC236}">
                    <a16:creationId xmlns:a16="http://schemas.microsoft.com/office/drawing/2014/main" id="{C81B0C11-CE4F-6314-1211-EC68F538DF57}"/>
                  </a:ext>
                </a:extLst>
              </p:cNvPr>
              <p:cNvSpPr/>
              <p:nvPr/>
            </p:nvSpPr>
            <p:spPr>
              <a:xfrm>
                <a:off x="3344936" y="2406926"/>
                <a:ext cx="255275" cy="397438"/>
              </a:xfrm>
              <a:custGeom>
                <a:avLst/>
                <a:gdLst>
                  <a:gd name="connsiteX0" fmla="*/ 15955 w 255275"/>
                  <a:gd name="connsiteY0" fmla="*/ 15968 h 397438"/>
                  <a:gd name="connsiteX1" fmla="*/ 240880 w 255275"/>
                  <a:gd name="connsiteY1" fmla="*/ 383031 h 39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275" h="397438">
                    <a:moveTo>
                      <a:pt x="15955" y="15968"/>
                    </a:moveTo>
                    <a:cubicBezTo>
                      <a:pt x="157774" y="15968"/>
                      <a:pt x="232749" y="138323"/>
                      <a:pt x="240880" y="383031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8" name="フリーフォーム 47">
                <a:extLst>
                  <a:ext uri="{FF2B5EF4-FFF2-40B4-BE49-F238E27FC236}">
                    <a16:creationId xmlns:a16="http://schemas.microsoft.com/office/drawing/2014/main" id="{0FF9C39D-1C25-7C4F-A979-3A034B240D37}"/>
                  </a:ext>
                </a:extLst>
              </p:cNvPr>
              <p:cNvSpPr/>
              <p:nvPr/>
            </p:nvSpPr>
            <p:spPr>
              <a:xfrm>
                <a:off x="3071933" y="2275629"/>
                <a:ext cx="290730" cy="290981"/>
              </a:xfrm>
              <a:custGeom>
                <a:avLst/>
                <a:gdLst>
                  <a:gd name="connsiteX0" fmla="*/ 288957 w 290729"/>
                  <a:gd name="connsiteY0" fmla="*/ 289207 h 290981"/>
                  <a:gd name="connsiteX1" fmla="*/ 5318 w 290729"/>
                  <a:gd name="connsiteY1" fmla="*/ 147265 h 290981"/>
                  <a:gd name="connsiteX2" fmla="*/ 288957 w 290729"/>
                  <a:gd name="connsiteY2" fmla="*/ 5323 h 29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729" h="290981">
                    <a:moveTo>
                      <a:pt x="288957" y="289207"/>
                    </a:moveTo>
                    <a:lnTo>
                      <a:pt x="5318" y="147265"/>
                    </a:lnTo>
                    <a:lnTo>
                      <a:pt x="288957" y="532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7741FA68-2631-BBC7-B0B5-1C6F4CC94168}"/>
                  </a:ext>
                </a:extLst>
              </p:cNvPr>
              <p:cNvSpPr/>
              <p:nvPr/>
            </p:nvSpPr>
            <p:spPr>
              <a:xfrm>
                <a:off x="2919478" y="1904774"/>
                <a:ext cx="772916" cy="830362"/>
              </a:xfrm>
              <a:custGeom>
                <a:avLst/>
                <a:gdLst>
                  <a:gd name="connsiteX0" fmla="*/ 760791 w 772915"/>
                  <a:gd name="connsiteY0" fmla="*/ 820173 h 830361"/>
                  <a:gd name="connsiteX1" fmla="*/ 15955 w 772915"/>
                  <a:gd name="connsiteY1" fmla="*/ 21322 h 83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2915" h="830361">
                    <a:moveTo>
                      <a:pt x="760791" y="820173"/>
                    </a:moveTo>
                    <a:cubicBezTo>
                      <a:pt x="760601" y="240292"/>
                      <a:pt x="512323" y="-25992"/>
                      <a:pt x="15955" y="21322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50" name="フリーフォーム 49">
                <a:extLst>
                  <a:ext uri="{FF2B5EF4-FFF2-40B4-BE49-F238E27FC236}">
                    <a16:creationId xmlns:a16="http://schemas.microsoft.com/office/drawing/2014/main" id="{A0B2AD61-B660-E2E7-0E10-68CB0C944CEB}"/>
                  </a:ext>
                </a:extLst>
              </p:cNvPr>
              <p:cNvSpPr/>
              <p:nvPr/>
            </p:nvSpPr>
            <p:spPr>
              <a:xfrm>
                <a:off x="5766503" y="856207"/>
                <a:ext cx="574369" cy="290981"/>
              </a:xfrm>
              <a:custGeom>
                <a:avLst/>
                <a:gdLst>
                  <a:gd name="connsiteX0" fmla="*/ 572596 w 574368"/>
                  <a:gd name="connsiteY0" fmla="*/ 90488 h 290981"/>
                  <a:gd name="connsiteX1" fmla="*/ 288957 w 574368"/>
                  <a:gd name="connsiteY1" fmla="*/ 90488 h 290981"/>
                  <a:gd name="connsiteX2" fmla="*/ 288957 w 574368"/>
                  <a:gd name="connsiteY2" fmla="*/ 5323 h 290981"/>
                  <a:gd name="connsiteX3" fmla="*/ 5318 w 574368"/>
                  <a:gd name="connsiteY3" fmla="*/ 147265 h 290981"/>
                  <a:gd name="connsiteX4" fmla="*/ 288957 w 574368"/>
                  <a:gd name="connsiteY4" fmla="*/ 289207 h 290981"/>
                  <a:gd name="connsiteX5" fmla="*/ 288957 w 574368"/>
                  <a:gd name="connsiteY5" fmla="*/ 204042 h 290981"/>
                  <a:gd name="connsiteX6" fmla="*/ 572596 w 574368"/>
                  <a:gd name="connsiteY6" fmla="*/ 204042 h 290981"/>
                  <a:gd name="connsiteX7" fmla="*/ 572596 w 574368"/>
                  <a:gd name="connsiteY7" fmla="*/ 147265 h 29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368" h="290981">
                    <a:moveTo>
                      <a:pt x="572596" y="90488"/>
                    </a:moveTo>
                    <a:lnTo>
                      <a:pt x="288957" y="90488"/>
                    </a:lnTo>
                    <a:lnTo>
                      <a:pt x="288957" y="5323"/>
                    </a:lnTo>
                    <a:lnTo>
                      <a:pt x="5318" y="147265"/>
                    </a:lnTo>
                    <a:lnTo>
                      <a:pt x="288957" y="289207"/>
                    </a:lnTo>
                    <a:lnTo>
                      <a:pt x="288957" y="204042"/>
                    </a:lnTo>
                    <a:lnTo>
                      <a:pt x="572596" y="204042"/>
                    </a:lnTo>
                    <a:lnTo>
                      <a:pt x="572596" y="1472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49885731-CF8C-07F3-7018-5CB946D0DFFB}"/>
                  </a:ext>
                </a:extLst>
              </p:cNvPr>
              <p:cNvSpPr/>
              <p:nvPr/>
            </p:nvSpPr>
            <p:spPr>
              <a:xfrm>
                <a:off x="3639211" y="5256414"/>
                <a:ext cx="290730" cy="574866"/>
              </a:xfrm>
              <a:custGeom>
                <a:avLst/>
                <a:gdLst>
                  <a:gd name="connsiteX0" fmla="*/ 203865 w 290729"/>
                  <a:gd name="connsiteY0" fmla="*/ 573092 h 574865"/>
                  <a:gd name="connsiteX1" fmla="*/ 203865 w 290729"/>
                  <a:gd name="connsiteY1" fmla="*/ 289207 h 574865"/>
                  <a:gd name="connsiteX2" fmla="*/ 288957 w 290729"/>
                  <a:gd name="connsiteY2" fmla="*/ 289207 h 574865"/>
                  <a:gd name="connsiteX3" fmla="*/ 147138 w 290729"/>
                  <a:gd name="connsiteY3" fmla="*/ 5323 h 574865"/>
                  <a:gd name="connsiteX4" fmla="*/ 5318 w 290729"/>
                  <a:gd name="connsiteY4" fmla="*/ 289207 h 574865"/>
                  <a:gd name="connsiteX5" fmla="*/ 90410 w 290729"/>
                  <a:gd name="connsiteY5" fmla="*/ 289207 h 574865"/>
                  <a:gd name="connsiteX6" fmla="*/ 90410 w 290729"/>
                  <a:gd name="connsiteY6" fmla="*/ 573092 h 574865"/>
                  <a:gd name="connsiteX7" fmla="*/ 147138 w 290729"/>
                  <a:gd name="connsiteY7" fmla="*/ 573092 h 57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729" h="574865">
                    <a:moveTo>
                      <a:pt x="203865" y="573092"/>
                    </a:moveTo>
                    <a:lnTo>
                      <a:pt x="203865" y="289207"/>
                    </a:lnTo>
                    <a:lnTo>
                      <a:pt x="288957" y="289207"/>
                    </a:lnTo>
                    <a:lnTo>
                      <a:pt x="147138" y="5323"/>
                    </a:lnTo>
                    <a:lnTo>
                      <a:pt x="5318" y="289207"/>
                    </a:lnTo>
                    <a:lnTo>
                      <a:pt x="90410" y="289207"/>
                    </a:lnTo>
                    <a:lnTo>
                      <a:pt x="90410" y="573092"/>
                    </a:lnTo>
                    <a:lnTo>
                      <a:pt x="147138" y="57309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B0582FAD-F120-54F7-0F4B-BFFD8DDD3FCD}"/>
                  </a:ext>
                </a:extLst>
              </p:cNvPr>
              <p:cNvSpPr/>
              <p:nvPr/>
            </p:nvSpPr>
            <p:spPr>
              <a:xfrm>
                <a:off x="944642" y="2843398"/>
                <a:ext cx="574369" cy="290981"/>
              </a:xfrm>
              <a:custGeom>
                <a:avLst/>
                <a:gdLst>
                  <a:gd name="connsiteX0" fmla="*/ 5318 w 574368"/>
                  <a:gd name="connsiteY0" fmla="*/ 204042 h 290981"/>
                  <a:gd name="connsiteX1" fmla="*/ 288957 w 574368"/>
                  <a:gd name="connsiteY1" fmla="*/ 204042 h 290981"/>
                  <a:gd name="connsiteX2" fmla="*/ 288957 w 574368"/>
                  <a:gd name="connsiteY2" fmla="*/ 289207 h 290981"/>
                  <a:gd name="connsiteX3" fmla="*/ 572596 w 574368"/>
                  <a:gd name="connsiteY3" fmla="*/ 147265 h 290981"/>
                  <a:gd name="connsiteX4" fmla="*/ 288957 w 574368"/>
                  <a:gd name="connsiteY4" fmla="*/ 5323 h 290981"/>
                  <a:gd name="connsiteX5" fmla="*/ 288957 w 574368"/>
                  <a:gd name="connsiteY5" fmla="*/ 90488 h 290981"/>
                  <a:gd name="connsiteX6" fmla="*/ 5318 w 574368"/>
                  <a:gd name="connsiteY6" fmla="*/ 90488 h 290981"/>
                  <a:gd name="connsiteX7" fmla="*/ 5318 w 574368"/>
                  <a:gd name="connsiteY7" fmla="*/ 147265 h 29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368" h="290981">
                    <a:moveTo>
                      <a:pt x="5318" y="204042"/>
                    </a:moveTo>
                    <a:lnTo>
                      <a:pt x="288957" y="204042"/>
                    </a:lnTo>
                    <a:lnTo>
                      <a:pt x="288957" y="289207"/>
                    </a:lnTo>
                    <a:lnTo>
                      <a:pt x="572596" y="147265"/>
                    </a:lnTo>
                    <a:lnTo>
                      <a:pt x="288957" y="5323"/>
                    </a:lnTo>
                    <a:lnTo>
                      <a:pt x="288957" y="90488"/>
                    </a:lnTo>
                    <a:lnTo>
                      <a:pt x="5318" y="90488"/>
                    </a:lnTo>
                    <a:lnTo>
                      <a:pt x="5318" y="1472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AA122B32-FFE3-1BD1-D546-AB5CE4FB7AC8}"/>
                  </a:ext>
                </a:extLst>
              </p:cNvPr>
              <p:cNvSpPr/>
              <p:nvPr/>
            </p:nvSpPr>
            <p:spPr>
              <a:xfrm>
                <a:off x="5766503" y="3695051"/>
                <a:ext cx="574369" cy="290981"/>
              </a:xfrm>
              <a:custGeom>
                <a:avLst/>
                <a:gdLst>
                  <a:gd name="connsiteX0" fmla="*/ 572596 w 574368"/>
                  <a:gd name="connsiteY0" fmla="*/ 90488 h 290981"/>
                  <a:gd name="connsiteX1" fmla="*/ 288957 w 574368"/>
                  <a:gd name="connsiteY1" fmla="*/ 90488 h 290981"/>
                  <a:gd name="connsiteX2" fmla="*/ 288957 w 574368"/>
                  <a:gd name="connsiteY2" fmla="*/ 5323 h 290981"/>
                  <a:gd name="connsiteX3" fmla="*/ 5318 w 574368"/>
                  <a:gd name="connsiteY3" fmla="*/ 147265 h 290981"/>
                  <a:gd name="connsiteX4" fmla="*/ 288957 w 574368"/>
                  <a:gd name="connsiteY4" fmla="*/ 289207 h 290981"/>
                  <a:gd name="connsiteX5" fmla="*/ 288957 w 574368"/>
                  <a:gd name="connsiteY5" fmla="*/ 204042 h 290981"/>
                  <a:gd name="connsiteX6" fmla="*/ 572596 w 574368"/>
                  <a:gd name="connsiteY6" fmla="*/ 204042 h 290981"/>
                  <a:gd name="connsiteX7" fmla="*/ 572596 w 574368"/>
                  <a:gd name="connsiteY7" fmla="*/ 147265 h 29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368" h="290981">
                    <a:moveTo>
                      <a:pt x="572596" y="90488"/>
                    </a:moveTo>
                    <a:lnTo>
                      <a:pt x="288957" y="90488"/>
                    </a:lnTo>
                    <a:lnTo>
                      <a:pt x="288957" y="5323"/>
                    </a:lnTo>
                    <a:lnTo>
                      <a:pt x="5318" y="147265"/>
                    </a:lnTo>
                    <a:lnTo>
                      <a:pt x="288957" y="289207"/>
                    </a:lnTo>
                    <a:lnTo>
                      <a:pt x="288957" y="204042"/>
                    </a:lnTo>
                    <a:lnTo>
                      <a:pt x="572596" y="204042"/>
                    </a:lnTo>
                    <a:lnTo>
                      <a:pt x="572596" y="1472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3370AC90-A96A-41A1-C616-500E6752463E}"/>
                  </a:ext>
                </a:extLst>
              </p:cNvPr>
              <p:cNvSpPr/>
              <p:nvPr/>
            </p:nvSpPr>
            <p:spPr>
              <a:xfrm>
                <a:off x="3770394" y="491416"/>
                <a:ext cx="28364" cy="383244"/>
              </a:xfrm>
              <a:custGeom>
                <a:avLst/>
                <a:gdLst>
                  <a:gd name="connsiteX0" fmla="*/ 15955 w 28363"/>
                  <a:gd name="connsiteY0" fmla="*/ 370114 h 383243"/>
                  <a:gd name="connsiteX1" fmla="*/ 15955 w 28363"/>
                  <a:gd name="connsiteY1" fmla="*/ 15968 h 38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63" h="383243">
                    <a:moveTo>
                      <a:pt x="15955" y="370114"/>
                    </a:moveTo>
                    <a:cubicBezTo>
                      <a:pt x="15955" y="370114"/>
                      <a:pt x="15955" y="252066"/>
                      <a:pt x="15955" y="15968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EE659F3E-FA90-1102-6E10-D6D6F2F34706}"/>
                  </a:ext>
                </a:extLst>
              </p:cNvPr>
              <p:cNvSpPr/>
              <p:nvPr/>
            </p:nvSpPr>
            <p:spPr>
              <a:xfrm>
                <a:off x="3738485" y="443511"/>
                <a:ext cx="92183" cy="92262"/>
              </a:xfrm>
              <a:custGeom>
                <a:avLst/>
                <a:gdLst>
                  <a:gd name="connsiteX0" fmla="*/ 47864 w 92182"/>
                  <a:gd name="connsiteY0" fmla="*/ 15968 h 92262"/>
                  <a:gd name="connsiteX1" fmla="*/ 79773 w 92182"/>
                  <a:gd name="connsiteY1" fmla="*/ 79842 h 92262"/>
                  <a:gd name="connsiteX2" fmla="*/ 47864 w 92182"/>
                  <a:gd name="connsiteY2" fmla="*/ 63874 h 92262"/>
                  <a:gd name="connsiteX3" fmla="*/ 15955 w 92182"/>
                  <a:gd name="connsiteY3" fmla="*/ 79842 h 92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82" h="92262">
                    <a:moveTo>
                      <a:pt x="47864" y="15968"/>
                    </a:moveTo>
                    <a:lnTo>
                      <a:pt x="79773" y="79842"/>
                    </a:lnTo>
                    <a:lnTo>
                      <a:pt x="47864" y="63874"/>
                    </a:lnTo>
                    <a:lnTo>
                      <a:pt x="15955" y="79842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D7CEE14-A0DB-BCCC-8378-099BFDFE4BDC}"/>
                  </a:ext>
                </a:extLst>
              </p:cNvPr>
              <p:cNvSpPr txBox="1"/>
              <p:nvPr/>
            </p:nvSpPr>
            <p:spPr>
              <a:xfrm>
                <a:off x="3629917" y="2777472"/>
                <a:ext cx="373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a</a:t>
                </a:r>
                <a:endParaRPr kumimoji="1" lang="ja-JP" altLang="en-US" sz="2000"/>
              </a:p>
            </p:txBody>
          </p: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C1AC4E2A-2BAC-38D9-4D6E-395789E05195}"/>
                  </a:ext>
                </a:extLst>
              </p:cNvPr>
              <p:cNvSpPr txBox="1"/>
              <p:nvPr/>
            </p:nvSpPr>
            <p:spPr>
              <a:xfrm>
                <a:off x="3628123" y="4483939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b</a:t>
                </a:r>
                <a:endParaRPr kumimoji="1" lang="ja-JP" altLang="en-US" sz="2000"/>
              </a:p>
            </p:txBody>
          </p: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B1509BC6-6F20-B2BA-9547-A54DE40CD98D}"/>
                  </a:ext>
                </a:extLst>
              </p:cNvPr>
              <p:cNvSpPr txBox="1"/>
              <p:nvPr/>
            </p:nvSpPr>
            <p:spPr>
              <a:xfrm>
                <a:off x="5037426" y="3641681"/>
                <a:ext cx="2968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c</a:t>
                </a:r>
                <a:endParaRPr kumimoji="1" lang="ja-JP" altLang="en-US" sz="2000"/>
              </a:p>
            </p:txBody>
          </p: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49BEC174-2D01-B127-36DC-D09E4CF996A1}"/>
                  </a:ext>
                </a:extLst>
              </p:cNvPr>
              <p:cNvSpPr txBox="1"/>
              <p:nvPr/>
            </p:nvSpPr>
            <p:spPr>
              <a:xfrm>
                <a:off x="5046769" y="81703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d</a:t>
                </a:r>
                <a:endParaRPr kumimoji="1" lang="ja-JP" altLang="en-US" sz="2000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C6A91F10-6054-5C72-031D-FEFAD49F0C09}"/>
                  </a:ext>
                </a:extLst>
              </p:cNvPr>
              <p:cNvSpPr txBox="1"/>
              <p:nvPr/>
            </p:nvSpPr>
            <p:spPr>
              <a:xfrm>
                <a:off x="3628838" y="1626707"/>
                <a:ext cx="4641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e</a:t>
                </a:r>
                <a:endParaRPr kumimoji="1" lang="ja-JP" altLang="en-US" sz="2000"/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3604E1E2-4CE6-0409-75AA-B8DA6F2AF940}"/>
                  </a:ext>
                </a:extLst>
              </p:cNvPr>
              <p:cNvSpPr txBox="1"/>
              <p:nvPr/>
            </p:nvSpPr>
            <p:spPr>
              <a:xfrm>
                <a:off x="1962451" y="2818416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f</a:t>
                </a:r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テキスト ボックス 61">
                    <a:extLst>
                      <a:ext uri="{FF2B5EF4-FFF2-40B4-BE49-F238E27FC236}">
                        <a16:creationId xmlns:a16="http://schemas.microsoft.com/office/drawing/2014/main" id="{D1DA5819-F567-7694-B44C-E5079C190D18}"/>
                      </a:ext>
                    </a:extLst>
                  </p:cNvPr>
                  <p:cNvSpPr txBox="1"/>
                  <p:nvPr/>
                </p:nvSpPr>
                <p:spPr>
                  <a:xfrm>
                    <a:off x="3597580" y="55783"/>
                    <a:ext cx="406128" cy="35721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oMath>
                      </m:oMathPara>
                    </a14:m>
                    <a:endParaRPr kumimoji="1" lang="ja-JP" altLang="en-US" sz="2000"/>
                  </a:p>
                </p:txBody>
              </p:sp>
            </mc:Choice>
            <mc:Fallback xmlns="">
              <p:sp>
                <p:nvSpPr>
                  <p:cNvPr id="249" name="テキスト ボックス 248">
                    <a:extLst>
                      <a:ext uri="{FF2B5EF4-FFF2-40B4-BE49-F238E27FC236}">
                        <a16:creationId xmlns:a16="http://schemas.microsoft.com/office/drawing/2014/main" id="{12525D89-C3C7-644B-8A1B-FE844025F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7580" y="55783"/>
                    <a:ext cx="406128" cy="35721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069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テキスト ボックス 62">
                    <a:extLst>
                      <a:ext uri="{FF2B5EF4-FFF2-40B4-BE49-F238E27FC236}">
                        <a16:creationId xmlns:a16="http://schemas.microsoft.com/office/drawing/2014/main" id="{D392E293-0E30-18D2-ACC1-94AD12E649D3}"/>
                      </a:ext>
                    </a:extLst>
                  </p:cNvPr>
                  <p:cNvSpPr txBox="1"/>
                  <p:nvPr/>
                </p:nvSpPr>
                <p:spPr>
                  <a:xfrm>
                    <a:off x="4241933" y="547831"/>
                    <a:ext cx="483017" cy="3905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oMath>
                      </m:oMathPara>
                    </a14:m>
                    <a:endParaRPr kumimoji="1" lang="ja-JP" altLang="en-US" sz="2000"/>
                  </a:p>
                </p:txBody>
              </p:sp>
            </mc:Choice>
            <mc:Fallback xmlns="">
              <p:sp>
                <p:nvSpPr>
                  <p:cNvPr id="250" name="テキスト ボックス 249">
                    <a:extLst>
                      <a:ext uri="{FF2B5EF4-FFF2-40B4-BE49-F238E27FC236}">
                        <a16:creationId xmlns:a16="http://schemas.microsoft.com/office/drawing/2014/main" id="{29B37B14-115D-F748-9050-FC158B7F4E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1933" y="547831"/>
                    <a:ext cx="483017" cy="3905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821" r="-5128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正方形/長方形 63">
                    <a:extLst>
                      <a:ext uri="{FF2B5EF4-FFF2-40B4-BE49-F238E27FC236}">
                        <a16:creationId xmlns:a16="http://schemas.microsoft.com/office/drawing/2014/main" id="{676A642D-9DF4-5862-67B7-FC5514B5F799}"/>
                      </a:ext>
                    </a:extLst>
                  </p:cNvPr>
                  <p:cNvSpPr/>
                  <p:nvPr/>
                </p:nvSpPr>
                <p:spPr>
                  <a:xfrm>
                    <a:off x="4281806" y="3359384"/>
                    <a:ext cx="612988" cy="4811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oMath>
                      </m:oMathPara>
                    </a14:m>
                    <a:endParaRPr lang="ja-JP" altLang="en-US" sz="2000"/>
                  </a:p>
                </p:txBody>
              </p:sp>
            </mc:Choice>
            <mc:Fallback xmlns="">
              <p:sp>
                <p:nvSpPr>
                  <p:cNvPr id="251" name="正方形/長方形 250">
                    <a:extLst>
                      <a:ext uri="{FF2B5EF4-FFF2-40B4-BE49-F238E27FC236}">
                        <a16:creationId xmlns:a16="http://schemas.microsoft.com/office/drawing/2014/main" id="{BBF1C384-6F11-A848-AFFD-9C80B8BABE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1806" y="3359384"/>
                    <a:ext cx="612988" cy="4811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正方形/長方形 64">
                    <a:extLst>
                      <a:ext uri="{FF2B5EF4-FFF2-40B4-BE49-F238E27FC236}">
                        <a16:creationId xmlns:a16="http://schemas.microsoft.com/office/drawing/2014/main" id="{34689B64-3287-7771-6276-12AD3EC908DB}"/>
                      </a:ext>
                    </a:extLst>
                  </p:cNvPr>
                  <p:cNvSpPr/>
                  <p:nvPr/>
                </p:nvSpPr>
                <p:spPr>
                  <a:xfrm>
                    <a:off x="2237173" y="3001476"/>
                    <a:ext cx="656718" cy="4811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oMath>
                      </m:oMathPara>
                    </a14:m>
                    <a:endParaRPr lang="ja-JP" altLang="en-US" sz="2000"/>
                  </a:p>
                </p:txBody>
              </p:sp>
            </mc:Choice>
            <mc:Fallback xmlns="">
              <p:sp>
                <p:nvSpPr>
                  <p:cNvPr id="252" name="正方形/長方形 251">
                    <a:extLst>
                      <a:ext uri="{FF2B5EF4-FFF2-40B4-BE49-F238E27FC236}">
                        <a16:creationId xmlns:a16="http://schemas.microsoft.com/office/drawing/2014/main" id="{97C13677-2F11-414C-A254-3DE4F9CD12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7173" y="3001476"/>
                    <a:ext cx="656718" cy="48115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正方形/長方形 65">
                    <a:extLst>
                      <a:ext uri="{FF2B5EF4-FFF2-40B4-BE49-F238E27FC236}">
                        <a16:creationId xmlns:a16="http://schemas.microsoft.com/office/drawing/2014/main" id="{92FA92D3-34C8-A7BE-1F67-86238A5DECB6}"/>
                      </a:ext>
                    </a:extLst>
                  </p:cNvPr>
                  <p:cNvSpPr/>
                  <p:nvPr/>
                </p:nvSpPr>
                <p:spPr>
                  <a:xfrm>
                    <a:off x="4592142" y="1341452"/>
                    <a:ext cx="464101" cy="44954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oMath>
                      </m:oMathPara>
                    </a14:m>
                    <a:endParaRPr lang="ja-JP" altLang="en-US" sz="2000"/>
                  </a:p>
                </p:txBody>
              </p:sp>
            </mc:Choice>
            <mc:Fallback xmlns="">
              <p:sp>
                <p:nvSpPr>
                  <p:cNvPr id="253" name="正方形/長方形 252">
                    <a:extLst>
                      <a:ext uri="{FF2B5EF4-FFF2-40B4-BE49-F238E27FC236}">
                        <a16:creationId xmlns:a16="http://schemas.microsoft.com/office/drawing/2014/main" id="{E3D8D140-1BFC-CE44-B442-E172C62023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2142" y="1341452"/>
                    <a:ext cx="464101" cy="44954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正方形/長方形 66">
                    <a:extLst>
                      <a:ext uri="{FF2B5EF4-FFF2-40B4-BE49-F238E27FC236}">
                        <a16:creationId xmlns:a16="http://schemas.microsoft.com/office/drawing/2014/main" id="{E4BF0CE4-84CE-85C3-73EB-35479FA8A52C}"/>
                      </a:ext>
                    </a:extLst>
                  </p:cNvPr>
                  <p:cNvSpPr/>
                  <p:nvPr/>
                </p:nvSpPr>
                <p:spPr>
                  <a:xfrm>
                    <a:off x="4572153" y="2298023"/>
                    <a:ext cx="709360" cy="45262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ja-JP" altLang="en-US" sz="2000"/>
                  </a:p>
                </p:txBody>
              </p:sp>
            </mc:Choice>
            <mc:Fallback xmlns="">
              <p:sp>
                <p:nvSpPr>
                  <p:cNvPr id="254" name="正方形/長方形 253">
                    <a:extLst>
                      <a:ext uri="{FF2B5EF4-FFF2-40B4-BE49-F238E27FC236}">
                        <a16:creationId xmlns:a16="http://schemas.microsoft.com/office/drawing/2014/main" id="{CDCB697A-8313-7741-94E8-7275E29989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153" y="2298023"/>
                    <a:ext cx="709360" cy="45262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正方形/長方形 67">
                    <a:extLst>
                      <a:ext uri="{FF2B5EF4-FFF2-40B4-BE49-F238E27FC236}">
                        <a16:creationId xmlns:a16="http://schemas.microsoft.com/office/drawing/2014/main" id="{48E63BC5-38A2-64FA-322A-86A751F1606F}"/>
                      </a:ext>
                    </a:extLst>
                  </p:cNvPr>
                  <p:cNvSpPr/>
                  <p:nvPr/>
                </p:nvSpPr>
                <p:spPr>
                  <a:xfrm>
                    <a:off x="1893931" y="1649964"/>
                    <a:ext cx="709360" cy="45262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ja-JP" altLang="en-US" sz="2000"/>
                  </a:p>
                </p:txBody>
              </p:sp>
            </mc:Choice>
            <mc:Fallback xmlns="">
              <p:sp>
                <p:nvSpPr>
                  <p:cNvPr id="255" name="正方形/長方形 254">
                    <a:extLst>
                      <a:ext uri="{FF2B5EF4-FFF2-40B4-BE49-F238E27FC236}">
                        <a16:creationId xmlns:a16="http://schemas.microsoft.com/office/drawing/2014/main" id="{3526F859-9735-564E-A6CE-925A9C15D6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3931" y="1649964"/>
                    <a:ext cx="709360" cy="4526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正方形/長方形 68">
                    <a:extLst>
                      <a:ext uri="{FF2B5EF4-FFF2-40B4-BE49-F238E27FC236}">
                        <a16:creationId xmlns:a16="http://schemas.microsoft.com/office/drawing/2014/main" id="{DE275897-F5A8-9E02-032A-26919CF06C5F}"/>
                      </a:ext>
                    </a:extLst>
                  </p:cNvPr>
                  <p:cNvSpPr/>
                  <p:nvPr/>
                </p:nvSpPr>
                <p:spPr>
                  <a:xfrm>
                    <a:off x="2591364" y="2034884"/>
                    <a:ext cx="709360" cy="45262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ja-JP" altLang="en-US" sz="2000"/>
                  </a:p>
                </p:txBody>
              </p:sp>
            </mc:Choice>
            <mc:Fallback xmlns="">
              <p:sp>
                <p:nvSpPr>
                  <p:cNvPr id="256" name="正方形/長方形 255">
                    <a:extLst>
                      <a:ext uri="{FF2B5EF4-FFF2-40B4-BE49-F238E27FC236}">
                        <a16:creationId xmlns:a16="http://schemas.microsoft.com/office/drawing/2014/main" id="{DD7B760D-3861-DD43-AAE8-F070AB6824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1364" y="2034884"/>
                    <a:ext cx="709360" cy="45262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正方形/長方形 69">
                    <a:extLst>
                      <a:ext uri="{FF2B5EF4-FFF2-40B4-BE49-F238E27FC236}">
                        <a16:creationId xmlns:a16="http://schemas.microsoft.com/office/drawing/2014/main" id="{70CAE74F-23E3-26EC-04FD-63B56E50B4D1}"/>
                      </a:ext>
                    </a:extLst>
                  </p:cNvPr>
                  <p:cNvSpPr/>
                  <p:nvPr/>
                </p:nvSpPr>
                <p:spPr>
                  <a:xfrm>
                    <a:off x="3777832" y="2102175"/>
                    <a:ext cx="464101" cy="44954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oMath>
                      </m:oMathPara>
                    </a14:m>
                    <a:endParaRPr lang="ja-JP" altLang="en-US" sz="2000"/>
                  </a:p>
                </p:txBody>
              </p:sp>
            </mc:Choice>
            <mc:Fallback xmlns="">
              <p:sp>
                <p:nvSpPr>
                  <p:cNvPr id="257" name="正方形/長方形 256">
                    <a:extLst>
                      <a:ext uri="{FF2B5EF4-FFF2-40B4-BE49-F238E27FC236}">
                        <a16:creationId xmlns:a16="http://schemas.microsoft.com/office/drawing/2014/main" id="{51BB3F8A-6BB9-5B40-8AB0-FDF3791907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7832" y="2102175"/>
                    <a:ext cx="464101" cy="44954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00C8F499-C369-EF33-15CD-EFE37324E5EF}"/>
                  </a:ext>
                </a:extLst>
              </p:cNvPr>
              <p:cNvSpPr txBox="1"/>
              <p:nvPr/>
            </p:nvSpPr>
            <p:spPr>
              <a:xfrm>
                <a:off x="3784576" y="3909072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入力ゲート</a:t>
                </a:r>
              </a:p>
            </p:txBody>
          </p:sp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74E5A93F-6A43-365D-5D7E-DF8C92B67D86}"/>
                  </a:ext>
                </a:extLst>
              </p:cNvPr>
              <p:cNvSpPr txBox="1"/>
              <p:nvPr/>
            </p:nvSpPr>
            <p:spPr>
              <a:xfrm>
                <a:off x="1837317" y="3447642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忘却ゲート</a:t>
                </a: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9BA6D39C-8E9B-B687-7B31-EDCDA3133722}"/>
                  </a:ext>
                </a:extLst>
              </p:cNvPr>
              <p:cNvSpPr txBox="1"/>
              <p:nvPr/>
            </p:nvSpPr>
            <p:spPr>
              <a:xfrm>
                <a:off x="3929941" y="234937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出力ゲート</a:t>
                </a:r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52A8B4CD-3485-1FEF-2296-09C27FFB98E4}"/>
                  </a:ext>
                </a:extLst>
              </p:cNvPr>
              <p:cNvSpPr txBox="1"/>
              <p:nvPr/>
            </p:nvSpPr>
            <p:spPr>
              <a:xfrm>
                <a:off x="3970745" y="2790170"/>
                <a:ext cx="95410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メモリ</a:t>
                </a:r>
                <a:endParaRPr kumimoji="1" lang="en-US" altLang="ja-JP" sz="2000" dirty="0"/>
              </a:p>
              <a:p>
                <a:r>
                  <a:rPr kumimoji="1" lang="ja-JP" altLang="en-US" sz="2000"/>
                  <a:t>セル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982C26C4-6CBA-ED63-F41A-63AF99DDC401}"/>
                    </a:ext>
                  </a:extLst>
                </p:cNvPr>
                <p:cNvSpPr/>
                <p:nvPr/>
              </p:nvSpPr>
              <p:spPr>
                <a:xfrm>
                  <a:off x="3114413" y="5195399"/>
                  <a:ext cx="487377" cy="4495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 xmlns="">
            <p:sp>
              <p:nvSpPr>
                <p:cNvPr id="194" name="正方形/長方形 193">
                  <a:extLst>
                    <a:ext uri="{FF2B5EF4-FFF2-40B4-BE49-F238E27FC236}">
                      <a16:creationId xmlns:a16="http://schemas.microsoft.com/office/drawing/2014/main" id="{8A76022B-35BF-A14E-B2DD-FB18573721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413" y="5195399"/>
                  <a:ext cx="487377" cy="449547"/>
                </a:xfrm>
                <a:prstGeom prst="rect">
                  <a:avLst/>
                </a:prstGeom>
                <a:blipFill>
                  <a:blip r:embed="rId1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041CD9F3-8C27-A9F0-5628-5A6D8A9B47B1}"/>
                    </a:ext>
                  </a:extLst>
                </p:cNvPr>
                <p:cNvSpPr/>
                <p:nvPr/>
              </p:nvSpPr>
              <p:spPr>
                <a:xfrm>
                  <a:off x="4678817" y="3679052"/>
                  <a:ext cx="605550" cy="4811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 xmlns="">
            <p:sp>
              <p:nvSpPr>
                <p:cNvPr id="195" name="正方形/長方形 194">
                  <a:extLst>
                    <a:ext uri="{FF2B5EF4-FFF2-40B4-BE49-F238E27FC236}">
                      <a16:creationId xmlns:a16="http://schemas.microsoft.com/office/drawing/2014/main" id="{FF86C869-6F08-1A41-8B73-FC6F48A7A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817" y="3679052"/>
                  <a:ext cx="605550" cy="481157"/>
                </a:xfrm>
                <a:prstGeom prst="rect">
                  <a:avLst/>
                </a:prstGeom>
                <a:blipFill>
                  <a:blip r:embed="rId14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C8669626-7D50-C609-514A-2426F3484154}"/>
                    </a:ext>
                  </a:extLst>
                </p:cNvPr>
                <p:cNvSpPr/>
                <p:nvPr/>
              </p:nvSpPr>
              <p:spPr>
                <a:xfrm>
                  <a:off x="4686848" y="746561"/>
                  <a:ext cx="660245" cy="4828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 xmlns="">
            <p:sp>
              <p:nvSpPr>
                <p:cNvPr id="196" name="正方形/長方形 195">
                  <a:extLst>
                    <a:ext uri="{FF2B5EF4-FFF2-40B4-BE49-F238E27FC236}">
                      <a16:creationId xmlns:a16="http://schemas.microsoft.com/office/drawing/2014/main" id="{497E38A1-E44B-D04F-BA9D-654460B8DF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6848" y="746561"/>
                  <a:ext cx="660245" cy="482889"/>
                </a:xfrm>
                <a:prstGeom prst="rect">
                  <a:avLst/>
                </a:prstGeom>
                <a:blipFill>
                  <a:blip r:embed="rId15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D84F773F-C637-5985-91AF-B7627F821DF3}"/>
                    </a:ext>
                  </a:extLst>
                </p:cNvPr>
                <p:cNvSpPr/>
                <p:nvPr/>
              </p:nvSpPr>
              <p:spPr>
                <a:xfrm>
                  <a:off x="672282" y="2737251"/>
                  <a:ext cx="649280" cy="4811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 xmlns="">
            <p:sp>
              <p:nvSpPr>
                <p:cNvPr id="197" name="正方形/長方形 196">
                  <a:extLst>
                    <a:ext uri="{FF2B5EF4-FFF2-40B4-BE49-F238E27FC236}">
                      <a16:creationId xmlns:a16="http://schemas.microsoft.com/office/drawing/2014/main" id="{16BBA321-A934-5041-808D-25E1B443D1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82" y="2737251"/>
                  <a:ext cx="649280" cy="481157"/>
                </a:xfrm>
                <a:prstGeom prst="rect">
                  <a:avLst/>
                </a:prstGeom>
                <a:blipFill>
                  <a:blip r:embed="rId1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61621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FE238-8183-59D1-775E-1F161DDD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LSTM</a:t>
            </a:r>
            <a:r>
              <a:rPr kumimoji="1" lang="ja-JP" altLang="en-US"/>
              <a:t>から</a:t>
            </a:r>
            <a:r>
              <a:rPr kumimoji="1" lang="en-US" altLang="ja-JP" dirty="0"/>
              <a:t>Transformer</a:t>
            </a:r>
            <a:r>
              <a:rPr kumimoji="1" lang="ja-JP" altLang="en-US"/>
              <a:t>にする利点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FF05D8-680A-1C47-94E8-B183F822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並列計算が可能</a:t>
            </a:r>
            <a:endParaRPr kumimoji="1" lang="en-US" altLang="ja-JP" dirty="0"/>
          </a:p>
          <a:p>
            <a:r>
              <a:rPr lang="ja-JP" altLang="en-US"/>
              <a:t>長期依存関係の学習の改善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E49190-05E8-1733-A188-D5E11243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211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C12A5E-6E35-74F8-31AB-F0C3F26B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行正規化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59368E-7AF3-A2F6-954D-5D03B44C2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行ごとに正規化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74B029-ED2B-8EE8-B0C6-FA677586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A35268E-6FBE-E04A-7338-0A756A3A90C9}"/>
                  </a:ext>
                </a:extLst>
              </p:cNvPr>
              <p:cNvSpPr txBox="1"/>
              <p:nvPr/>
            </p:nvSpPr>
            <p:spPr>
              <a:xfrm>
                <a:off x="370389" y="3520767"/>
                <a:ext cx="3141245" cy="2045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4800" b="0" dirty="0" err="1">
                  <a:latin typeface="+mn-ea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A35268E-6FBE-E04A-7338-0A756A3A9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3520767"/>
                <a:ext cx="3141245" cy="2045688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C48CE039-A5A7-DB70-3DA0-1BD30CA86164}"/>
                  </a:ext>
                </a:extLst>
              </p:cNvPr>
              <p:cNvSpPr txBox="1"/>
              <p:nvPr/>
            </p:nvSpPr>
            <p:spPr>
              <a:xfrm>
                <a:off x="6730451" y="3513232"/>
                <a:ext cx="5228354" cy="2060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.17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0.29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  <m:e>
                                <m:r>
                                  <a:rPr kumimoji="1" lang="en-US" altLang="ja-JP" sz="4800" b="0" i="1" smtClean="0">
                                    <a:latin typeface="Cambria Math" panose="02040503050406030204" pitchFamily="18" charset="0"/>
                                  </a:rPr>
                                  <m:t>.38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4800" b="0" dirty="0" err="1">
                  <a:latin typeface="+mn-ea"/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C48CE039-A5A7-DB70-3DA0-1BD30CA86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51" y="3513232"/>
                <a:ext cx="5228354" cy="2060757"/>
              </a:xfrm>
              <a:prstGeom prst="rect">
                <a:avLst/>
              </a:prstGeom>
              <a:blipFill>
                <a:blip r:embed="rId3"/>
                <a:stretch>
                  <a:fillRect b="-7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C30CF1-5379-76D7-0891-2BD096E228DE}"/>
              </a:ext>
            </a:extLst>
          </p:cNvPr>
          <p:cNvSpPr txBox="1"/>
          <p:nvPr/>
        </p:nvSpPr>
        <p:spPr>
          <a:xfrm>
            <a:off x="588579" y="256452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800">
                <a:latin typeface="+mn-ea"/>
              </a:rPr>
              <a:t>例（イメージ）</a:t>
            </a:r>
            <a:endParaRPr kumimoji="1" lang="ja-JP" altLang="en-US" sz="2800" b="0" dirty="0" err="1">
              <a:latin typeface="+mn-ea"/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C149ACF8-5B23-9217-CF11-EDD20586C0CA}"/>
              </a:ext>
            </a:extLst>
          </p:cNvPr>
          <p:cNvSpPr/>
          <p:nvPr/>
        </p:nvSpPr>
        <p:spPr>
          <a:xfrm>
            <a:off x="3943883" y="4235669"/>
            <a:ext cx="2354318" cy="840828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0880BB2-B9B5-D8F9-583F-7281EC5476EA}"/>
              </a:ext>
            </a:extLst>
          </p:cNvPr>
          <p:cNvSpPr/>
          <p:nvPr/>
        </p:nvSpPr>
        <p:spPr>
          <a:xfrm>
            <a:off x="7147034" y="3594538"/>
            <a:ext cx="4414345" cy="5360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B76475D-879C-A6A1-F743-ABBE95BC45E7}"/>
              </a:ext>
            </a:extLst>
          </p:cNvPr>
          <p:cNvSpPr/>
          <p:nvPr/>
        </p:nvSpPr>
        <p:spPr>
          <a:xfrm>
            <a:off x="7147034" y="4316249"/>
            <a:ext cx="4414345" cy="53602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9DD02C2-40B9-080C-2DAF-E0F0AB5D78A2}"/>
              </a:ext>
            </a:extLst>
          </p:cNvPr>
          <p:cNvSpPr/>
          <p:nvPr/>
        </p:nvSpPr>
        <p:spPr>
          <a:xfrm>
            <a:off x="7147034" y="5022893"/>
            <a:ext cx="4414345" cy="536028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2853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81AC51-848E-19CE-692E-220359AB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トークン化（日本語）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FDC77F-8958-D19D-0E97-66285CB8E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単語トークン化</a:t>
            </a:r>
            <a:endParaRPr lang="en-US" altLang="ja-JP" dirty="0"/>
          </a:p>
          <a:p>
            <a:pPr lvl="1"/>
            <a:r>
              <a:rPr lang="ja-JP" altLang="en-US"/>
              <a:t>テキスト</a:t>
            </a:r>
            <a:r>
              <a:rPr lang="en-US" altLang="ja-JP" dirty="0"/>
              <a:t>: "</a:t>
            </a:r>
            <a:r>
              <a:rPr lang="ja-JP" altLang="en-US"/>
              <a:t>私はリンゴが好きです。</a:t>
            </a:r>
            <a:r>
              <a:rPr lang="en-US" altLang="ja-JP" dirty="0"/>
              <a:t>”</a:t>
            </a:r>
          </a:p>
          <a:p>
            <a:pPr lvl="1"/>
            <a:r>
              <a:rPr lang="ja-JP" altLang="en-US"/>
              <a:t>トークン</a:t>
            </a:r>
            <a:r>
              <a:rPr lang="en-US" altLang="ja-JP" dirty="0"/>
              <a:t>: ["</a:t>
            </a:r>
            <a:r>
              <a:rPr lang="ja-JP" altLang="en-US"/>
              <a:t>私</a:t>
            </a:r>
            <a:r>
              <a:rPr lang="en-US" altLang="ja-JP" dirty="0"/>
              <a:t>", "</a:t>
            </a:r>
            <a:r>
              <a:rPr lang="ja-JP" altLang="en-US"/>
              <a:t>は</a:t>
            </a:r>
            <a:r>
              <a:rPr lang="en-US" altLang="ja-JP" dirty="0"/>
              <a:t>", "</a:t>
            </a:r>
            <a:r>
              <a:rPr lang="ja-JP" altLang="en-US"/>
              <a:t>リンゴ</a:t>
            </a:r>
            <a:r>
              <a:rPr lang="en-US" altLang="ja-JP" dirty="0"/>
              <a:t>", "</a:t>
            </a:r>
            <a:r>
              <a:rPr lang="ja-JP" altLang="en-US"/>
              <a:t>が</a:t>
            </a:r>
            <a:r>
              <a:rPr lang="en-US" altLang="ja-JP" dirty="0"/>
              <a:t>", "</a:t>
            </a:r>
            <a:r>
              <a:rPr lang="ja-JP" altLang="en-US"/>
              <a:t>好き</a:t>
            </a:r>
            <a:r>
              <a:rPr lang="en-US" altLang="ja-JP" dirty="0"/>
              <a:t>", "</a:t>
            </a:r>
            <a:r>
              <a:rPr lang="ja-JP" altLang="en-US"/>
              <a:t>です</a:t>
            </a:r>
            <a:r>
              <a:rPr lang="en-US" altLang="ja-JP" dirty="0"/>
              <a:t>", "</a:t>
            </a:r>
            <a:r>
              <a:rPr lang="ja-JP" altLang="en-US"/>
              <a:t>。</a:t>
            </a:r>
            <a:r>
              <a:rPr lang="en-US" altLang="ja-JP" dirty="0"/>
              <a:t>"]</a:t>
            </a:r>
          </a:p>
          <a:p>
            <a:pPr>
              <a:lnSpc>
                <a:spcPct val="150000"/>
              </a:lnSpc>
            </a:pPr>
            <a:r>
              <a:rPr kumimoji="1" lang="ja-JP" altLang="en-US"/>
              <a:t>文字トークン化</a:t>
            </a:r>
            <a:endParaRPr kumimoji="1" lang="en-US" altLang="ja-JP" dirty="0"/>
          </a:p>
          <a:p>
            <a:pPr lvl="1"/>
            <a:r>
              <a:rPr lang="ja-JP" altLang="en-US"/>
              <a:t>テキスト</a:t>
            </a:r>
            <a:r>
              <a:rPr lang="en-US" altLang="ja-JP" dirty="0"/>
              <a:t>: "</a:t>
            </a:r>
            <a:r>
              <a:rPr lang="ja-JP" altLang="en-US"/>
              <a:t>リンゴ</a:t>
            </a:r>
            <a:r>
              <a:rPr lang="en-US" altLang="ja-JP" dirty="0"/>
              <a:t>”</a:t>
            </a:r>
          </a:p>
          <a:p>
            <a:pPr lvl="1"/>
            <a:r>
              <a:rPr lang="ja-JP" altLang="en-US"/>
              <a:t>トークン</a:t>
            </a:r>
            <a:r>
              <a:rPr lang="en-US" altLang="ja-JP" dirty="0"/>
              <a:t>: ["</a:t>
            </a:r>
            <a:r>
              <a:rPr lang="ja-JP" altLang="en-US"/>
              <a:t>リ</a:t>
            </a:r>
            <a:r>
              <a:rPr lang="en-US" altLang="ja-JP" dirty="0"/>
              <a:t>", "</a:t>
            </a:r>
            <a:r>
              <a:rPr lang="ja-JP" altLang="en-US"/>
              <a:t>ン</a:t>
            </a:r>
            <a:r>
              <a:rPr lang="en-US" altLang="ja-JP" dirty="0"/>
              <a:t>", "</a:t>
            </a:r>
            <a:r>
              <a:rPr lang="ja-JP" altLang="en-US"/>
              <a:t>ゴ</a:t>
            </a:r>
            <a:r>
              <a:rPr lang="en-US" altLang="ja-JP" dirty="0"/>
              <a:t>"]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サブワードトークン化（イメージ）</a:t>
            </a:r>
            <a:endParaRPr lang="en-US" altLang="ja-JP" dirty="0"/>
          </a:p>
          <a:p>
            <a:pPr lvl="1"/>
            <a:r>
              <a:rPr lang="ja-JP" altLang="en-US"/>
              <a:t>テキスト</a:t>
            </a:r>
            <a:r>
              <a:rPr lang="en-US" altLang="ja-JP" dirty="0"/>
              <a:t>: 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"</a:t>
            </a:r>
            <a:r>
              <a:rPr lang="ja-JP" altLang="en-US" b="0" i="0" u="none" strike="noStrike">
                <a:solidFill>
                  <a:srgbClr val="000000"/>
                </a:solidFill>
                <a:effectLst/>
              </a:rPr>
              <a:t>私はリンゴが好きです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"</a:t>
            </a:r>
            <a:endParaRPr kumimoji="1" lang="en-US" altLang="ja-JP" dirty="0"/>
          </a:p>
          <a:p>
            <a:pPr lvl="1"/>
            <a:r>
              <a:rPr lang="ja-JP" altLang="en-US"/>
              <a:t>トークン</a:t>
            </a:r>
            <a:r>
              <a:rPr lang="en-US" altLang="ja-JP" dirty="0"/>
              <a:t>: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[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ja-JP" altLang="en-US" b="0" i="0" u="none" strike="noStrike">
                <a:solidFill>
                  <a:srgbClr val="000000"/>
                </a:solidFill>
                <a:effectLst/>
              </a:rPr>
              <a:t>私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ja-JP" altLang="en-US" b="0" i="0" u="none" strike="noStrike">
                <a:solidFill>
                  <a:srgbClr val="000000"/>
                </a:solidFill>
                <a:effectLst/>
              </a:rPr>
              <a:t>は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ja-JP" altLang="en-US" b="0" i="0" u="none" strike="noStrike">
                <a:solidFill>
                  <a:srgbClr val="000000"/>
                </a:solidFill>
                <a:effectLst/>
              </a:rPr>
              <a:t>リン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ja-JP" altLang="en-US" b="0" i="0" u="none" strike="noStrike">
                <a:solidFill>
                  <a:srgbClr val="000000"/>
                </a:solidFill>
                <a:effectLst/>
              </a:rPr>
              <a:t>ゴ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ja-JP" altLang="en-US" b="0" i="0" u="none" strike="noStrike">
                <a:solidFill>
                  <a:srgbClr val="000000"/>
                </a:solidFill>
                <a:effectLst/>
              </a:rPr>
              <a:t>が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ja-JP" altLang="en-US" b="0" i="0" u="none" strike="noStrike">
                <a:solidFill>
                  <a:srgbClr val="000000"/>
                </a:solidFill>
                <a:effectLst/>
              </a:rPr>
              <a:t>好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ja-JP" altLang="en-US" b="0" i="0" u="none" strike="noStrike">
                <a:solidFill>
                  <a:srgbClr val="000000"/>
                </a:solidFill>
                <a:effectLst/>
              </a:rPr>
              <a:t>き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ja-JP" altLang="en-US" b="0" i="0" u="none" strike="noStrike">
                <a:solidFill>
                  <a:srgbClr val="000000"/>
                </a:solidFill>
                <a:effectLst/>
              </a:rPr>
              <a:t>です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977717-8920-80EC-0700-3406D672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681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477F30-185C-6A8B-1118-862ADA99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関連度スケーリング理由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31967F-0D66-3C1E-2EBE-9B92E867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F54849E-D4A7-39DF-66D0-7178083DBF63}"/>
                  </a:ext>
                </a:extLst>
              </p:cNvPr>
              <p:cNvSpPr txBox="1"/>
              <p:nvPr/>
            </p:nvSpPr>
            <p:spPr>
              <a:xfrm>
                <a:off x="370389" y="1151792"/>
                <a:ext cx="10827451" cy="1627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F54849E-D4A7-39DF-66D0-7178083DB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9" y="1151792"/>
                <a:ext cx="10827451" cy="1627690"/>
              </a:xfrm>
              <a:prstGeom prst="rect">
                <a:avLst/>
              </a:prstGeom>
              <a:blipFill>
                <a:blip r:embed="rId3"/>
                <a:stretch>
                  <a:fillRect b="-38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D543F39D-9A01-04E7-FABF-AB649AB5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6" y="1299078"/>
            <a:ext cx="11972081" cy="5330321"/>
          </a:xfrm>
        </p:spPr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ja-JP" altLang="en-US"/>
              <a:t>内積の計算結果が大きくなりすぎるのを防ぐ</a:t>
            </a:r>
            <a:endParaRPr lang="en-US" altLang="ja-JP" dirty="0"/>
          </a:p>
          <a:p>
            <a:r>
              <a:rPr kumimoji="1" lang="ja-JP" altLang="en-US"/>
              <a:t>大きくなりすぎると</a:t>
            </a:r>
            <a:endParaRPr kumimoji="1" lang="en-US" altLang="ja-JP" dirty="0"/>
          </a:p>
          <a:p>
            <a:pPr lvl="1"/>
            <a:r>
              <a:rPr kumimoji="1" lang="ja-JP" altLang="en-US"/>
              <a:t>数値的に不安定に</a:t>
            </a:r>
            <a:endParaRPr kumimoji="1" lang="en-US" altLang="ja-JP" dirty="0"/>
          </a:p>
          <a:p>
            <a:pPr lvl="1"/>
            <a:r>
              <a:rPr lang="ja-JP" altLang="en-US"/>
              <a:t>勾配消失</a:t>
            </a:r>
            <a:r>
              <a:rPr lang="en-US" altLang="ja-JP" dirty="0"/>
              <a:t> , </a:t>
            </a:r>
            <a:r>
              <a:rPr lang="ja-JP" altLang="en-US"/>
              <a:t>勾配爆発</a:t>
            </a:r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D0B2F0C6-6582-2875-D8FA-29AFED28A6DA}"/>
              </a:ext>
            </a:extLst>
          </p:cNvPr>
          <p:cNvSpPr/>
          <p:nvPr/>
        </p:nvSpPr>
        <p:spPr>
          <a:xfrm>
            <a:off x="8641243" y="2033450"/>
            <a:ext cx="1406769" cy="77592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3F9699F-6365-EA2E-BCEC-41469A49C4E9}"/>
                  </a:ext>
                </a:extLst>
              </p:cNvPr>
              <p:cNvSpPr txBox="1"/>
              <p:nvPr/>
            </p:nvSpPr>
            <p:spPr>
              <a:xfrm>
                <a:off x="6823662" y="2907907"/>
                <a:ext cx="52525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ja-JP" altLang="en-US" sz="2400" b="0">
                    <a:latin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ja-JP" altLang="en-US" sz="2400" b="0">
                    <a:latin typeface="Cambria Math" panose="02040503050406030204" pitchFamily="18" charset="0"/>
                  </a:rPr>
                  <a:t>の</a:t>
                </a:r>
                <a:r>
                  <a:rPr lang="ja-JP" altLang="en-US" sz="2400">
                    <a:latin typeface="Cambria Math" panose="02040503050406030204" pitchFamily="18" charset="0"/>
                  </a:rPr>
                  <a:t>埋め込みベクトルの</a:t>
                </a:r>
                <a:r>
                  <a:rPr kumimoji="1" lang="ja-JP" altLang="en-US" sz="2400" b="0">
                    <a:latin typeface="Cambria Math" panose="02040503050406030204" pitchFamily="18" charset="0"/>
                  </a:rPr>
                  <a:t>次元数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3F9699F-6365-EA2E-BCEC-41469A49C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62" y="2907907"/>
                <a:ext cx="5252592" cy="461665"/>
              </a:xfrm>
              <a:prstGeom prst="rect">
                <a:avLst/>
              </a:prstGeom>
              <a:blipFill>
                <a:blip r:embed="rId4"/>
                <a:stretch>
                  <a:fillRect l="-483" t="-10526" r="-96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509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9EBFEF-CC7B-43A8-A11E-A0A9DFE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EC3486-B339-80F8-82A7-7702F0366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496C68-3994-246B-F3EB-5DC934A2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79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8C3C8D-8689-BDEC-8600-6FFEAC3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Attention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B83354-2D41-5BBF-94A5-621506DC0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6" y="1299078"/>
            <a:ext cx="11972081" cy="1615572"/>
          </a:xfrm>
        </p:spPr>
        <p:txBody>
          <a:bodyPr>
            <a:normAutofit/>
          </a:bodyPr>
          <a:lstStyle/>
          <a:p>
            <a:r>
              <a:rPr kumimoji="1" lang="ja-JP" altLang="en-US"/>
              <a:t>重要な情報に注目する仕組み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機械翻訳では単語同士の関連度を計算し重み付け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76498F-CA43-94B8-5FFD-14B59715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98907CAE-A1A4-2482-F80B-2717A623A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14007"/>
              </p:ext>
            </p:extLst>
          </p:nvPr>
        </p:nvGraphicFramePr>
        <p:xfrm>
          <a:off x="198939" y="3429000"/>
          <a:ext cx="5029275" cy="309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55">
                  <a:extLst>
                    <a:ext uri="{9D8B030D-6E8A-4147-A177-3AD203B41FA5}">
                      <a16:colId xmlns:a16="http://schemas.microsoft.com/office/drawing/2014/main" val="236476785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782053660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4009405909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1421560303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2847560037"/>
                    </a:ext>
                  </a:extLst>
                </a:gridCol>
              </a:tblGrid>
              <a:tr h="619929">
                <a:tc>
                  <a:txBody>
                    <a:bodyPr/>
                    <a:lstStyle/>
                    <a:p>
                      <a:pPr algn="ctr"/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This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pen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256471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これ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0.80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067368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0.95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0.00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517340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ペン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0.70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13257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です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0.15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0.75</a:t>
                      </a:r>
                      <a:endParaRPr kumimoji="1" lang="ja-JP" altLang="en-US" sz="24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067179"/>
                  </a:ext>
                </a:extLst>
              </a:tr>
            </a:tbl>
          </a:graphicData>
        </a:graphic>
      </p:graphicFrame>
      <p:sp>
        <p:nvSpPr>
          <p:cNvPr id="15" name="右矢印 14">
            <a:extLst>
              <a:ext uri="{FF2B5EF4-FFF2-40B4-BE49-F238E27FC236}">
                <a16:creationId xmlns:a16="http://schemas.microsoft.com/office/drawing/2014/main" id="{457248CD-8780-BCF0-08D3-01478473E8DD}"/>
              </a:ext>
            </a:extLst>
          </p:cNvPr>
          <p:cNvSpPr/>
          <p:nvPr/>
        </p:nvSpPr>
        <p:spPr>
          <a:xfrm>
            <a:off x="5228214" y="4582529"/>
            <a:ext cx="960895" cy="97639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DEEE06D5-58EE-EB4C-61B2-420BE8C07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946010"/>
              </p:ext>
            </p:extLst>
          </p:nvPr>
        </p:nvGraphicFramePr>
        <p:xfrm>
          <a:off x="6436829" y="4048929"/>
          <a:ext cx="5029275" cy="2479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55">
                  <a:extLst>
                    <a:ext uri="{9D8B030D-6E8A-4147-A177-3AD203B41FA5}">
                      <a16:colId xmlns:a16="http://schemas.microsoft.com/office/drawing/2014/main" val="236476785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782053660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4009405909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1421560303"/>
                    </a:ext>
                  </a:extLst>
                </a:gridCol>
                <a:gridCol w="1005855">
                  <a:extLst>
                    <a:ext uri="{9D8B030D-6E8A-4147-A177-3AD203B41FA5}">
                      <a16:colId xmlns:a16="http://schemas.microsoft.com/office/drawing/2014/main" val="2847560037"/>
                    </a:ext>
                  </a:extLst>
                </a:gridCol>
              </a:tblGrid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>
                          <a:solidFill>
                            <a:schemeClr val="tx1"/>
                          </a:solidFill>
                        </a:rPr>
                        <a:t>これ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</a:rPr>
                        <a:t>This</a:t>
                      </a:r>
                      <a:endParaRPr kumimoji="1" lang="ja-JP" alt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>
                              <a:alpha val="16063"/>
                            </a:schemeClr>
                          </a:solidFill>
                        </a:rPr>
                        <a:t>is</a:t>
                      </a:r>
                      <a:endParaRPr kumimoji="1" lang="ja-JP" altLang="en-US" sz="2400" b="0">
                        <a:solidFill>
                          <a:schemeClr val="tx1">
                            <a:alpha val="16063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>
                              <a:alpha val="51000"/>
                            </a:schemeClr>
                          </a:solidFill>
                        </a:rPr>
                        <a:t>a</a:t>
                      </a:r>
                      <a:endParaRPr kumimoji="1" lang="ja-JP" altLang="en-US" sz="2400" b="0">
                        <a:solidFill>
                          <a:schemeClr val="tx1">
                            <a:alpha val="51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>
                              <a:alpha val="15880"/>
                            </a:schemeClr>
                          </a:solidFill>
                        </a:rPr>
                        <a:t>pen</a:t>
                      </a:r>
                      <a:endParaRPr kumimoji="1" lang="ja-JP" altLang="en-US" sz="2400" b="0">
                        <a:solidFill>
                          <a:schemeClr val="tx1">
                            <a:alpha val="1588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067368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>
                              <a:alpha val="17000"/>
                            </a:schemeClr>
                          </a:solidFill>
                        </a:rPr>
                        <a:t>This</a:t>
                      </a:r>
                      <a:endParaRPr kumimoji="1" lang="ja-JP" altLang="en-US" sz="2400">
                        <a:solidFill>
                          <a:schemeClr val="tx1">
                            <a:alpha val="17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>
                              <a:alpha val="17474"/>
                            </a:schemeClr>
                          </a:solidFill>
                        </a:rPr>
                        <a:t>a</a:t>
                      </a:r>
                      <a:endParaRPr kumimoji="1" lang="ja-JP" altLang="en-US" sz="2400">
                        <a:solidFill>
                          <a:schemeClr val="tx1">
                            <a:alpha val="17474"/>
                          </a:schemeClr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>
                              <a:alpha val="12000"/>
                            </a:schemeClr>
                          </a:solidFill>
                        </a:rPr>
                        <a:t>pen</a:t>
                      </a:r>
                      <a:endParaRPr kumimoji="1" lang="ja-JP" altLang="en-US" sz="2400">
                        <a:solidFill>
                          <a:schemeClr val="tx1">
                            <a:alpha val="12000"/>
                          </a:schemeClr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517340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ペン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>
                              <a:alpha val="15804"/>
                            </a:schemeClr>
                          </a:solidFill>
                        </a:rPr>
                        <a:t>This</a:t>
                      </a:r>
                      <a:endParaRPr kumimoji="1" lang="ja-JP" altLang="en-US" sz="2400">
                        <a:solidFill>
                          <a:schemeClr val="tx1">
                            <a:alpha val="15804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>
                              <a:alpha val="17000"/>
                            </a:schemeClr>
                          </a:solidFill>
                        </a:rPr>
                        <a:t>is</a:t>
                      </a:r>
                      <a:endParaRPr kumimoji="1" lang="ja-JP" altLang="en-US" sz="2400">
                        <a:solidFill>
                          <a:schemeClr val="tx1">
                            <a:alpha val="17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>
                              <a:alpha val="30000"/>
                            </a:schemeClr>
                          </a:solidFill>
                        </a:rPr>
                        <a:t>a</a:t>
                      </a:r>
                      <a:endParaRPr kumimoji="1" lang="ja-JP" altLang="en-US" sz="2400">
                        <a:solidFill>
                          <a:schemeClr val="tx1">
                            <a:alpha val="3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>
                              <a:alpha val="65680"/>
                            </a:schemeClr>
                          </a:solidFill>
                        </a:rPr>
                        <a:t>pen</a:t>
                      </a:r>
                      <a:endParaRPr kumimoji="1" lang="ja-JP" altLang="en-US" sz="2400">
                        <a:solidFill>
                          <a:schemeClr val="tx1">
                            <a:alpha val="6568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13257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です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>
                              <a:alpha val="49334"/>
                            </a:schemeClr>
                          </a:solidFill>
                        </a:rPr>
                        <a:t>This</a:t>
                      </a:r>
                      <a:endParaRPr kumimoji="1" lang="ja-JP" altLang="en-US" sz="2400">
                        <a:solidFill>
                          <a:schemeClr val="tx1">
                            <a:alpha val="49334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>
                              <a:alpha val="17020"/>
                            </a:schemeClr>
                          </a:solidFill>
                        </a:rPr>
                        <a:t>is</a:t>
                      </a:r>
                      <a:endParaRPr kumimoji="1" lang="ja-JP" altLang="en-US" sz="2400">
                        <a:solidFill>
                          <a:schemeClr val="tx1">
                            <a:alpha val="1702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solidFill>
                            <a:schemeClr val="tx1">
                              <a:alpha val="23625"/>
                            </a:schemeClr>
                          </a:solidFill>
                        </a:rPr>
                        <a:t>pen</a:t>
                      </a:r>
                      <a:endParaRPr kumimoji="1" lang="ja-JP" altLang="en-US" sz="2400">
                        <a:solidFill>
                          <a:schemeClr val="tx1">
                            <a:alpha val="23625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067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7551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84718-8A7D-EB3A-EB5B-3CD1CFFA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Positional</a:t>
            </a:r>
            <a:r>
              <a:rPr lang="ja-JP" altLang="en-US"/>
              <a:t> </a:t>
            </a:r>
            <a:r>
              <a:rPr lang="en-US" altLang="ja-JP" dirty="0"/>
              <a:t>Encoding</a:t>
            </a:r>
            <a:r>
              <a:rPr lang="ja-JP" altLang="en-US"/>
              <a:t>　計算例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3739CBC-36D3-6BE8-4935-937FF1F90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ja-JP" altLang="en-US"/>
                  <a:t>と仮定して計算</a:t>
                </a:r>
                <a:endParaRPr kumimoji="1" lang="en-US" altLang="ja-JP" dirty="0"/>
              </a:p>
              <a:p>
                <a:r>
                  <a:rPr lang="ja-JP" altLang="en-US"/>
                  <a:t>トークン数は</a:t>
                </a:r>
                <a:r>
                  <a:rPr lang="en-US" altLang="ja-JP" dirty="0"/>
                  <a:t>3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3739CBC-36D3-6BE8-4935-937FF1F90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66" t="-23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398ED7-8AF0-FD89-3C61-E18FCCA7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52723F06-0839-5AA1-6D8D-870A0D3BAF96}"/>
                  </a:ext>
                </a:extLst>
              </p:cNvPr>
              <p:cNvSpPr txBox="1"/>
              <p:nvPr/>
            </p:nvSpPr>
            <p:spPr>
              <a:xfrm>
                <a:off x="1268467" y="4156006"/>
                <a:ext cx="7086812" cy="248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,   2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𝑚𝑜𝑑𝑒𝑙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,   2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𝑚𝑜𝑑𝑒𝑙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52723F06-0839-5AA1-6D8D-870A0D3BA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67" y="4156006"/>
                <a:ext cx="7086812" cy="2481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DA61F44-12BB-452E-3DBB-999C14291EA9}"/>
                  </a:ext>
                </a:extLst>
              </p:cNvPr>
              <p:cNvSpPr txBox="1"/>
              <p:nvPr/>
            </p:nvSpPr>
            <p:spPr>
              <a:xfrm>
                <a:off x="9185144" y="5265158"/>
                <a:ext cx="27959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: </a:t>
                </a:r>
                <a:r>
                  <a:rPr kumimoji="1" lang="ja-JP" altLang="en-US" sz="2400" b="0">
                    <a:latin typeface="Cambria Math" panose="02040503050406030204" pitchFamily="18" charset="0"/>
                  </a:rPr>
                  <a:t>総次元数</a:t>
                </a:r>
                <a:endParaRPr kumimoji="1" lang="en-US" altLang="ja-JP" sz="2400" b="0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400" b="0" dirty="0">
                    <a:latin typeface="Cambria Math" panose="02040503050406030204" pitchFamily="18" charset="0"/>
                  </a:rPr>
                  <a:t>	: </a:t>
                </a:r>
                <a:r>
                  <a:rPr kumimoji="1" lang="ja-JP" altLang="en-US" sz="2400" b="0">
                    <a:latin typeface="Cambria Math" panose="02040503050406030204" pitchFamily="18" charset="0"/>
                  </a:rPr>
                  <a:t>文字の位置</a:t>
                </a:r>
                <a:endParaRPr kumimoji="1" lang="en-US" altLang="ja-JP" sz="2400" b="0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altLang="ja-JP" sz="2400" dirty="0" err="1">
                    <a:latin typeface="Cambria Math" panose="02040503050406030204" pitchFamily="18" charset="0"/>
                  </a:rPr>
                  <a:t>i</a:t>
                </a:r>
                <a:r>
                  <a:rPr lang="en-US" altLang="ja-JP" sz="2400" dirty="0">
                    <a:latin typeface="Cambria Math" panose="02040503050406030204" pitchFamily="18" charset="0"/>
                  </a:rPr>
                  <a:t> 	: </a:t>
                </a:r>
                <a:r>
                  <a:rPr lang="ja-JP" altLang="en-US" sz="2400">
                    <a:latin typeface="Cambria Math" panose="02040503050406030204" pitchFamily="18" charset="0"/>
                  </a:rPr>
                  <a:t>次元の位置</a:t>
                </a:r>
                <a:endParaRPr lang="en-US" altLang="ja-JP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DA61F44-12BB-452E-3DBB-999C14291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144" y="5265158"/>
                <a:ext cx="2795958" cy="1200329"/>
              </a:xfrm>
              <a:prstGeom prst="rect">
                <a:avLst/>
              </a:prstGeom>
              <a:blipFill>
                <a:blip r:embed="rId5"/>
                <a:stretch>
                  <a:fillRect l="-3620" t="-5208" r="-2262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0932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84718-8A7D-EB3A-EB5B-3CD1CFFA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Positional</a:t>
            </a:r>
            <a:r>
              <a:rPr lang="ja-JP" altLang="en-US"/>
              <a:t> </a:t>
            </a:r>
            <a:r>
              <a:rPr lang="en-US" altLang="ja-JP" dirty="0"/>
              <a:t>Encoding</a:t>
            </a:r>
            <a:r>
              <a:rPr lang="ja-JP" altLang="en-US"/>
              <a:t>　計算例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398ED7-8AF0-FD89-3C61-E18FCCA7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0CCFFFF-C679-3629-431C-64DCD29A0A4D}"/>
                  </a:ext>
                </a:extLst>
              </p:cNvPr>
              <p:cNvSpPr txBox="1"/>
              <p:nvPr/>
            </p:nvSpPr>
            <p:spPr>
              <a:xfrm>
                <a:off x="2613498" y="2634997"/>
                <a:ext cx="9379812" cy="212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ja-JP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𝑝𝑜𝑠</m:t>
                                                  </m:r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10000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/</m:t>
                                                      </m:r>
                                                      <m:r>
                                                        <a:rPr lang="en-US" altLang="ja-JP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4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𝑝𝑜𝑠</m:t>
                                                  </m:r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10000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0/4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1" lang="en-US" altLang="ja-JP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24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10000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ja-JP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/4</m:t>
                                                            </m:r>
                                                          </m:sup>
                                                        </m:sSup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24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10000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ja-JP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/4</m:t>
                                                            </m:r>
                                                          </m:sup>
                                                        </m:sSup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𝑝𝑜𝑠</m:t>
                                                  </m:r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10000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0/4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𝑝𝑜𝑠</m:t>
                                                  </m:r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10000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0/4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24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10000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ja-JP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/4</m:t>
                                                            </m:r>
                                                          </m:sup>
                                                        </m:sSup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24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10000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ja-JP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/4</m:t>
                                                            </m:r>
                                                          </m:sup>
                                                        </m:sSup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𝑝𝑜𝑠</m:t>
                                                  </m:r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10000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0/4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ja-JP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𝑝𝑜𝑠</m:t>
                                                  </m:r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10000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ja-JP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0/4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24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10000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ja-JP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/4</m:t>
                                                            </m:r>
                                                          </m:sup>
                                                        </m:sSup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24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10000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ja-JP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  <m:r>
                                                              <a:rPr lang="en-US" altLang="ja-JP" sz="2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/4</m:t>
                                                            </m:r>
                                                          </m:sup>
                                                        </m:sSup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0CCFFFF-C679-3629-431C-64DCD29A0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98" y="2634997"/>
                <a:ext cx="9379812" cy="2123915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3145E27-C6E0-89CB-4615-C062A2CE1A55}"/>
                  </a:ext>
                </a:extLst>
              </p:cNvPr>
              <p:cNvSpPr txBox="1"/>
              <p:nvPr/>
            </p:nvSpPr>
            <p:spPr>
              <a:xfrm>
                <a:off x="2613498" y="1403891"/>
                <a:ext cx="11523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40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3145E27-C6E0-89CB-4615-C062A2CE1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98" y="1403891"/>
                <a:ext cx="1152367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D7A625F-0A7C-A1C5-6B1C-5C1D636BA66B}"/>
                  </a:ext>
                </a:extLst>
              </p:cNvPr>
              <p:cNvSpPr txBox="1"/>
              <p:nvPr/>
            </p:nvSpPr>
            <p:spPr>
              <a:xfrm>
                <a:off x="1706782" y="2028994"/>
                <a:ext cx="905376" cy="2611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𝑝𝑜𝑠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ja-JP" sz="2800" b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ja-JP" sz="2800" b="0" dirty="0">
                    <a:latin typeface="Cambria Math" panose="02040503050406030204" pitchFamily="18" charset="0"/>
                  </a:rPr>
                  <a:t>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ja-JP" sz="2800" dirty="0">
                    <a:latin typeface="Cambria Math" panose="02040503050406030204" pitchFamily="18" charset="0"/>
                  </a:rPr>
                  <a:t>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ja-JP" sz="2800" b="0" dirty="0">
                    <a:latin typeface="Cambria Math" panose="02040503050406030204" pitchFamily="18" charset="0"/>
                  </a:rPr>
                  <a:t>2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D7A625F-0A7C-A1C5-6B1C-5C1D636B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82" y="2028994"/>
                <a:ext cx="905376" cy="2611805"/>
              </a:xfrm>
              <a:prstGeom prst="rect">
                <a:avLst/>
              </a:prstGeom>
              <a:blipFill>
                <a:blip r:embed="rId5"/>
                <a:stretch>
                  <a:fillRect l="-2778" r="-1389" b="-53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EDD77A-B68A-0508-DB1C-3B9AFDCCA595}"/>
              </a:ext>
            </a:extLst>
          </p:cNvPr>
          <p:cNvSpPr txBox="1"/>
          <p:nvPr/>
        </p:nvSpPr>
        <p:spPr>
          <a:xfrm>
            <a:off x="3765865" y="4758912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0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6A993-631A-BC19-DDCD-07AE5B00CA48}"/>
              </a:ext>
            </a:extLst>
          </p:cNvPr>
          <p:cNvSpPr txBox="1"/>
          <p:nvPr/>
        </p:nvSpPr>
        <p:spPr>
          <a:xfrm>
            <a:off x="6105645" y="474588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latin typeface="Cambria Math" panose="02040503050406030204" pitchFamily="18" charset="0"/>
              </a:rPr>
              <a:t>1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4C28B6-D922-8902-CCDD-D1C97D051790}"/>
              </a:ext>
            </a:extLst>
          </p:cNvPr>
          <p:cNvSpPr txBox="1"/>
          <p:nvPr/>
        </p:nvSpPr>
        <p:spPr>
          <a:xfrm>
            <a:off x="8445425" y="4741556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2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2BE5151-7B16-981B-3C48-CA01DE55FFBD}"/>
              </a:ext>
            </a:extLst>
          </p:cNvPr>
          <p:cNvSpPr txBox="1"/>
          <p:nvPr/>
        </p:nvSpPr>
        <p:spPr>
          <a:xfrm>
            <a:off x="10724937" y="4758912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latin typeface="Cambria Math" panose="02040503050406030204" pitchFamily="18" charset="0"/>
              </a:rPr>
              <a:t>3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32B7108-D0BE-A827-A0D9-B4C7D023A704}"/>
                  </a:ext>
                </a:extLst>
              </p:cNvPr>
              <p:cNvSpPr txBox="1"/>
              <p:nvPr/>
            </p:nvSpPr>
            <p:spPr>
              <a:xfrm>
                <a:off x="11646681" y="4741556"/>
                <a:ext cx="3884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ja-JP" altLang="en-US" sz="28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32B7108-D0BE-A827-A0D9-B4C7D023A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6681" y="4741556"/>
                <a:ext cx="38844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DE0FBB2-DBBA-587D-FAED-E616AA63F4C0}"/>
              </a:ext>
            </a:extLst>
          </p:cNvPr>
          <p:cNvSpPr txBox="1"/>
          <p:nvPr/>
        </p:nvSpPr>
        <p:spPr>
          <a:xfrm>
            <a:off x="386095" y="2028994"/>
            <a:ext cx="942887" cy="2611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ja-JP" sz="2800" dirty="0">
              <a:latin typeface="Cambria Math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ja-JP" sz="2800" b="0" dirty="0">
                <a:latin typeface="Cambria Math" panose="02040503050406030204" pitchFamily="18" charset="0"/>
              </a:rPr>
              <a:t>I</a:t>
            </a:r>
          </a:p>
          <a:p>
            <a:pPr algn="ctr">
              <a:lnSpc>
                <a:spcPct val="150000"/>
              </a:lnSpc>
            </a:pPr>
            <a:r>
              <a:rPr lang="en-US" altLang="ja-JP" sz="2800" dirty="0">
                <a:latin typeface="Cambria Math" panose="02040503050406030204" pitchFamily="18" charset="0"/>
              </a:rPr>
              <a:t>am</a:t>
            </a:r>
          </a:p>
          <a:p>
            <a:pPr algn="ctr">
              <a:lnSpc>
                <a:spcPct val="150000"/>
              </a:lnSpc>
            </a:pPr>
            <a:r>
              <a:rPr lang="en-US" altLang="ja-JP" sz="2800" dirty="0">
                <a:latin typeface="Cambria Math" panose="02040503050406030204" pitchFamily="18" charset="0"/>
              </a:rPr>
              <a:t>good</a:t>
            </a:r>
            <a:endParaRPr kumimoji="1" lang="en-US" altLang="ja-JP" sz="2800" b="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947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84718-8A7D-EB3A-EB5B-3CD1CFFA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Positional</a:t>
            </a:r>
            <a:r>
              <a:rPr lang="ja-JP" altLang="en-US"/>
              <a:t> </a:t>
            </a:r>
            <a:r>
              <a:rPr lang="en-US" altLang="ja-JP" dirty="0"/>
              <a:t>Encoding</a:t>
            </a:r>
            <a:r>
              <a:rPr lang="ja-JP" altLang="en-US"/>
              <a:t>　計算例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398ED7-8AF0-FD89-3C61-E18FCCA7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0CCFFFF-C679-3629-431C-64DCD29A0A4D}"/>
                  </a:ext>
                </a:extLst>
              </p:cNvPr>
              <p:cNvSpPr txBox="1"/>
              <p:nvPr/>
            </p:nvSpPr>
            <p:spPr>
              <a:xfrm>
                <a:off x="3489757" y="2413121"/>
                <a:ext cx="8264057" cy="2764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  <m:t>𝑝𝑜𝑠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  <m:t>𝑝𝑜𝑠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  <m:t>𝑝𝑜𝑠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  <m:t>𝑝𝑜𝑠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  <m:t>𝑝𝑜𝑠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  <m:t>𝑝𝑜𝑠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𝑝𝑜𝑠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0CCFFFF-C679-3629-431C-64DCD29A0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57" y="2413121"/>
                <a:ext cx="8264057" cy="2764090"/>
              </a:xfrm>
              <a:prstGeom prst="rect">
                <a:avLst/>
              </a:prstGeom>
              <a:blipFill>
                <a:blip r:embed="rId2"/>
                <a:stretch>
                  <a:fillRect b="-27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3145E27-C6E0-89CB-4615-C062A2CE1A55}"/>
                  </a:ext>
                </a:extLst>
              </p:cNvPr>
              <p:cNvSpPr txBox="1"/>
              <p:nvPr/>
            </p:nvSpPr>
            <p:spPr>
              <a:xfrm>
                <a:off x="3489757" y="1326846"/>
                <a:ext cx="11523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40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3145E27-C6E0-89CB-4615-C062A2CE1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57" y="1326846"/>
                <a:ext cx="1152367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D7A625F-0A7C-A1C5-6B1C-5C1D636BA66B}"/>
                  </a:ext>
                </a:extLst>
              </p:cNvPr>
              <p:cNvSpPr txBox="1"/>
              <p:nvPr/>
            </p:nvSpPr>
            <p:spPr>
              <a:xfrm>
                <a:off x="2604208" y="1640150"/>
                <a:ext cx="1008994" cy="340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𝑝𝑜𝑠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ja-JP" sz="3200" b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3200" b="0" dirty="0">
                    <a:latin typeface="Cambria Math" panose="02040503050406030204" pitchFamily="18" charset="0"/>
                  </a:rPr>
                  <a:t>0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en-US" altLang="ja-JP" sz="3200" dirty="0">
                    <a:latin typeface="Cambria Math" panose="02040503050406030204" pitchFamily="18" charset="0"/>
                  </a:rPr>
                  <a:t>1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kumimoji="1" lang="en-US" altLang="ja-JP" sz="3200" b="0" dirty="0">
                    <a:latin typeface="Cambria Math" panose="02040503050406030204" pitchFamily="18" charset="0"/>
                  </a:rPr>
                  <a:t>2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D7A625F-0A7C-A1C5-6B1C-5C1D636B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08" y="1640150"/>
                <a:ext cx="1008994" cy="3402535"/>
              </a:xfrm>
              <a:prstGeom prst="rect">
                <a:avLst/>
              </a:prstGeom>
              <a:blipFill>
                <a:blip r:embed="rId4"/>
                <a:stretch>
                  <a:fillRect r="-6173" b="-52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EDD77A-B68A-0508-DB1C-3B9AFDCCA595}"/>
              </a:ext>
            </a:extLst>
          </p:cNvPr>
          <p:cNvSpPr txBox="1"/>
          <p:nvPr/>
        </p:nvSpPr>
        <p:spPr>
          <a:xfrm>
            <a:off x="4417930" y="5188463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0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6A993-631A-BC19-DDCD-07AE5B00CA48}"/>
              </a:ext>
            </a:extLst>
          </p:cNvPr>
          <p:cNvSpPr txBox="1"/>
          <p:nvPr/>
        </p:nvSpPr>
        <p:spPr>
          <a:xfrm>
            <a:off x="6314004" y="5188463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latin typeface="Cambria Math" panose="02040503050406030204" pitchFamily="18" charset="0"/>
              </a:rPr>
              <a:t>1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4C28B6-D922-8902-CCDD-D1C97D051790}"/>
              </a:ext>
            </a:extLst>
          </p:cNvPr>
          <p:cNvSpPr txBox="1"/>
          <p:nvPr/>
        </p:nvSpPr>
        <p:spPr>
          <a:xfrm>
            <a:off x="8358338" y="5185451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2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2BE5151-7B16-981B-3C48-CA01DE55FFBD}"/>
              </a:ext>
            </a:extLst>
          </p:cNvPr>
          <p:cNvSpPr txBox="1"/>
          <p:nvPr/>
        </p:nvSpPr>
        <p:spPr>
          <a:xfrm>
            <a:off x="10524509" y="5192499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latin typeface="Cambria Math" panose="02040503050406030204" pitchFamily="18" charset="0"/>
              </a:rPr>
              <a:t>3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32B7108-D0BE-A827-A0D9-B4C7D023A704}"/>
                  </a:ext>
                </a:extLst>
              </p:cNvPr>
              <p:cNvSpPr txBox="1"/>
              <p:nvPr/>
            </p:nvSpPr>
            <p:spPr>
              <a:xfrm>
                <a:off x="11559594" y="5192499"/>
                <a:ext cx="3884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ja-JP" altLang="en-US" sz="28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32B7108-D0BE-A827-A0D9-B4C7D023A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594" y="5192499"/>
                <a:ext cx="38844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DE0FBB2-DBBA-587D-FAED-E616AA63F4C0}"/>
              </a:ext>
            </a:extLst>
          </p:cNvPr>
          <p:cNvSpPr txBox="1"/>
          <p:nvPr/>
        </p:nvSpPr>
        <p:spPr>
          <a:xfrm>
            <a:off x="1237285" y="1228726"/>
            <a:ext cx="1051891" cy="3894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ja-JP" sz="3200" dirty="0">
              <a:latin typeface="Cambria Math" panose="02040503050406030204" pitchFamily="18" charset="0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ja-JP" sz="3200" b="0" dirty="0">
                <a:latin typeface="Cambria Math" panose="02040503050406030204" pitchFamily="18" charset="0"/>
              </a:rPr>
              <a:t>I</a:t>
            </a:r>
          </a:p>
          <a:p>
            <a:pPr algn="ctr">
              <a:lnSpc>
                <a:spcPct val="200000"/>
              </a:lnSpc>
            </a:pPr>
            <a:r>
              <a:rPr lang="en-US" altLang="ja-JP" sz="3200" dirty="0">
                <a:latin typeface="Cambria Math" panose="02040503050406030204" pitchFamily="18" charset="0"/>
              </a:rPr>
              <a:t>am</a:t>
            </a:r>
          </a:p>
          <a:p>
            <a:pPr algn="ctr">
              <a:lnSpc>
                <a:spcPct val="200000"/>
              </a:lnSpc>
            </a:pPr>
            <a:r>
              <a:rPr lang="en-US" altLang="ja-JP" sz="3200" dirty="0">
                <a:latin typeface="Cambria Math" panose="02040503050406030204" pitchFamily="18" charset="0"/>
              </a:rPr>
              <a:t>good</a:t>
            </a:r>
            <a:endParaRPr kumimoji="1" lang="en-US" altLang="ja-JP" sz="3200" b="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3494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84718-8A7D-EB3A-EB5B-3CD1CFFA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Positional</a:t>
            </a:r>
            <a:r>
              <a:rPr lang="ja-JP" altLang="en-US"/>
              <a:t> </a:t>
            </a:r>
            <a:r>
              <a:rPr lang="en-US" altLang="ja-JP" dirty="0"/>
              <a:t>Encoding</a:t>
            </a:r>
            <a:r>
              <a:rPr lang="ja-JP" altLang="en-US"/>
              <a:t>　計算例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398ED7-8AF0-FD89-3C61-E18FCCA7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0CCFFFF-C679-3629-431C-64DCD29A0A4D}"/>
                  </a:ext>
                </a:extLst>
              </p:cNvPr>
              <p:cNvSpPr txBox="1"/>
              <p:nvPr/>
            </p:nvSpPr>
            <p:spPr>
              <a:xfrm>
                <a:off x="3585150" y="2351859"/>
                <a:ext cx="7436138" cy="304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ja-JP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ja-JP" sz="32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ja-JP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altLang="ja-JP" sz="3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altLang="ja-JP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100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0CCFFFF-C679-3629-431C-64DCD29A0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150" y="2351859"/>
                <a:ext cx="7436138" cy="3040704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3145E27-C6E0-89CB-4615-C062A2CE1A55}"/>
                  </a:ext>
                </a:extLst>
              </p:cNvPr>
              <p:cNvSpPr txBox="1"/>
              <p:nvPr/>
            </p:nvSpPr>
            <p:spPr>
              <a:xfrm>
                <a:off x="3489757" y="1326846"/>
                <a:ext cx="11523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40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3145E27-C6E0-89CB-4615-C062A2CE1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57" y="1326846"/>
                <a:ext cx="1152367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D7A625F-0A7C-A1C5-6B1C-5C1D636BA66B}"/>
                  </a:ext>
                </a:extLst>
              </p:cNvPr>
              <p:cNvSpPr txBox="1"/>
              <p:nvPr/>
            </p:nvSpPr>
            <p:spPr>
              <a:xfrm>
                <a:off x="2604208" y="1640150"/>
                <a:ext cx="1008994" cy="340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𝑝𝑜𝑠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ja-JP" sz="3200" b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3200" b="0" dirty="0">
                    <a:latin typeface="Cambria Math" panose="02040503050406030204" pitchFamily="18" charset="0"/>
                  </a:rPr>
                  <a:t>0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en-US" altLang="ja-JP" sz="3200" dirty="0">
                    <a:latin typeface="Cambria Math" panose="02040503050406030204" pitchFamily="18" charset="0"/>
                  </a:rPr>
                  <a:t>1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kumimoji="1" lang="en-US" altLang="ja-JP" sz="3200" b="0" dirty="0">
                    <a:latin typeface="Cambria Math" panose="02040503050406030204" pitchFamily="18" charset="0"/>
                  </a:rPr>
                  <a:t>2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D7A625F-0A7C-A1C5-6B1C-5C1D636B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08" y="1640150"/>
                <a:ext cx="1008994" cy="3402535"/>
              </a:xfrm>
              <a:prstGeom prst="rect">
                <a:avLst/>
              </a:prstGeom>
              <a:blipFill>
                <a:blip r:embed="rId4"/>
                <a:stretch>
                  <a:fillRect r="-6173" b="-52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EDD77A-B68A-0508-DB1C-3B9AFDCCA595}"/>
              </a:ext>
            </a:extLst>
          </p:cNvPr>
          <p:cNvSpPr txBox="1"/>
          <p:nvPr/>
        </p:nvSpPr>
        <p:spPr>
          <a:xfrm>
            <a:off x="4258686" y="5392563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0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6A993-631A-BC19-DDCD-07AE5B00CA48}"/>
              </a:ext>
            </a:extLst>
          </p:cNvPr>
          <p:cNvSpPr txBox="1"/>
          <p:nvPr/>
        </p:nvSpPr>
        <p:spPr>
          <a:xfrm>
            <a:off x="5956019" y="5392563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latin typeface="Cambria Math" panose="02040503050406030204" pitchFamily="18" charset="0"/>
              </a:rPr>
              <a:t>1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4C28B6-D922-8902-CCDD-D1C97D051790}"/>
              </a:ext>
            </a:extLst>
          </p:cNvPr>
          <p:cNvSpPr txBox="1"/>
          <p:nvPr/>
        </p:nvSpPr>
        <p:spPr>
          <a:xfrm>
            <a:off x="7554683" y="5392563"/>
            <a:ext cx="315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2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2BE5151-7B16-981B-3C48-CA01DE55FFBD}"/>
              </a:ext>
            </a:extLst>
          </p:cNvPr>
          <p:cNvSpPr txBox="1"/>
          <p:nvPr/>
        </p:nvSpPr>
        <p:spPr>
          <a:xfrm>
            <a:off x="9670542" y="5392563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latin typeface="Cambria Math" panose="02040503050406030204" pitchFamily="18" charset="0"/>
              </a:rPr>
              <a:t>3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32B7108-D0BE-A827-A0D9-B4C7D023A704}"/>
                  </a:ext>
                </a:extLst>
              </p:cNvPr>
              <p:cNvSpPr txBox="1"/>
              <p:nvPr/>
            </p:nvSpPr>
            <p:spPr>
              <a:xfrm>
                <a:off x="10716228" y="5392563"/>
                <a:ext cx="3884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ja-JP" altLang="en-US" sz="28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32B7108-D0BE-A827-A0D9-B4C7D023A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6228" y="5392563"/>
                <a:ext cx="38844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DE0FBB2-DBBA-587D-FAED-E616AA63F4C0}"/>
              </a:ext>
            </a:extLst>
          </p:cNvPr>
          <p:cNvSpPr txBox="1"/>
          <p:nvPr/>
        </p:nvSpPr>
        <p:spPr>
          <a:xfrm>
            <a:off x="1237285" y="1228726"/>
            <a:ext cx="1051891" cy="3894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ja-JP" sz="3200" dirty="0">
              <a:latin typeface="Cambria Math" panose="02040503050406030204" pitchFamily="18" charset="0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ja-JP" sz="3200" b="0" dirty="0">
                <a:latin typeface="Cambria Math" panose="02040503050406030204" pitchFamily="18" charset="0"/>
              </a:rPr>
              <a:t>I</a:t>
            </a:r>
          </a:p>
          <a:p>
            <a:pPr algn="ctr">
              <a:lnSpc>
                <a:spcPct val="200000"/>
              </a:lnSpc>
            </a:pPr>
            <a:r>
              <a:rPr lang="en-US" altLang="ja-JP" sz="3200" dirty="0">
                <a:latin typeface="Cambria Math" panose="02040503050406030204" pitchFamily="18" charset="0"/>
              </a:rPr>
              <a:t>am</a:t>
            </a:r>
          </a:p>
          <a:p>
            <a:pPr algn="ctr">
              <a:lnSpc>
                <a:spcPct val="200000"/>
              </a:lnSpc>
            </a:pPr>
            <a:r>
              <a:rPr lang="en-US" altLang="ja-JP" sz="3200" dirty="0">
                <a:latin typeface="Cambria Math" panose="02040503050406030204" pitchFamily="18" charset="0"/>
              </a:rPr>
              <a:t>good</a:t>
            </a:r>
            <a:endParaRPr kumimoji="1" lang="en-US" altLang="ja-JP" sz="3200" b="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28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84718-8A7D-EB3A-EB5B-3CD1CFFA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Positional</a:t>
            </a:r>
            <a:r>
              <a:rPr lang="ja-JP" altLang="en-US"/>
              <a:t> </a:t>
            </a:r>
            <a:r>
              <a:rPr lang="en-US" altLang="ja-JP" dirty="0"/>
              <a:t>Encoding</a:t>
            </a:r>
            <a:r>
              <a:rPr lang="ja-JP" altLang="en-US"/>
              <a:t>　計算例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398ED7-8AF0-FD89-3C61-E18FCCA7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0CCFFFF-C679-3629-431C-64DCD29A0A4D}"/>
                  </a:ext>
                </a:extLst>
              </p:cNvPr>
              <p:cNvSpPr txBox="1"/>
              <p:nvPr/>
            </p:nvSpPr>
            <p:spPr>
              <a:xfrm>
                <a:off x="3402992" y="2854670"/>
                <a:ext cx="6459269" cy="1744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ja-JP" sz="40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ja-JP" sz="4000" b="0" i="1" smtClean="0">
                                          <a:latin typeface="Cambria Math" panose="02040503050406030204" pitchFamily="18" charset="0"/>
                                        </a:rPr>
                                        <m:t>.00</m:t>
                                      </m:r>
                                    </m:e>
                                    <m:e>
                                      <m:r>
                                        <a:rPr lang="en-US" altLang="ja-JP" sz="4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ja-JP" sz="4000" b="0" i="1" smtClean="0">
                                          <a:latin typeface="Cambria Math" panose="02040503050406030204" pitchFamily="18" charset="0"/>
                                        </a:rPr>
                                        <m:t>.00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ja-JP" sz="40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ja-JP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.00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40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altLang="ja-JP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.00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ja-JP" sz="40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ja-JP" sz="4000" b="0" i="1" smtClean="0">
                                          <a:latin typeface="Cambria Math" panose="02040503050406030204" pitchFamily="18" charset="0"/>
                                        </a:rPr>
                                        <m:t>.84</m:t>
                                      </m:r>
                                    </m:e>
                                    <m:e>
                                      <m:r>
                                        <a:rPr lang="en-US" altLang="ja-JP" sz="40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ja-JP" sz="4000" b="0" i="1" smtClean="0">
                                          <a:latin typeface="Cambria Math" panose="02040503050406030204" pitchFamily="18" charset="0"/>
                                        </a:rPr>
                                        <m:t>.54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ja-JP" sz="40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ja-JP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.01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40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ja-JP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.99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ja-JP" sz="40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ja-JP" sz="4000" b="0" i="1" smtClean="0">
                                          <a:latin typeface="Cambria Math" panose="02040503050406030204" pitchFamily="18" charset="0"/>
                                        </a:rPr>
                                        <m:t>.91</m:t>
                                      </m:r>
                                    </m:e>
                                    <m:e>
                                      <m:r>
                                        <a:rPr lang="en-US" altLang="ja-JP" sz="40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4000" b="0" i="1" smtClean="0">
                                          <a:latin typeface="Cambria Math" panose="02040503050406030204" pitchFamily="18" charset="0"/>
                                        </a:rPr>
                                        <m:t>0.41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ja-JP" sz="40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ja-JP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.02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40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ja-JP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.99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0CCFFFF-C679-3629-431C-64DCD29A0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992" y="2854670"/>
                <a:ext cx="6459269" cy="1744645"/>
              </a:xfrm>
              <a:prstGeom prst="rect">
                <a:avLst/>
              </a:prstGeom>
              <a:blipFill>
                <a:blip r:embed="rId2"/>
                <a:stretch>
                  <a:fillRect b="-79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3145E27-C6E0-89CB-4615-C062A2CE1A55}"/>
                  </a:ext>
                </a:extLst>
              </p:cNvPr>
              <p:cNvSpPr txBox="1"/>
              <p:nvPr/>
            </p:nvSpPr>
            <p:spPr>
              <a:xfrm>
                <a:off x="3489756" y="1333812"/>
                <a:ext cx="11523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40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3145E27-C6E0-89CB-4615-C062A2CE1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56" y="1333812"/>
                <a:ext cx="1152367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D7A625F-0A7C-A1C5-6B1C-5C1D636BA66B}"/>
                  </a:ext>
                </a:extLst>
              </p:cNvPr>
              <p:cNvSpPr txBox="1"/>
              <p:nvPr/>
            </p:nvSpPr>
            <p:spPr>
              <a:xfrm>
                <a:off x="2538774" y="2290991"/>
                <a:ext cx="1112676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𝑝𝑜𝑠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ja-JP" sz="3600" b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3600" b="0" dirty="0">
                    <a:latin typeface="Cambria Math" panose="02040503050406030204" pitchFamily="18" charset="0"/>
                  </a:rPr>
                  <a:t>0</a:t>
                </a:r>
              </a:p>
              <a:p>
                <a:pPr algn="ctr"/>
                <a:r>
                  <a:rPr lang="en-US" altLang="ja-JP" sz="3600" dirty="0">
                    <a:latin typeface="Cambria Math" panose="02040503050406030204" pitchFamily="18" charset="0"/>
                  </a:rPr>
                  <a:t>1</a:t>
                </a:r>
              </a:p>
              <a:p>
                <a:pPr algn="ctr"/>
                <a:r>
                  <a:rPr kumimoji="1" lang="en-US" altLang="ja-JP" sz="3600" b="0" dirty="0">
                    <a:latin typeface="Cambria Math" panose="02040503050406030204" pitchFamily="18" charset="0"/>
                  </a:rPr>
                  <a:t>2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D7A625F-0A7C-A1C5-6B1C-5C1D636B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774" y="2290991"/>
                <a:ext cx="1112676" cy="2308324"/>
              </a:xfrm>
              <a:prstGeom prst="rect">
                <a:avLst/>
              </a:prstGeom>
              <a:blipFill>
                <a:blip r:embed="rId4"/>
                <a:stretch>
                  <a:fillRect l="-1124" r="-7865" b="-93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EDD77A-B68A-0508-DB1C-3B9AFDCCA595}"/>
              </a:ext>
            </a:extLst>
          </p:cNvPr>
          <p:cNvSpPr txBox="1"/>
          <p:nvPr/>
        </p:nvSpPr>
        <p:spPr>
          <a:xfrm>
            <a:off x="4065940" y="467713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0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6A993-631A-BC19-DDCD-07AE5B00CA48}"/>
              </a:ext>
            </a:extLst>
          </p:cNvPr>
          <p:cNvSpPr txBox="1"/>
          <p:nvPr/>
        </p:nvSpPr>
        <p:spPr>
          <a:xfrm>
            <a:off x="5763273" y="467713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latin typeface="Cambria Math" panose="02040503050406030204" pitchFamily="18" charset="0"/>
              </a:rPr>
              <a:t>1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4C28B6-D922-8902-CCDD-D1C97D051790}"/>
              </a:ext>
            </a:extLst>
          </p:cNvPr>
          <p:cNvSpPr txBox="1"/>
          <p:nvPr/>
        </p:nvSpPr>
        <p:spPr>
          <a:xfrm>
            <a:off x="7361937" y="4677130"/>
            <a:ext cx="315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800" b="0" dirty="0">
                <a:latin typeface="Cambria Math" panose="02040503050406030204" pitchFamily="18" charset="0"/>
              </a:rPr>
              <a:t>2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2BE5151-7B16-981B-3C48-CA01DE55FFBD}"/>
              </a:ext>
            </a:extLst>
          </p:cNvPr>
          <p:cNvSpPr txBox="1"/>
          <p:nvPr/>
        </p:nvSpPr>
        <p:spPr>
          <a:xfrm>
            <a:off x="8716971" y="467713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800" dirty="0">
                <a:latin typeface="Cambria Math" panose="02040503050406030204" pitchFamily="18" charset="0"/>
              </a:rPr>
              <a:t>3</a:t>
            </a:r>
            <a:endParaRPr kumimoji="1" lang="ja-JP" altLang="en-US" sz="2800" b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32B7108-D0BE-A827-A0D9-B4C7D023A704}"/>
                  </a:ext>
                </a:extLst>
              </p:cNvPr>
              <p:cNvSpPr txBox="1"/>
              <p:nvPr/>
            </p:nvSpPr>
            <p:spPr>
              <a:xfrm>
                <a:off x="9945824" y="4677130"/>
                <a:ext cx="3884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ja-JP" altLang="en-US" sz="2800" b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32B7108-D0BE-A827-A0D9-B4C7D023A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824" y="4677130"/>
                <a:ext cx="38844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DE0FBB2-DBBA-587D-FAED-E616AA63F4C0}"/>
              </a:ext>
            </a:extLst>
          </p:cNvPr>
          <p:cNvSpPr txBox="1"/>
          <p:nvPr/>
        </p:nvSpPr>
        <p:spPr>
          <a:xfrm>
            <a:off x="1079082" y="2309226"/>
            <a:ext cx="11592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ja-JP" sz="3600" dirty="0">
              <a:latin typeface="Cambria Math" panose="02040503050406030204" pitchFamily="18" charset="0"/>
            </a:endParaRPr>
          </a:p>
          <a:p>
            <a:pPr algn="ctr"/>
            <a:r>
              <a:rPr kumimoji="1" lang="en-US" altLang="ja-JP" sz="3600" b="0" dirty="0">
                <a:latin typeface="Cambria Math" panose="02040503050406030204" pitchFamily="18" charset="0"/>
              </a:rPr>
              <a:t>I</a:t>
            </a:r>
          </a:p>
          <a:p>
            <a:pPr algn="ctr"/>
            <a:r>
              <a:rPr lang="en-US" altLang="ja-JP" sz="3600" dirty="0">
                <a:latin typeface="Cambria Math" panose="02040503050406030204" pitchFamily="18" charset="0"/>
              </a:rPr>
              <a:t>am</a:t>
            </a:r>
          </a:p>
          <a:p>
            <a:pPr algn="ctr"/>
            <a:r>
              <a:rPr lang="en-US" altLang="ja-JP" sz="3600" dirty="0">
                <a:latin typeface="Cambria Math" panose="02040503050406030204" pitchFamily="18" charset="0"/>
              </a:rPr>
              <a:t>good</a:t>
            </a:r>
            <a:endParaRPr kumimoji="1" lang="en-US" altLang="ja-JP" sz="3600" b="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9873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1F51EC-0811-58FA-4A6A-CCC8FF03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Positional</a:t>
            </a:r>
            <a:r>
              <a:rPr lang="ja-JP" altLang="en-US"/>
              <a:t> </a:t>
            </a:r>
            <a:r>
              <a:rPr lang="en-US" altLang="ja-JP" dirty="0"/>
              <a:t>Encoding  P</a:t>
            </a:r>
            <a:r>
              <a:rPr lang="ja-JP" altLang="en-US"/>
              <a:t>の計算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5B56F5-650E-7138-C668-D24132B8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431B69-B10D-CD68-4CBE-2FB08B11617F}"/>
                  </a:ext>
                </a:extLst>
              </p:cNvPr>
              <p:cNvSpPr txBox="1"/>
              <p:nvPr/>
            </p:nvSpPr>
            <p:spPr>
              <a:xfrm>
                <a:off x="1656607" y="1832195"/>
                <a:ext cx="4907497" cy="1426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.62</m:t>
                                      </m:r>
                                    </m:e>
                                    <m:e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1.54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.51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3200" i="1">
                                                <a:latin typeface="Cambria Math" panose="02040503050406030204" pitchFamily="18" charset="0"/>
                                              </a:rPr>
                                              <m:t>7.64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.45</m:t>
                                      </m:r>
                                    </m:e>
                                    <m:e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2.31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.14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3200" i="1">
                                                <a:latin typeface="Cambria Math" panose="02040503050406030204" pitchFamily="18" charset="0"/>
                                              </a:rPr>
                                              <m:t>4.38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.22</m:t>
                                      </m:r>
                                    </m:e>
                                    <m:e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5.33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.17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US" altLang="ja-JP" sz="3200" i="1">
                                                <a:latin typeface="Cambria Math" panose="02040503050406030204" pitchFamily="18" charset="0"/>
                                              </a:rPr>
                                              <m:t>.21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431B69-B10D-CD68-4CBE-2FB08B116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607" y="1832195"/>
                <a:ext cx="4907497" cy="1426673"/>
              </a:xfrm>
              <a:prstGeom prst="rect">
                <a:avLst/>
              </a:prstGeom>
              <a:blipFill>
                <a:blip r:embed="rId2"/>
                <a:stretch>
                  <a:fillRect b="-6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D8BD49B-E7EE-C32F-FBB0-ED361480589C}"/>
                  </a:ext>
                </a:extLst>
              </p:cNvPr>
              <p:cNvSpPr txBox="1"/>
              <p:nvPr/>
            </p:nvSpPr>
            <p:spPr>
              <a:xfrm>
                <a:off x="6874157" y="1832195"/>
                <a:ext cx="5213671" cy="1414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.00</m:t>
                                      </m:r>
                                    </m:e>
                                    <m:e>
                                      <m:r>
                                        <a:rPr kumimoji="1" lang="en-US" altLang="ja-JP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.00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1" lang="en-US" altLang="ja-JP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ja-JP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.00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.00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ja-JP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.84</m:t>
                                      </m:r>
                                    </m:e>
                                    <m:e>
                                      <m:r>
                                        <a:rPr lang="en-US" altLang="ja-JP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.54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ja-JP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.01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.99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ja-JP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.91</m:t>
                                      </m:r>
                                    </m:e>
                                    <m:e>
                                      <m:r>
                                        <a:rPr lang="en-US" altLang="ja-JP" sz="32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0.41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ja-JP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.02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.99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D8BD49B-E7EE-C32F-FBB0-ED3614805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57" y="1832195"/>
                <a:ext cx="5213671" cy="1414170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76F388A-235B-EB3A-B46F-3909247057DD}"/>
                  </a:ext>
                </a:extLst>
              </p:cNvPr>
              <p:cNvSpPr txBox="1"/>
              <p:nvPr/>
            </p:nvSpPr>
            <p:spPr>
              <a:xfrm>
                <a:off x="5913120" y="2185337"/>
                <a:ext cx="161202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ja-JP" sz="4000" b="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76F388A-235B-EB3A-B46F-390924705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120" y="2185337"/>
                <a:ext cx="161202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9EC7781-4AE2-B7F2-CED6-BE05B518EE30}"/>
                  </a:ext>
                </a:extLst>
              </p:cNvPr>
              <p:cNvSpPr txBox="1"/>
              <p:nvPr/>
            </p:nvSpPr>
            <p:spPr>
              <a:xfrm>
                <a:off x="8674981" y="3258868"/>
                <a:ext cx="161202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9EC7781-4AE2-B7F2-CED6-BE05B518E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981" y="3258868"/>
                <a:ext cx="161202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DCE08F-0242-85C6-71FB-0C1E09CAE4A2}"/>
                  </a:ext>
                </a:extLst>
              </p:cNvPr>
              <p:cNvSpPr txBox="1"/>
              <p:nvPr/>
            </p:nvSpPr>
            <p:spPr>
              <a:xfrm>
                <a:off x="0" y="2185337"/>
                <a:ext cx="161202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DCE08F-0242-85C6-71FB-0C1E09CA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85337"/>
                <a:ext cx="161202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1A296F0-8E13-B939-AA89-7819D81D3D0D}"/>
                  </a:ext>
                </a:extLst>
              </p:cNvPr>
              <p:cNvSpPr txBox="1"/>
              <p:nvPr/>
            </p:nvSpPr>
            <p:spPr>
              <a:xfrm>
                <a:off x="227466" y="4843490"/>
                <a:ext cx="161202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1A296F0-8E13-B939-AA89-7819D81D3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66" y="4843490"/>
                <a:ext cx="161202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8D39D375-E70B-F76A-9332-9119E4E6DBCC}"/>
                  </a:ext>
                </a:extLst>
              </p:cNvPr>
              <p:cNvSpPr txBox="1"/>
              <p:nvPr/>
            </p:nvSpPr>
            <p:spPr>
              <a:xfrm>
                <a:off x="1656606" y="4484096"/>
                <a:ext cx="4907497" cy="1426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.62</m:t>
                                      </m:r>
                                    </m:e>
                                    <m:e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.54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.51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  <m:r>
                                              <a:rPr lang="en-US" altLang="ja-JP" sz="3200" i="1">
                                                <a:latin typeface="Cambria Math" panose="02040503050406030204" pitchFamily="18" charset="0"/>
                                              </a:rPr>
                                              <m:t>.64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29</m:t>
                                      </m:r>
                                    </m:e>
                                    <m:e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2.</m:t>
                                      </m:r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85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.15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  <m:r>
                                              <a:rPr lang="en-US" altLang="ja-JP" sz="3200" i="1">
                                                <a:latin typeface="Cambria Math" panose="02040503050406030204" pitchFamily="18" charset="0"/>
                                              </a:rPr>
                                              <m:t>.3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e>
                                    <m:e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ja-JP" sz="32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92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.19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a:rPr lang="en-US" altLang="ja-JP" sz="3200" i="1">
                                                <a:latin typeface="Cambria Math" panose="02040503050406030204" pitchFamily="18" charset="0"/>
                                              </a:rPr>
                                              <m:t>.2</m:t>
                                            </m:r>
                                            <m:r>
                                              <a:rPr lang="en-US" altLang="ja-JP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8D39D375-E70B-F76A-9332-9119E4E6D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606" y="4484096"/>
                <a:ext cx="4907497" cy="1426673"/>
              </a:xfrm>
              <a:prstGeom prst="rect">
                <a:avLst/>
              </a:prstGeom>
              <a:blipFill>
                <a:blip r:embed="rId8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13F01AB-BC9B-0714-80A6-B91A3761B829}"/>
                  </a:ext>
                </a:extLst>
              </p:cNvPr>
              <p:cNvSpPr txBox="1"/>
              <p:nvPr/>
            </p:nvSpPr>
            <p:spPr>
              <a:xfrm>
                <a:off x="1053646" y="3284994"/>
                <a:ext cx="61134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13F01AB-BC9B-0714-80A6-B91A3761B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46" y="3284994"/>
                <a:ext cx="6113416" cy="707886"/>
              </a:xfrm>
              <a:prstGeom prst="rect">
                <a:avLst/>
              </a:prstGeom>
              <a:blipFill>
                <a:blip r:embed="rId9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8086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53EC5D-9E4A-A895-8061-7BD04633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フィードフォワードネットワーク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D9E2A8-485C-7FC1-CDF1-247A6B3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880251C-76BC-D41B-02E5-254B74D8E4AF}"/>
              </a:ext>
            </a:extLst>
          </p:cNvPr>
          <p:cNvSpPr txBox="1"/>
          <p:nvPr/>
        </p:nvSpPr>
        <p:spPr>
          <a:xfrm>
            <a:off x="8709594" y="1172327"/>
            <a:ext cx="2954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出力層</a:t>
            </a:r>
            <a:r>
              <a:rPr kumimoji="1" lang="en-US" altLang="ja-JP" sz="3200" dirty="0"/>
              <a:t> 512</a:t>
            </a:r>
            <a:r>
              <a:rPr kumimoji="1" lang="ja-JP" altLang="en-US" sz="3200"/>
              <a:t>次元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86BF5E5-822D-171E-C7EF-3B592573874B}"/>
              </a:ext>
            </a:extLst>
          </p:cNvPr>
          <p:cNvSpPr txBox="1"/>
          <p:nvPr/>
        </p:nvSpPr>
        <p:spPr>
          <a:xfrm>
            <a:off x="527753" y="1228726"/>
            <a:ext cx="2954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入</a:t>
            </a:r>
            <a:r>
              <a:rPr kumimoji="1" lang="ja-JP" altLang="en-US" sz="3200"/>
              <a:t>力層</a:t>
            </a:r>
            <a:r>
              <a:rPr kumimoji="1" lang="en-US" altLang="ja-JP" sz="3200" dirty="0"/>
              <a:t> 512</a:t>
            </a:r>
            <a:r>
              <a:rPr kumimoji="1" lang="ja-JP" altLang="en-US" sz="3200"/>
              <a:t>次元</a:t>
            </a:r>
          </a:p>
        </p:txBody>
      </p: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7510A10E-75FA-9EC2-CF92-B8783D860B66}"/>
              </a:ext>
            </a:extLst>
          </p:cNvPr>
          <p:cNvGrpSpPr/>
          <p:nvPr/>
        </p:nvGrpSpPr>
        <p:grpSpPr>
          <a:xfrm>
            <a:off x="3154920" y="1973588"/>
            <a:ext cx="5293933" cy="4873309"/>
            <a:chOff x="3046462" y="1284644"/>
            <a:chExt cx="5293933" cy="4873309"/>
          </a:xfrm>
        </p:grpSpPr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4FF2EA1A-152B-B2A7-4068-270ABC1D883E}"/>
                </a:ext>
              </a:extLst>
            </p:cNvPr>
            <p:cNvGrpSpPr/>
            <p:nvPr/>
          </p:nvGrpSpPr>
          <p:grpSpPr>
            <a:xfrm>
              <a:off x="3046462" y="1284644"/>
              <a:ext cx="5293933" cy="4197283"/>
              <a:chOff x="3049774" y="2242580"/>
              <a:chExt cx="5293933" cy="4197283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929A52E-ABBD-613E-6A7C-D9A446A496ED}"/>
                  </a:ext>
                </a:extLst>
              </p:cNvPr>
              <p:cNvGrpSpPr/>
              <p:nvPr/>
            </p:nvGrpSpPr>
            <p:grpSpPr>
              <a:xfrm>
                <a:off x="3049774" y="2242580"/>
                <a:ext cx="5293933" cy="3118912"/>
                <a:chOff x="5234561" y="2219544"/>
                <a:chExt cx="4005382" cy="2362845"/>
              </a:xfrm>
            </p:grpSpPr>
            <p:sp>
              <p:nvSpPr>
                <p:cNvPr id="8" name="円/楕円 7">
                  <a:extLst>
                    <a:ext uri="{FF2B5EF4-FFF2-40B4-BE49-F238E27FC236}">
                      <a16:creationId xmlns:a16="http://schemas.microsoft.com/office/drawing/2014/main" id="{2FE4AE8E-1F8D-8A78-094B-1974239D0875}"/>
                    </a:ext>
                  </a:extLst>
                </p:cNvPr>
                <p:cNvSpPr/>
                <p:nvPr/>
              </p:nvSpPr>
              <p:spPr>
                <a:xfrm>
                  <a:off x="5234563" y="2716632"/>
                  <a:ext cx="475698" cy="472569"/>
                </a:xfrm>
                <a:prstGeom prst="ellipse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/楕円 8">
                  <a:extLst>
                    <a:ext uri="{FF2B5EF4-FFF2-40B4-BE49-F238E27FC236}">
                      <a16:creationId xmlns:a16="http://schemas.microsoft.com/office/drawing/2014/main" id="{194DBB17-DEF0-4719-64BD-E5EBB717AE8A}"/>
                    </a:ext>
                  </a:extLst>
                </p:cNvPr>
                <p:cNvSpPr/>
                <p:nvPr/>
              </p:nvSpPr>
              <p:spPr>
                <a:xfrm>
                  <a:off x="5234561" y="3637251"/>
                  <a:ext cx="475698" cy="472569"/>
                </a:xfrm>
                <a:prstGeom prst="ellipse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/楕円 9">
                  <a:extLst>
                    <a:ext uri="{FF2B5EF4-FFF2-40B4-BE49-F238E27FC236}">
                      <a16:creationId xmlns:a16="http://schemas.microsoft.com/office/drawing/2014/main" id="{D6207F7A-DB8A-DDD2-C747-797F34BEC57A}"/>
                    </a:ext>
                  </a:extLst>
                </p:cNvPr>
                <p:cNvSpPr/>
                <p:nvPr/>
              </p:nvSpPr>
              <p:spPr>
                <a:xfrm>
                  <a:off x="7081653" y="3164682"/>
                  <a:ext cx="475698" cy="472569"/>
                </a:xfrm>
                <a:prstGeom prst="ellipse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/楕円 10">
                  <a:extLst>
                    <a:ext uri="{FF2B5EF4-FFF2-40B4-BE49-F238E27FC236}">
                      <a16:creationId xmlns:a16="http://schemas.microsoft.com/office/drawing/2014/main" id="{1E320BD6-6685-CE1A-BAA3-E8BE8C6C5933}"/>
                    </a:ext>
                  </a:extLst>
                </p:cNvPr>
                <p:cNvSpPr/>
                <p:nvPr/>
              </p:nvSpPr>
              <p:spPr>
                <a:xfrm>
                  <a:off x="7081653" y="2219544"/>
                  <a:ext cx="475698" cy="472569"/>
                </a:xfrm>
                <a:prstGeom prst="ellipse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AB2283D7-60EC-ABC2-6E99-72B17AF02111}"/>
                    </a:ext>
                  </a:extLst>
                </p:cNvPr>
                <p:cNvSpPr/>
                <p:nvPr/>
              </p:nvSpPr>
              <p:spPr>
                <a:xfrm>
                  <a:off x="7081653" y="4109820"/>
                  <a:ext cx="475698" cy="472569"/>
                </a:xfrm>
                <a:prstGeom prst="ellipse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円/楕円 12">
                  <a:extLst>
                    <a:ext uri="{FF2B5EF4-FFF2-40B4-BE49-F238E27FC236}">
                      <a16:creationId xmlns:a16="http://schemas.microsoft.com/office/drawing/2014/main" id="{3A821EDF-E6F7-AD5B-0F9C-D267E38215FD}"/>
                    </a:ext>
                  </a:extLst>
                </p:cNvPr>
                <p:cNvSpPr/>
                <p:nvPr/>
              </p:nvSpPr>
              <p:spPr>
                <a:xfrm>
                  <a:off x="8764245" y="2692113"/>
                  <a:ext cx="475698" cy="472569"/>
                </a:xfrm>
                <a:prstGeom prst="ellipse">
                  <a:avLst/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4" name="直線矢印コネクタ 13">
                  <a:extLst>
                    <a:ext uri="{FF2B5EF4-FFF2-40B4-BE49-F238E27FC236}">
                      <a16:creationId xmlns:a16="http://schemas.microsoft.com/office/drawing/2014/main" id="{BD62B517-3AD3-DAC9-FEB3-D80BC27D772D}"/>
                    </a:ext>
                  </a:extLst>
                </p:cNvPr>
                <p:cNvCxnSpPr>
                  <a:stCxn id="8" idx="6"/>
                  <a:endCxn id="11" idx="2"/>
                </p:cNvCxnSpPr>
                <p:nvPr/>
              </p:nvCxnSpPr>
              <p:spPr>
                <a:xfrm flipV="1">
                  <a:off x="5710261" y="2455828"/>
                  <a:ext cx="1371392" cy="49708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矢印コネクタ 14">
                  <a:extLst>
                    <a:ext uri="{FF2B5EF4-FFF2-40B4-BE49-F238E27FC236}">
                      <a16:creationId xmlns:a16="http://schemas.microsoft.com/office/drawing/2014/main" id="{31649137-4C8A-E9BC-5566-5457A1150FA4}"/>
                    </a:ext>
                  </a:extLst>
                </p:cNvPr>
                <p:cNvCxnSpPr>
                  <a:cxnSpLocks/>
                  <a:stCxn id="9" idx="6"/>
                  <a:endCxn id="10" idx="2"/>
                </p:cNvCxnSpPr>
                <p:nvPr/>
              </p:nvCxnSpPr>
              <p:spPr>
                <a:xfrm flipV="1">
                  <a:off x="5710259" y="3400967"/>
                  <a:ext cx="1371395" cy="47256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矢印コネクタ 15">
                  <a:extLst>
                    <a:ext uri="{FF2B5EF4-FFF2-40B4-BE49-F238E27FC236}">
                      <a16:creationId xmlns:a16="http://schemas.microsoft.com/office/drawing/2014/main" id="{7FD921AA-B9A2-E79C-D3A5-EFA357ECE702}"/>
                    </a:ext>
                  </a:extLst>
                </p:cNvPr>
                <p:cNvCxnSpPr>
                  <a:cxnSpLocks/>
                  <a:stCxn id="8" idx="6"/>
                  <a:endCxn id="10" idx="2"/>
                </p:cNvCxnSpPr>
                <p:nvPr/>
              </p:nvCxnSpPr>
              <p:spPr>
                <a:xfrm>
                  <a:off x="5710261" y="2952916"/>
                  <a:ext cx="1371392" cy="44805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>
                  <a:extLst>
                    <a:ext uri="{FF2B5EF4-FFF2-40B4-BE49-F238E27FC236}">
                      <a16:creationId xmlns:a16="http://schemas.microsoft.com/office/drawing/2014/main" id="{A9764028-6820-CA37-5AEE-2A1433176460}"/>
                    </a:ext>
                  </a:extLst>
                </p:cNvPr>
                <p:cNvCxnSpPr>
                  <a:cxnSpLocks/>
                  <a:stCxn id="9" idx="6"/>
                  <a:endCxn id="12" idx="2"/>
                </p:cNvCxnSpPr>
                <p:nvPr/>
              </p:nvCxnSpPr>
              <p:spPr>
                <a:xfrm>
                  <a:off x="5710259" y="3873535"/>
                  <a:ext cx="1371395" cy="47256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矢印コネクタ 17">
                  <a:extLst>
                    <a:ext uri="{FF2B5EF4-FFF2-40B4-BE49-F238E27FC236}">
                      <a16:creationId xmlns:a16="http://schemas.microsoft.com/office/drawing/2014/main" id="{6DEA49A2-B0CB-B254-3C56-8E13FAF4C964}"/>
                    </a:ext>
                  </a:extLst>
                </p:cNvPr>
                <p:cNvCxnSpPr>
                  <a:cxnSpLocks/>
                  <a:stCxn id="9" idx="6"/>
                  <a:endCxn id="11" idx="2"/>
                </p:cNvCxnSpPr>
                <p:nvPr/>
              </p:nvCxnSpPr>
              <p:spPr>
                <a:xfrm flipV="1">
                  <a:off x="5710259" y="2455828"/>
                  <a:ext cx="1371395" cy="141770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矢印コネクタ 18">
                  <a:extLst>
                    <a:ext uri="{FF2B5EF4-FFF2-40B4-BE49-F238E27FC236}">
                      <a16:creationId xmlns:a16="http://schemas.microsoft.com/office/drawing/2014/main" id="{30621AE2-B725-B608-5854-56262E45CE73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>
                  <a:off x="5710261" y="2952916"/>
                  <a:ext cx="1371392" cy="139318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矢印コネクタ 19">
                  <a:extLst>
                    <a:ext uri="{FF2B5EF4-FFF2-40B4-BE49-F238E27FC236}">
                      <a16:creationId xmlns:a16="http://schemas.microsoft.com/office/drawing/2014/main" id="{08995B05-B0F4-EB32-B4E6-FBA6DD282776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>
                  <a:off x="7557351" y="2455828"/>
                  <a:ext cx="1206894" cy="47256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矢印コネクタ 20">
                  <a:extLst>
                    <a:ext uri="{FF2B5EF4-FFF2-40B4-BE49-F238E27FC236}">
                      <a16:creationId xmlns:a16="http://schemas.microsoft.com/office/drawing/2014/main" id="{080955C4-DCA3-92FC-2951-7D3B0F8363AB}"/>
                    </a:ext>
                  </a:extLst>
                </p:cNvPr>
                <p:cNvCxnSpPr>
                  <a:cxnSpLocks/>
                  <a:stCxn id="10" idx="6"/>
                  <a:endCxn id="13" idx="2"/>
                </p:cNvCxnSpPr>
                <p:nvPr/>
              </p:nvCxnSpPr>
              <p:spPr>
                <a:xfrm flipV="1">
                  <a:off x="7557351" y="2928397"/>
                  <a:ext cx="1206894" cy="47256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矢印コネクタ 21">
                  <a:extLst>
                    <a:ext uri="{FF2B5EF4-FFF2-40B4-BE49-F238E27FC236}">
                      <a16:creationId xmlns:a16="http://schemas.microsoft.com/office/drawing/2014/main" id="{91DD4176-6489-73AB-6EB4-7667B5FE0998}"/>
                    </a:ext>
                  </a:extLst>
                </p:cNvPr>
                <p:cNvCxnSpPr>
                  <a:cxnSpLocks/>
                  <a:stCxn id="12" idx="6"/>
                  <a:endCxn id="13" idx="2"/>
                </p:cNvCxnSpPr>
                <p:nvPr/>
              </p:nvCxnSpPr>
              <p:spPr>
                <a:xfrm flipV="1">
                  <a:off x="7557351" y="2928397"/>
                  <a:ext cx="1206894" cy="141770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3FDA7036-976C-5A0B-E145-F410CAF60ABA}"/>
                  </a:ext>
                </a:extLst>
              </p:cNvPr>
              <p:cNvSpPr/>
              <p:nvPr/>
            </p:nvSpPr>
            <p:spPr>
              <a:xfrm>
                <a:off x="3049774" y="5816081"/>
                <a:ext cx="628732" cy="623782"/>
              </a:xfrm>
              <a:prstGeom prst="ellipse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37F2DF4C-27F3-2DBD-B83C-19748D9D83C0}"/>
                  </a:ext>
                </a:extLst>
              </p:cNvPr>
              <p:cNvSpPr/>
              <p:nvPr/>
            </p:nvSpPr>
            <p:spPr>
              <a:xfrm>
                <a:off x="7711663" y="5816081"/>
                <a:ext cx="628732" cy="623782"/>
              </a:xfrm>
              <a:prstGeom prst="ellipse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07B06FC8-7BF0-3AB4-6F72-A55E3839929A}"/>
                  </a:ext>
                </a:extLst>
              </p:cNvPr>
              <p:cNvSpPr/>
              <p:nvPr/>
            </p:nvSpPr>
            <p:spPr>
              <a:xfrm>
                <a:off x="7711663" y="4113926"/>
                <a:ext cx="628732" cy="623782"/>
              </a:xfrm>
              <a:prstGeom prst="ellipse">
                <a:avLst/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763DEFBC-5295-5A39-E7C8-539E996894A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6069" y="4939303"/>
                    <a:ext cx="484427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ja-JP" altLang="en-US" sz="4400" b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763DEFBC-5295-5A39-E7C8-539E996894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6069" y="4939303"/>
                    <a:ext cx="484427" cy="76944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000" r="-5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A37265A-4C22-73DF-E412-141EFCEE1EB8}"/>
                      </a:ext>
                    </a:extLst>
                  </p:cNvPr>
                  <p:cNvSpPr txBox="1"/>
                  <p:nvPr/>
                </p:nvSpPr>
                <p:spPr>
                  <a:xfrm>
                    <a:off x="7785471" y="4821068"/>
                    <a:ext cx="484427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ja-JP" altLang="en-US" sz="4400" b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A37265A-4C22-73DF-E412-141EFCEE1E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5471" y="4821068"/>
                    <a:ext cx="484427" cy="7694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128" r="-5128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9179B7BD-3175-59B2-132E-CBF01B53C021}"/>
                </a:ext>
              </a:extLst>
            </p:cNvPr>
            <p:cNvSpPr/>
            <p:nvPr/>
          </p:nvSpPr>
          <p:spPr>
            <a:xfrm>
              <a:off x="5487773" y="5534171"/>
              <a:ext cx="628732" cy="623782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BE5DC761-D59A-8515-D83D-4534D4C82310}"/>
                    </a:ext>
                  </a:extLst>
                </p:cNvPr>
                <p:cNvSpPr txBox="1"/>
                <p:nvPr/>
              </p:nvSpPr>
              <p:spPr>
                <a:xfrm>
                  <a:off x="5559925" y="4750808"/>
                  <a:ext cx="484427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44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44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BE5DC761-D59A-8515-D83D-4534D4C82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9925" y="4750808"/>
                  <a:ext cx="484427" cy="76944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12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C9BAFF31-D9A7-F9C9-8524-C6F752961893}"/>
                </a:ext>
              </a:extLst>
            </p:cNvPr>
            <p:cNvCxnSpPr>
              <a:cxnSpLocks/>
              <a:stCxn id="11" idx="6"/>
              <a:endCxn id="31" idx="2"/>
            </p:cNvCxnSpPr>
            <p:nvPr/>
          </p:nvCxnSpPr>
          <p:spPr>
            <a:xfrm>
              <a:off x="6116505" y="1596535"/>
              <a:ext cx="1591846" cy="1871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AB425A06-F0F8-E786-63CF-DAB412BAE904}"/>
                </a:ext>
              </a:extLst>
            </p:cNvPr>
            <p:cNvCxnSpPr>
              <a:cxnSpLocks/>
              <a:stCxn id="10" idx="6"/>
              <a:endCxn id="31" idx="2"/>
            </p:cNvCxnSpPr>
            <p:nvPr/>
          </p:nvCxnSpPr>
          <p:spPr>
            <a:xfrm>
              <a:off x="6116505" y="2844100"/>
              <a:ext cx="1591846" cy="6237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1DC86A0D-B0C0-5997-5BEA-7B8F6A809A41}"/>
                </a:ext>
              </a:extLst>
            </p:cNvPr>
            <p:cNvCxnSpPr>
              <a:cxnSpLocks/>
              <a:stCxn id="12" idx="6"/>
              <a:endCxn id="31" idx="2"/>
            </p:cNvCxnSpPr>
            <p:nvPr/>
          </p:nvCxnSpPr>
          <p:spPr>
            <a:xfrm flipV="1">
              <a:off x="6116505" y="3467881"/>
              <a:ext cx="1591846" cy="6237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45A2D93F-EDAA-7E83-37A6-8BE86F5BDC18}"/>
                </a:ext>
              </a:extLst>
            </p:cNvPr>
            <p:cNvCxnSpPr>
              <a:cxnSpLocks/>
              <a:stCxn id="44" idx="6"/>
              <a:endCxn id="27" idx="2"/>
            </p:cNvCxnSpPr>
            <p:nvPr/>
          </p:nvCxnSpPr>
          <p:spPr>
            <a:xfrm flipV="1">
              <a:off x="6116505" y="5170036"/>
              <a:ext cx="1591846" cy="676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A04191B4-8893-4426-751B-FCDCFD7E125E}"/>
                </a:ext>
              </a:extLst>
            </p:cNvPr>
            <p:cNvCxnSpPr>
              <a:cxnSpLocks/>
              <a:stCxn id="26" idx="6"/>
              <a:endCxn id="44" idx="2"/>
            </p:cNvCxnSpPr>
            <p:nvPr/>
          </p:nvCxnSpPr>
          <p:spPr>
            <a:xfrm>
              <a:off x="3675194" y="5170036"/>
              <a:ext cx="1812579" cy="676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17734F7A-E398-5661-E20A-0E3173E793CA}"/>
                    </a:ext>
                  </a:extLst>
                </p:cNvPr>
                <p:cNvSpPr txBox="1"/>
                <p:nvPr/>
              </p:nvSpPr>
              <p:spPr>
                <a:xfrm rot="19051768">
                  <a:off x="6706290" y="4407683"/>
                  <a:ext cx="484427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44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44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テキスト ボックス 63">
                  <a:extLst>
                    <a:ext uri="{FF2B5EF4-FFF2-40B4-BE49-F238E27FC236}">
                      <a16:creationId xmlns:a16="http://schemas.microsoft.com/office/drawing/2014/main" id="{17734F7A-E398-5661-E20A-0E3173E793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051768">
                  <a:off x="6706290" y="4407683"/>
                  <a:ext cx="484427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E49EA649-1366-F4F2-C666-75A80E04228C}"/>
                    </a:ext>
                  </a:extLst>
                </p:cNvPr>
                <p:cNvSpPr txBox="1"/>
                <p:nvPr/>
              </p:nvSpPr>
              <p:spPr>
                <a:xfrm rot="2624135">
                  <a:off x="4487346" y="4434009"/>
                  <a:ext cx="484427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44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sz="4400" b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E49EA649-1366-F4F2-C666-75A80E042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24135">
                  <a:off x="4487346" y="4434009"/>
                  <a:ext cx="484427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8EC7950F-1F54-AEEE-2B8A-104E5EE06092}"/>
              </a:ext>
            </a:extLst>
          </p:cNvPr>
          <p:cNvSpPr txBox="1"/>
          <p:nvPr/>
        </p:nvSpPr>
        <p:spPr>
          <a:xfrm>
            <a:off x="4332347" y="1227292"/>
            <a:ext cx="3163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中間層</a:t>
            </a:r>
            <a:r>
              <a:rPr kumimoji="1" lang="en-US" altLang="ja-JP" sz="3200" dirty="0"/>
              <a:t> 2048</a:t>
            </a:r>
            <a:r>
              <a:rPr kumimoji="1" lang="ja-JP" altLang="en-US" sz="3200"/>
              <a:t>次元</a:t>
            </a:r>
          </a:p>
        </p:txBody>
      </p:sp>
    </p:spTree>
    <p:extLst>
      <p:ext uri="{BB962C8B-B14F-4D97-AF65-F5344CB8AC3E}">
        <p14:creationId xmlns:p14="http://schemas.microsoft.com/office/powerpoint/2010/main" val="1935982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 kumimoji="1" sz="240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kumimoji="1" sz="2800" b="0" dirty="0" err="1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126290</TotalTime>
  <Words>3789</Words>
  <Application>Microsoft Macintosh PowerPoint</Application>
  <PresentationFormat>ワイド画面</PresentationFormat>
  <Paragraphs>1405</Paragraphs>
  <Slides>96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96</vt:i4>
      </vt:variant>
    </vt:vector>
  </HeadingPairs>
  <TitlesOfParts>
    <vt:vector size="105" baseType="lpstr">
      <vt:lpstr>-webkit-standard</vt:lpstr>
      <vt:lpstr>Meiryo</vt:lpstr>
      <vt:lpstr>游ゴシック</vt:lpstr>
      <vt:lpstr>Arial</vt:lpstr>
      <vt:lpstr>Calibri</vt:lpstr>
      <vt:lpstr>Cambria Math</vt:lpstr>
      <vt:lpstr>Lato</vt:lpstr>
      <vt:lpstr>Office テーマ</vt:lpstr>
      <vt:lpstr>デザインの設定</vt:lpstr>
      <vt:lpstr>Attention Is All You Need </vt:lpstr>
      <vt:lpstr>目次</vt:lpstr>
      <vt:lpstr>時系列予測</vt:lpstr>
      <vt:lpstr>RNN[1986]</vt:lpstr>
      <vt:lpstr>seq2seq[2014]</vt:lpstr>
      <vt:lpstr>課題点(1/2)</vt:lpstr>
      <vt:lpstr>課題点(2/2)</vt:lpstr>
      <vt:lpstr>新たなアプローチ</vt:lpstr>
      <vt:lpstr>Attention</vt:lpstr>
      <vt:lpstr>事前準備</vt:lpstr>
      <vt:lpstr>事前準備</vt:lpstr>
      <vt:lpstr>Q, K, V の次元数</vt:lpstr>
      <vt:lpstr>Attention計算</vt:lpstr>
      <vt:lpstr>Attention計算</vt:lpstr>
      <vt:lpstr>Attention計算</vt:lpstr>
      <vt:lpstr>Attention計算</vt:lpstr>
      <vt:lpstr>Attention計算</vt:lpstr>
      <vt:lpstr>Attention計算</vt:lpstr>
      <vt:lpstr>Transformerの全体像</vt:lpstr>
      <vt:lpstr>機構</vt:lpstr>
      <vt:lpstr>機構</vt:lpstr>
      <vt:lpstr>トークン化</vt:lpstr>
      <vt:lpstr>単語トークン化</vt:lpstr>
      <vt:lpstr>文字トークン化</vt:lpstr>
      <vt:lpstr>サブワードトークン化</vt:lpstr>
      <vt:lpstr>Embedding</vt:lpstr>
      <vt:lpstr>Embedding（機械翻訳の例）</vt:lpstr>
      <vt:lpstr>Positional Encoding</vt:lpstr>
      <vt:lpstr>Positional Encoding</vt:lpstr>
      <vt:lpstr>位置情報行列 P の詳細</vt:lpstr>
      <vt:lpstr>位置情報行列の形</vt:lpstr>
      <vt:lpstr>sin , cos 両方用いる理由</vt:lpstr>
      <vt:lpstr>機構</vt:lpstr>
      <vt:lpstr>Multi Head Attention</vt:lpstr>
      <vt:lpstr>Multi Head Attention</vt:lpstr>
      <vt:lpstr>Single と Multi の違い</vt:lpstr>
      <vt:lpstr>Single と Multi の違い</vt:lpstr>
      <vt:lpstr>Multi Head Attention 計算</vt:lpstr>
      <vt:lpstr>Multi Head Attention 計算</vt:lpstr>
      <vt:lpstr>Multi Head Attention 計算</vt:lpstr>
      <vt:lpstr>Multi Head Attention 計算</vt:lpstr>
      <vt:lpstr>Multi Head Attention 計算</vt:lpstr>
      <vt:lpstr>Multi Head Attention 計算</vt:lpstr>
      <vt:lpstr>Transformerの全体像</vt:lpstr>
      <vt:lpstr>Cross と Self の違い</vt:lpstr>
      <vt:lpstr>Cross , Self  Attention（機械翻訳の例）</vt:lpstr>
      <vt:lpstr>Self Attention（機械翻訳の例）</vt:lpstr>
      <vt:lpstr>機構</vt:lpstr>
      <vt:lpstr>Transformerの全体像</vt:lpstr>
      <vt:lpstr>フィードフォワードネットワーク</vt:lpstr>
      <vt:lpstr>フィードフォワードネットワーク</vt:lpstr>
      <vt:lpstr>フィードフォワードネットワーク</vt:lpstr>
      <vt:lpstr>フィードフォワードネットワーク</vt:lpstr>
      <vt:lpstr>Transformerの全体像</vt:lpstr>
      <vt:lpstr>推論時</vt:lpstr>
      <vt:lpstr>推論時</vt:lpstr>
      <vt:lpstr>推論時</vt:lpstr>
      <vt:lpstr>推論時</vt:lpstr>
      <vt:lpstr>推論時</vt:lpstr>
      <vt:lpstr>推論時</vt:lpstr>
      <vt:lpstr>学習時</vt:lpstr>
      <vt:lpstr>Transformerの全体像</vt:lpstr>
      <vt:lpstr>エンコーダの動き</vt:lpstr>
      <vt:lpstr>エンコーダの動き</vt:lpstr>
      <vt:lpstr>エンコーダの動き</vt:lpstr>
      <vt:lpstr>エンコーダの動き</vt:lpstr>
      <vt:lpstr>デコーダの動き</vt:lpstr>
      <vt:lpstr>デコーダの動き</vt:lpstr>
      <vt:lpstr>デコーダの動き</vt:lpstr>
      <vt:lpstr>デコーダの動き</vt:lpstr>
      <vt:lpstr>デコーダの動き</vt:lpstr>
      <vt:lpstr>デコーダの動き</vt:lpstr>
      <vt:lpstr>全体像</vt:lpstr>
      <vt:lpstr>Transformerの応用例</vt:lpstr>
      <vt:lpstr>まとめ</vt:lpstr>
      <vt:lpstr>補足資料</vt:lpstr>
      <vt:lpstr>全体像</vt:lpstr>
      <vt:lpstr>全体像</vt:lpstr>
      <vt:lpstr>セルフアテンション（機械翻訳）</vt:lpstr>
      <vt:lpstr>実験</vt:lpstr>
      <vt:lpstr>BLEUスコア</vt:lpstr>
      <vt:lpstr>実験結果</vt:lpstr>
      <vt:lpstr>Attention計算</vt:lpstr>
      <vt:lpstr>LSTM</vt:lpstr>
      <vt:lpstr>LSTMからTransformerにする利点</vt:lpstr>
      <vt:lpstr>行正規化</vt:lpstr>
      <vt:lpstr>トークン化（日本語）</vt:lpstr>
      <vt:lpstr>関連度スケーリング理由</vt:lpstr>
      <vt:lpstr>PowerPoint プレゼンテーション</vt:lpstr>
      <vt:lpstr>Positional Encoding　計算例</vt:lpstr>
      <vt:lpstr>Positional Encoding　計算例</vt:lpstr>
      <vt:lpstr>Positional Encoding　計算例</vt:lpstr>
      <vt:lpstr>Positional Encoding　計算例</vt:lpstr>
      <vt:lpstr>Positional Encoding　計算例</vt:lpstr>
      <vt:lpstr>Positional Encoding  Pの計算</vt:lpstr>
      <vt:lpstr>フィードフォワードネットワーク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Gotou Akitomo</dc:creator>
  <cp:lastModifiedBy>晟友 後藤</cp:lastModifiedBy>
  <cp:revision>72</cp:revision>
  <dcterms:created xsi:type="dcterms:W3CDTF">2024-04-18T07:11:13Z</dcterms:created>
  <dcterms:modified xsi:type="dcterms:W3CDTF">2025-07-16T20:50:45Z</dcterms:modified>
</cp:coreProperties>
</file>